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5"/>
    <p:sldMasterId id="2147483662" r:id="rId6"/>
  </p:sldMasterIdLst>
  <p:notesMasterIdLst>
    <p:notesMasterId r:id="rId22"/>
  </p:notesMasterIdLst>
  <p:sldIdLst>
    <p:sldId id="321" r:id="rId7"/>
    <p:sldId id="300" r:id="rId8"/>
    <p:sldId id="345" r:id="rId9"/>
    <p:sldId id="337" r:id="rId10"/>
    <p:sldId id="347" r:id="rId11"/>
    <p:sldId id="353" r:id="rId12"/>
    <p:sldId id="349" r:id="rId13"/>
    <p:sldId id="343" r:id="rId14"/>
    <p:sldId id="354" r:id="rId15"/>
    <p:sldId id="327" r:id="rId16"/>
    <p:sldId id="350" r:id="rId17"/>
    <p:sldId id="351" r:id="rId18"/>
    <p:sldId id="352" r:id="rId19"/>
    <p:sldId id="335" r:id="rId20"/>
    <p:sldId id="336" r:id="rId21"/>
  </p:sldIdLst>
  <p:sldSz cx="9906000" cy="6858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оглазков Александр Андреевич" initials="ПА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1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6"/>
  </p:normalViewPr>
  <p:slideViewPr>
    <p:cSldViewPr snapToGrid="0" snapToObjects="1">
      <p:cViewPr varScale="1">
        <p:scale>
          <a:sx n="116" d="100"/>
          <a:sy n="116" d="100"/>
        </p:scale>
        <p:origin x="990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415834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89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коп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Rectangle 6"/>
          <p:cNvSpPr/>
          <p:nvPr/>
        </p:nvSpPr>
        <p:spPr>
          <a:xfrm>
            <a:off x="-1" y="6759575"/>
            <a:ext cx="9906001" cy="106363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 sz="1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0" name="Снимок экрана 2021-02-24 в 17.10.14.png" descr="Снимок экрана 2021-02-24 в 17.10.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888" y="309562"/>
            <a:ext cx="1161413" cy="302935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60608" y="6442230"/>
            <a:ext cx="232655" cy="228290"/>
          </a:xfrm>
          <a:prstGeom prst="rect">
            <a:avLst/>
          </a:prstGeom>
        </p:spPr>
        <p:txBody>
          <a:bodyPr lIns="45609" tIns="45609" rIns="45609" bIns="45609"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3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0" name="Снимок экрана 2021-02-24 в 17.10.14.png" descr="Снимок экрана 2021-02-24 в 17.10.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888" y="309562"/>
            <a:ext cx="1161413" cy="302935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4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9" y="281781"/>
            <a:ext cx="1520558" cy="403107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857745" y="6209030"/>
            <a:ext cx="241555" cy="294641"/>
          </a:xfrm>
          <a:prstGeom prst="rect">
            <a:avLst/>
          </a:prstGeom>
        </p:spPr>
        <p:txBody>
          <a:bodyPr/>
          <a:lstStyle>
            <a:lvl1pPr>
              <a:defRPr>
                <a:latin typeface="Stolzl"/>
                <a:ea typeface="Stolzl"/>
                <a:cs typeface="Stolzl"/>
                <a:sym typeface="Stolzl"/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pic>
        <p:nvPicPr>
          <p:cNvPr id="31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Rectangle 6"/>
          <p:cNvSpPr/>
          <p:nvPr/>
        </p:nvSpPr>
        <p:spPr>
          <a:xfrm>
            <a:off x="-1" y="6759575"/>
            <a:ext cx="9906001" cy="106363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 sz="1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0" name="Снимок экрана 2021-02-24 в 17.10.14.png" descr="Снимок экрана 2021-02-24 в 17.10.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888" y="309562"/>
            <a:ext cx="1161413" cy="302935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60608" y="6442230"/>
            <a:ext cx="232655" cy="228290"/>
          </a:xfrm>
          <a:prstGeom prst="rect">
            <a:avLst/>
          </a:prstGeom>
        </p:spPr>
        <p:txBody>
          <a:bodyPr lIns="45609" tIns="45609" rIns="45609" bIns="45609"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0" name="Снимок экрана 2021-02-24 в 17.10.14.png" descr="Снимок экрана 2021-02-24 в 17.10.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888" y="309562"/>
            <a:ext cx="1161413" cy="302935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9" y="281781"/>
            <a:ext cx="1520558" cy="403107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 коп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857745" y="6209030"/>
            <a:ext cx="241555" cy="294641"/>
          </a:xfrm>
          <a:prstGeom prst="rect">
            <a:avLst/>
          </a:prstGeom>
        </p:spPr>
        <p:txBody>
          <a:bodyPr/>
          <a:lstStyle>
            <a:lvl1pPr>
              <a:defRPr>
                <a:latin typeface="Stolzl"/>
                <a:ea typeface="Stolzl"/>
                <a:cs typeface="Stolzl"/>
                <a:sym typeface="Stolzl"/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pic>
        <p:nvPicPr>
          <p:cNvPr id="31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71498" y="6450057"/>
            <a:ext cx="232877" cy="22851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4400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95300" y="92074"/>
            <a:ext cx="89154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872066" marR="0" indent="-414866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410758" marR="0" indent="-496358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9247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3819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8391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2963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7535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2107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71498" y="6450057"/>
            <a:ext cx="232877" cy="22851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4400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95300" y="92074"/>
            <a:ext cx="89154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 spd="med"/>
  <p:hf hdr="0" ftr="0" dt="0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872066" marR="0" indent="-414866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410758" marR="0" indent="-496358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9247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3819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8391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2963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7535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210755" marR="0" indent="-553155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" descr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8"/>
            <a:ext cx="9906000" cy="6861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сатурн 01_Logo-2_DO-rus-H_RGB_color.png" descr="сатурн 01_Logo-2_DO-rus-H_RGB_col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0" b="5780"/>
          <a:stretch>
            <a:fillRect/>
          </a:stretch>
        </p:blipFill>
        <p:spPr>
          <a:xfrm>
            <a:off x="562292" y="621506"/>
            <a:ext cx="3019383" cy="838156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Rectangle 3"/>
          <p:cNvSpPr/>
          <p:nvPr/>
        </p:nvSpPr>
        <p:spPr>
          <a:xfrm>
            <a:off x="-1" y="3097212"/>
            <a:ext cx="5730877" cy="1644651"/>
          </a:xfrm>
          <a:prstGeom prst="rect">
            <a:avLst/>
          </a:prstGeom>
          <a:gradFill>
            <a:gsLst>
              <a:gs pos="0">
                <a:srgbClr val="123860"/>
              </a:gs>
              <a:gs pos="100000">
                <a:srgbClr val="5E5E5E"/>
              </a:gs>
            </a:gsLst>
            <a:lin ang="162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>
                <a:solidFill>
                  <a:srgbClr val="40404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sp>
        <p:nvSpPr>
          <p:cNvPr id="127" name="Line 5"/>
          <p:cNvSpPr/>
          <p:nvPr/>
        </p:nvSpPr>
        <p:spPr>
          <a:xfrm flipV="1">
            <a:off x="5732462" y="4910137"/>
            <a:ext cx="11114" cy="1470026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128" name="Text Box 6"/>
          <p:cNvSpPr txBox="1"/>
          <p:nvPr/>
        </p:nvSpPr>
        <p:spPr>
          <a:xfrm>
            <a:off x="5851525" y="6172744"/>
            <a:ext cx="2131890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defRPr sz="13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lang="ru-RU" sz="1400" dirty="0" smtClean="0"/>
              <a:t>17 апреля 2025 года</a:t>
            </a:r>
            <a:endParaRPr sz="1400" dirty="0"/>
          </a:p>
        </p:txBody>
      </p:sp>
      <p:sp>
        <p:nvSpPr>
          <p:cNvPr id="8" name="Text Box 6" descr="Text Box 4"/>
          <p:cNvSpPr txBox="1">
            <a:spLocks/>
          </p:cNvSpPr>
          <p:nvPr/>
        </p:nvSpPr>
        <p:spPr bwMode="auto">
          <a:xfrm>
            <a:off x="742950" y="3249222"/>
            <a:ext cx="4621213" cy="133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7419" tIns="37419" rIns="37419" bIns="37419" anchor="ctr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defTabSz="914400" eaLnBrk="1"/>
            <a:r>
              <a:rPr lang="ru-RU" sz="2000" cap="all" dirty="0" smtClean="0">
                <a:solidFill>
                  <a:schemeClr val="bg1"/>
                </a:solidFill>
              </a:rPr>
              <a:t>СОЗДАНИЕ условий для обеспечения требований </a:t>
            </a:r>
            <a:r>
              <a:rPr lang="ru-RU" sz="2000" cap="all" dirty="0" err="1" smtClean="0">
                <a:solidFill>
                  <a:schemeClr val="bg1"/>
                </a:solidFill>
              </a:rPr>
              <a:t>ГоСТ</a:t>
            </a:r>
            <a:r>
              <a:rPr lang="ru-RU" sz="2000" cap="all" dirty="0" smtClean="0">
                <a:solidFill>
                  <a:schemeClr val="bg1"/>
                </a:solidFill>
              </a:rPr>
              <a:t> 8.050 «Нормальные условия выполнения измерений»</a:t>
            </a:r>
            <a:endParaRPr lang="ru-RU" sz="800" cap="all" dirty="0" smtClean="0">
              <a:solidFill>
                <a:schemeClr val="bg1"/>
              </a:solidFill>
            </a:endParaRPr>
          </a:p>
          <a:p>
            <a:pPr defTabSz="914400" eaLnBrk="1"/>
            <a:r>
              <a:rPr lang="ru-RU" altLang="ru-RU" sz="1100" dirty="0" smtClean="0">
                <a:solidFill>
                  <a:srgbClr val="FFFFFF"/>
                </a:solidFill>
                <a:latin typeface="Calibri Light" pitchFamily="34" charset="0"/>
                <a:sym typeface="Calibri Light" pitchFamily="34" charset="0"/>
              </a:rPr>
              <a:t>Рюмин Илья Александрович</a:t>
            </a:r>
          </a:p>
          <a:p>
            <a:pPr defTabSz="914400" eaLnBrk="1"/>
            <a:r>
              <a:rPr lang="ru-RU" altLang="ru-RU" sz="1100" dirty="0" smtClean="0">
                <a:solidFill>
                  <a:srgbClr val="FFFFFF"/>
                </a:solidFill>
                <a:latin typeface="Calibri Light" pitchFamily="34" charset="0"/>
                <a:sym typeface="Calibri Light" pitchFamily="34" charset="0"/>
              </a:rPr>
              <a:t>Инженер-программист ПАО «ОДК-Сатурн»</a:t>
            </a:r>
          </a:p>
        </p:txBody>
      </p:sp>
    </p:spTree>
    <p:extLst>
      <p:ext uri="{BB962C8B-B14F-4D97-AF65-F5344CB8AC3E}">
        <p14:creationId xmlns:p14="http://schemas.microsoft.com/office/powerpoint/2010/main" val="980619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КОМПЕНСАЦИЯ ЛИНЕЙНЫХ РАСШИРЕНИЙ НА КИМ ПРЕИМУЩЕСТВА И НЕДОСТАТКИ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217" y="1479991"/>
            <a:ext cx="8699977" cy="1138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 smtClean="0">
                <a:ea typeface="Calibri Light"/>
                <a:cs typeface="Calibri Light"/>
              </a:rPr>
              <a:t>Обеспечение паспортной точности измерений даже при резком изменении или </a:t>
            </a:r>
          </a:p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ru-RU" sz="1200" dirty="0" smtClean="0">
                <a:ea typeface="Calibri Light"/>
                <a:cs typeface="Calibri Light"/>
              </a:rPr>
              <a:t>большой разности температур по осям КИМ;</a:t>
            </a:r>
          </a:p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 smtClean="0">
                <a:ea typeface="Calibri Light"/>
                <a:cs typeface="Calibri Light"/>
              </a:rPr>
              <a:t>Минимизация погрешностей, связанных с тепловым расширением;</a:t>
            </a:r>
          </a:p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ru-RU" sz="1200" dirty="0">
              <a:ea typeface="Calibri Light"/>
              <a:cs typeface="Calibri Light"/>
            </a:endParaRPr>
          </a:p>
        </p:txBody>
      </p:sp>
      <p:sp>
        <p:nvSpPr>
          <p:cNvPr id="18" name="Text Box 4"/>
          <p:cNvSpPr txBox="1"/>
          <p:nvPr/>
        </p:nvSpPr>
        <p:spPr>
          <a:xfrm>
            <a:off x="577731" y="1114267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Преимущества</a:t>
            </a:r>
            <a:endParaRPr lang="ru-RU" dirty="0"/>
          </a:p>
        </p:txBody>
      </p:sp>
      <p:sp>
        <p:nvSpPr>
          <p:cNvPr id="9" name="Text Box 4"/>
          <p:cNvSpPr txBox="1"/>
          <p:nvPr/>
        </p:nvSpPr>
        <p:spPr>
          <a:xfrm>
            <a:off x="577731" y="2870035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Недостатки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68481" y="3352257"/>
            <a:ext cx="9254788" cy="15850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ea typeface="Calibri Light"/>
                <a:cs typeface="Calibri Light"/>
              </a:rPr>
              <a:t>Не учитывает особенности некоторых </a:t>
            </a:r>
            <a:r>
              <a:rPr lang="ru-RU" sz="1200" dirty="0">
                <a:solidFill>
                  <a:schemeClr val="tx1"/>
                </a:solidFill>
                <a:ea typeface="Calibri Light"/>
                <a:cs typeface="Calibri Light"/>
              </a:rPr>
              <a:t>типов </a:t>
            </a:r>
            <a:r>
              <a:rPr lang="ru-RU" sz="1200" dirty="0" smtClean="0">
                <a:solidFill>
                  <a:schemeClr val="tx1"/>
                </a:solidFill>
                <a:ea typeface="Calibri Light"/>
                <a:cs typeface="Calibri Light"/>
              </a:rPr>
              <a:t>ДСЕ, в виду </a:t>
            </a:r>
            <a:r>
              <a:rPr lang="ru-RU" sz="1200" dirty="0">
                <a:solidFill>
                  <a:schemeClr val="tx1"/>
                </a:solidFill>
                <a:ea typeface="Calibri Light"/>
                <a:cs typeface="Calibri Light"/>
              </a:rPr>
              <a:t>сложности </a:t>
            </a:r>
            <a:r>
              <a:rPr lang="ru-RU" sz="1200" dirty="0" smtClean="0">
                <a:solidFill>
                  <a:schemeClr val="tx1"/>
                </a:solidFill>
                <a:ea typeface="Calibri Light"/>
                <a:cs typeface="Calibri Light"/>
              </a:rPr>
              <a:t>расчета, что может привести к получению недостоверных </a:t>
            </a:r>
            <a:r>
              <a:rPr lang="ru-RU" sz="1200" dirty="0"/>
              <a:t>измерительной </a:t>
            </a:r>
            <a:r>
              <a:rPr lang="ru-RU" sz="1200" dirty="0" smtClean="0"/>
              <a:t>информации</a:t>
            </a:r>
            <a:r>
              <a:rPr lang="ru-RU" sz="1200" dirty="0" smtClean="0">
                <a:solidFill>
                  <a:schemeClr val="tx1"/>
                </a:solidFill>
                <a:ea typeface="Calibri Light"/>
                <a:cs typeface="Calibri Light"/>
              </a:rPr>
              <a:t> </a:t>
            </a:r>
          </a:p>
          <a:p>
            <a:pPr marL="171450" lvl="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Наличие погрешности, связанной </a:t>
            </a:r>
            <a:r>
              <a:rPr lang="ru-RU" sz="1200" dirty="0" smtClean="0"/>
              <a:t>с разностью </a:t>
            </a:r>
            <a:r>
              <a:rPr lang="ru-RU" sz="1200" dirty="0"/>
              <a:t>распределения теплового поля по объёму </a:t>
            </a:r>
            <a:r>
              <a:rPr lang="ru-RU" sz="1200" dirty="0" smtClean="0"/>
              <a:t>ДСЕ</a:t>
            </a:r>
            <a:endParaRPr lang="ru-RU" sz="1200" dirty="0" smtClean="0">
              <a:solidFill>
                <a:schemeClr val="tx1"/>
              </a:solidFill>
              <a:ea typeface="Calibri Light"/>
              <a:cs typeface="Calibri Light"/>
            </a:endParaRPr>
          </a:p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ea typeface="Calibri Light"/>
                <a:cs typeface="Calibri Light"/>
              </a:rPr>
              <a:t>Высокие требования к квалификации персонала</a:t>
            </a:r>
          </a:p>
          <a:p>
            <a:pPr marL="1714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Потребность в использовании большого количества датчиков при измерении крупногабаритных ДСЕ</a:t>
            </a:r>
            <a:endParaRPr lang="ru-RU" sz="1200" dirty="0" smtClean="0">
              <a:solidFill>
                <a:schemeClr val="tx1"/>
              </a:solidFill>
              <a:ea typeface="Calibri Light"/>
              <a:cs typeface="Calibri Light"/>
            </a:endParaRPr>
          </a:p>
          <a:p>
            <a:pPr>
              <a:spcBef>
                <a:spcPts val="600"/>
              </a:spcBef>
              <a:buClr>
                <a:schemeClr val="accent1"/>
              </a:buClr>
            </a:pPr>
            <a:endParaRPr lang="ru-RU" sz="1200" dirty="0" smtClean="0">
              <a:ea typeface="Calibri Light"/>
              <a:cs typeface="Calibri Ligh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752" y="995246"/>
            <a:ext cx="2944623" cy="2219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71"/>
          <a:stretch/>
        </p:blipFill>
        <p:spPr>
          <a:xfrm>
            <a:off x="3108599" y="4990011"/>
            <a:ext cx="3619742" cy="15901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85463" y="1184366"/>
            <a:ext cx="45719" cy="251691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617824" y="1715589"/>
            <a:ext cx="95045" cy="95794"/>
          </a:xfrm>
          <a:prstGeom prst="ellips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806442">
            <a:off x="8136730" y="2674200"/>
            <a:ext cx="145257" cy="12615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539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/>
              <a:t>Метрологический надзор</a:t>
            </a:r>
            <a:endParaRPr lang="ru-RU" cap="all" dirty="0"/>
          </a:p>
        </p:txBody>
      </p:sp>
      <p:sp>
        <p:nvSpPr>
          <p:cNvPr id="11" name="Text Box 4"/>
          <p:cNvSpPr txBox="1"/>
          <p:nvPr/>
        </p:nvSpPr>
        <p:spPr>
          <a:xfrm>
            <a:off x="569391" y="782041"/>
            <a:ext cx="8255522" cy="506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Требования к контролируемым характеристикам среды при использовании средств измерений повышенной точности (2 мкм и менее)</a:t>
            </a:r>
            <a:endParaRPr sz="1400" cap="all" dirty="0">
              <a:solidFill>
                <a:srgbClr val="113A64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22342" y="1564839"/>
            <a:ext cx="8733966" cy="695092"/>
            <a:chOff x="1755774" y="3112197"/>
            <a:chExt cx="6119243" cy="494785"/>
          </a:xfrm>
        </p:grpSpPr>
        <p:sp>
          <p:nvSpPr>
            <p:cNvPr id="14" name="Rectangle 44"/>
            <p:cNvSpPr/>
            <p:nvPr/>
          </p:nvSpPr>
          <p:spPr>
            <a:xfrm>
              <a:off x="1755775" y="3119437"/>
              <a:ext cx="2956007" cy="170656"/>
            </a:xfrm>
            <a:prstGeom prst="rect">
              <a:avLst/>
            </a:prstGeom>
            <a:solidFill>
              <a:srgbClr val="42424D"/>
            </a:solidFill>
            <a:ln w="12700">
              <a:miter lim="400000"/>
            </a:ln>
          </p:spPr>
          <p:txBody>
            <a:bodyPr lIns="90000" rIns="90000" anchor="ctr"/>
            <a:lstStyle/>
            <a:p>
              <a:pPr defTabSz="914400"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7" name="Rectangle 45"/>
            <p:cNvSpPr/>
            <p:nvPr/>
          </p:nvSpPr>
          <p:spPr>
            <a:xfrm>
              <a:off x="4867356" y="3116705"/>
              <a:ext cx="2962510" cy="171693"/>
            </a:xfrm>
            <a:prstGeom prst="rect">
              <a:avLst/>
            </a:prstGeom>
            <a:solidFill>
              <a:srgbClr val="42424D">
                <a:alpha val="79998"/>
              </a:srgbClr>
            </a:solidFill>
            <a:ln w="12700">
              <a:miter lim="400000"/>
            </a:ln>
          </p:spPr>
          <p:txBody>
            <a:bodyPr lIns="90000" rIns="90000" anchor="ctr"/>
            <a:lstStyle/>
            <a:p>
              <a:pPr defTabSz="914400"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8" name="Text Box 49"/>
            <p:cNvSpPr txBox="1"/>
            <p:nvPr/>
          </p:nvSpPr>
          <p:spPr>
            <a:xfrm>
              <a:off x="1755774" y="3295670"/>
              <a:ext cx="3036800" cy="3113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0000" tIns="33676" rIns="90000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algn="ctr"/>
              <a:r>
                <a:rPr lang="ru-RU" sz="1200" dirty="0" smtClean="0"/>
                <a:t>(20 </a:t>
              </a:r>
              <a:r>
                <a:rPr lang="ru-RU" sz="1200" dirty="0"/>
                <a:t>± </a:t>
              </a:r>
              <a:r>
                <a:rPr lang="ru-RU" sz="1200" b="1" dirty="0" smtClean="0">
                  <a:solidFill>
                    <a:schemeClr val="accent1"/>
                  </a:solidFill>
                </a:rPr>
                <a:t>0,5</a:t>
              </a:r>
              <a:r>
                <a:rPr lang="ru-RU" sz="1200" dirty="0" smtClean="0"/>
                <a:t>) </a:t>
              </a:r>
              <a:r>
                <a:rPr lang="ru-RU" sz="1200" dirty="0"/>
                <a:t>°С</a:t>
              </a:r>
              <a:endParaRPr lang="ru-RU" sz="1200" i="1" dirty="0"/>
            </a:p>
            <a:p>
              <a:pPr algn="ctr"/>
              <a:endParaRPr lang="ru-RU" sz="1200" dirty="0" smtClean="0"/>
            </a:p>
          </p:txBody>
        </p:sp>
        <p:sp>
          <p:nvSpPr>
            <p:cNvPr id="19" name="Line 50"/>
            <p:cNvSpPr/>
            <p:nvPr/>
          </p:nvSpPr>
          <p:spPr>
            <a:xfrm flipH="1" flipV="1">
              <a:off x="4794912" y="3119433"/>
              <a:ext cx="1" cy="459032"/>
            </a:xfrm>
            <a:prstGeom prst="line">
              <a:avLst/>
            </a:prstGeom>
            <a:noFill/>
            <a:ln w="6350" cap="flat">
              <a:solidFill>
                <a:srgbClr val="40404C"/>
              </a:solidFill>
              <a:prstDash val="solid"/>
              <a:round/>
            </a:ln>
            <a:effectLst/>
          </p:spPr>
          <p:txBody>
            <a:bodyPr wrap="square" lIns="90000" tIns="45719" rIns="90000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20" name="Text Box 54"/>
            <p:cNvSpPr txBox="1"/>
            <p:nvPr/>
          </p:nvSpPr>
          <p:spPr>
            <a:xfrm>
              <a:off x="4879803" y="3288397"/>
              <a:ext cx="2995214" cy="1798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0000" tIns="33676" rIns="90000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algn="ctr"/>
              <a:r>
                <a:rPr lang="ru-RU" sz="1200" dirty="0" smtClean="0"/>
                <a:t>(20 ± </a:t>
              </a:r>
              <a:r>
                <a:rPr lang="ru-RU" sz="1200" b="1" dirty="0" smtClean="0">
                  <a:solidFill>
                    <a:schemeClr val="accent1"/>
                  </a:solidFill>
                </a:rPr>
                <a:t>3</a:t>
              </a:r>
              <a:r>
                <a:rPr lang="ru-RU" sz="1200" dirty="0" smtClean="0"/>
                <a:t>) °С</a:t>
              </a:r>
              <a:endParaRPr lang="ru-RU" sz="1200" i="1" dirty="0"/>
            </a:p>
          </p:txBody>
        </p:sp>
        <p:sp>
          <p:nvSpPr>
            <p:cNvPr id="21" name="Text Box 55"/>
            <p:cNvSpPr txBox="1"/>
            <p:nvPr/>
          </p:nvSpPr>
          <p:spPr>
            <a:xfrm>
              <a:off x="4917163" y="3112197"/>
              <a:ext cx="2912703" cy="1852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0000" tIns="37419" rIns="90000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Перечень 041-0172</a:t>
              </a:r>
              <a:endParaRPr sz="1200" dirty="0"/>
            </a:p>
          </p:txBody>
        </p:sp>
        <p:sp>
          <p:nvSpPr>
            <p:cNvPr id="22" name="Text Box 55"/>
            <p:cNvSpPr txBox="1"/>
            <p:nvPr/>
          </p:nvSpPr>
          <p:spPr>
            <a:xfrm>
              <a:off x="1788317" y="3114836"/>
              <a:ext cx="2873673" cy="1852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0000" tIns="37419" rIns="90000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ГОСТ 8.050-73</a:t>
              </a:r>
              <a:endParaRPr sz="1200" dirty="0"/>
            </a:p>
          </p:txBody>
        </p:sp>
      </p:grp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343" y="2041260"/>
            <a:ext cx="4207739" cy="23809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84994" y="2078689"/>
            <a:ext cx="3370457" cy="39515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51318" y="4407843"/>
            <a:ext cx="4943957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chemeClr val="accent1"/>
                </a:solidFill>
              </a:rPr>
              <a:t>Деталь</a:t>
            </a:r>
          </a:p>
          <a:p>
            <a:r>
              <a:rPr lang="ru-RU" sz="1100" dirty="0" smtClean="0">
                <a:solidFill>
                  <a:schemeClr val="tx1"/>
                </a:solidFill>
              </a:rPr>
              <a:t>Измеряемый </a:t>
            </a:r>
            <a:r>
              <a:rPr lang="ru-RU" sz="1100" dirty="0">
                <a:solidFill>
                  <a:schemeClr val="tx1"/>
                </a:solidFill>
              </a:rPr>
              <a:t>размер </a:t>
            </a:r>
            <a:r>
              <a:rPr lang="ru-RU" sz="1100" i="1" dirty="0"/>
              <a:t>Ɩ</a:t>
            </a:r>
            <a:r>
              <a:rPr lang="ru-RU" sz="1100" dirty="0"/>
              <a:t> = </a:t>
            </a:r>
            <a:r>
              <a:rPr lang="ru-RU" sz="1100" dirty="0" smtClean="0"/>
              <a:t>250 мм; </a:t>
            </a:r>
            <a:endParaRPr lang="en-US" sz="1100" dirty="0" smtClean="0"/>
          </a:p>
          <a:p>
            <a:r>
              <a:rPr lang="ru-RU" sz="1100" dirty="0" smtClean="0"/>
              <a:t>Температура </a:t>
            </a:r>
            <a:r>
              <a:rPr lang="ru-RU" sz="1100" dirty="0"/>
              <a:t>изделия </a:t>
            </a:r>
            <a:r>
              <a:rPr lang="en-US" sz="1100" i="1" dirty="0"/>
              <a:t>t</a:t>
            </a:r>
            <a:r>
              <a:rPr lang="ru-RU" sz="1100" i="1" baseline="-25000" dirty="0"/>
              <a:t>1</a:t>
            </a:r>
            <a:r>
              <a:rPr lang="ru-RU" sz="1100" baseline="-25000" dirty="0"/>
              <a:t> </a:t>
            </a:r>
            <a:r>
              <a:rPr lang="ru-RU" sz="1100" dirty="0"/>
              <a:t>= </a:t>
            </a:r>
            <a:r>
              <a:rPr lang="ru-RU" sz="1100" dirty="0" smtClean="0"/>
              <a:t>30 </a:t>
            </a:r>
            <a:r>
              <a:rPr lang="ru-RU" sz="1100" dirty="0"/>
              <a:t>°</a:t>
            </a:r>
            <a:r>
              <a:rPr lang="ru-RU" sz="1100" dirty="0" smtClean="0"/>
              <a:t>C. </a:t>
            </a:r>
            <a:endParaRPr lang="en-US" sz="1100" dirty="0" smtClean="0"/>
          </a:p>
          <a:p>
            <a:r>
              <a:rPr lang="ru-RU" sz="1100" b="1" dirty="0" smtClean="0">
                <a:solidFill>
                  <a:schemeClr val="accent1"/>
                </a:solidFill>
              </a:rPr>
              <a:t>Средство измерений</a:t>
            </a:r>
          </a:p>
          <a:p>
            <a:r>
              <a:rPr lang="ru-RU" sz="1100" dirty="0" smtClean="0"/>
              <a:t>Температура </a:t>
            </a:r>
            <a:r>
              <a:rPr lang="ru-RU" sz="1100" dirty="0"/>
              <a:t>средства измерения </a:t>
            </a:r>
            <a:r>
              <a:rPr lang="en-US" sz="1100" dirty="0"/>
              <a:t>t</a:t>
            </a:r>
            <a:r>
              <a:rPr lang="ru-RU" sz="1100" baseline="-25000" dirty="0"/>
              <a:t>2</a:t>
            </a:r>
            <a:r>
              <a:rPr lang="ru-RU" sz="1100" dirty="0"/>
              <a:t> = </a:t>
            </a:r>
            <a:r>
              <a:rPr lang="ru-RU" sz="1100" dirty="0" smtClean="0"/>
              <a:t>30  </a:t>
            </a:r>
            <a:r>
              <a:rPr lang="ru-RU" sz="1100" dirty="0"/>
              <a:t>°</a:t>
            </a:r>
            <a:r>
              <a:rPr lang="ru-RU" sz="1100" dirty="0" smtClean="0"/>
              <a:t>C</a:t>
            </a:r>
            <a:r>
              <a:rPr lang="ru-RU" sz="1100" dirty="0"/>
              <a:t>;</a:t>
            </a:r>
            <a:endParaRPr lang="ru-RU" sz="1100" dirty="0" smtClean="0"/>
          </a:p>
          <a:p>
            <a:r>
              <a:rPr lang="ru-RU" sz="1100" dirty="0" smtClean="0"/>
              <a:t> </a:t>
            </a:r>
            <a:r>
              <a:rPr lang="ru-RU" sz="1100" dirty="0"/>
              <a:t>Материал измеряемого изделия и средства измерений  - коэффициент линейного расширения </a:t>
            </a:r>
            <a:r>
              <a:rPr lang="ru-RU" sz="1100" i="1" dirty="0"/>
              <a:t>α</a:t>
            </a:r>
            <a:r>
              <a:rPr lang="ru-RU" sz="1100" i="1" baseline="-25000" dirty="0"/>
              <a:t>1</a:t>
            </a:r>
            <a:r>
              <a:rPr lang="ru-RU" sz="1100" baseline="-25000" dirty="0"/>
              <a:t>  </a:t>
            </a:r>
            <a:r>
              <a:rPr lang="ru-RU" sz="1100" dirty="0"/>
              <a:t>= 11,6 </a:t>
            </a:r>
            <a:r>
              <a:rPr lang="ru-RU" sz="1100" i="1" dirty="0"/>
              <a:t>·</a:t>
            </a:r>
            <a:r>
              <a:rPr lang="ru-RU" sz="1100" dirty="0"/>
              <a:t> </a:t>
            </a:r>
            <a:r>
              <a:rPr lang="ru-RU" sz="1100" dirty="0" smtClean="0"/>
              <a:t>10</a:t>
            </a:r>
            <a:r>
              <a:rPr lang="ru-RU" sz="1100" baseline="30000" dirty="0" smtClean="0"/>
              <a:t>-6</a:t>
            </a:r>
            <a:r>
              <a:rPr lang="ru-RU" sz="1100" dirty="0" smtClean="0"/>
              <a:t>.</a:t>
            </a:r>
            <a:endParaRPr lang="en-US" sz="1100" dirty="0"/>
          </a:p>
          <a:p>
            <a:r>
              <a:rPr lang="ru-RU" sz="1100" b="1" dirty="0" smtClean="0">
                <a:solidFill>
                  <a:schemeClr val="accent1"/>
                </a:solidFill>
              </a:rPr>
              <a:t>Нормальная </a:t>
            </a:r>
            <a:r>
              <a:rPr lang="ru-RU" sz="1100" b="1" dirty="0">
                <a:solidFill>
                  <a:schemeClr val="accent1"/>
                </a:solidFill>
              </a:rPr>
              <a:t>температура</a:t>
            </a:r>
            <a:r>
              <a:rPr lang="ru-RU" sz="1100" dirty="0"/>
              <a:t> выполнения линейных измерений </a:t>
            </a:r>
            <a:r>
              <a:rPr lang="en-US" sz="1100" i="1" dirty="0"/>
              <a:t>t</a:t>
            </a:r>
            <a:r>
              <a:rPr lang="ru-RU" sz="1100" i="1" baseline="-25000" dirty="0"/>
              <a:t>н</a:t>
            </a:r>
            <a:r>
              <a:rPr lang="ru-RU" sz="1100" i="1" dirty="0"/>
              <a:t> </a:t>
            </a:r>
            <a:r>
              <a:rPr lang="en-US" sz="1100" dirty="0" smtClean="0"/>
              <a:t> </a:t>
            </a:r>
            <a:r>
              <a:rPr lang="ru-RU" sz="1100" dirty="0"/>
              <a:t>= </a:t>
            </a:r>
            <a:r>
              <a:rPr lang="ru-RU" sz="1100" dirty="0" smtClean="0"/>
              <a:t>20 </a:t>
            </a:r>
            <a:r>
              <a:rPr lang="ru-RU" sz="1100" dirty="0"/>
              <a:t>°С (по ГОСТ 8.050</a:t>
            </a:r>
            <a:r>
              <a:rPr lang="ru-RU" sz="1100" dirty="0" smtClean="0"/>
              <a:t>).</a:t>
            </a:r>
            <a:endParaRPr lang="ru-RU" sz="1100" dirty="0"/>
          </a:p>
          <a:p>
            <a:r>
              <a:rPr lang="ru-RU" sz="1100" b="1" dirty="0">
                <a:solidFill>
                  <a:schemeClr val="accent1"/>
                </a:solidFill>
              </a:rPr>
              <a:t>Погрешность измерений</a:t>
            </a:r>
          </a:p>
          <a:p>
            <a:r>
              <a:rPr lang="ru-RU" sz="1100" i="1" dirty="0" smtClean="0"/>
              <a:t>Ɩ</a:t>
            </a:r>
            <a:r>
              <a:rPr lang="ru-RU" sz="1100" i="1" baseline="-25000" dirty="0"/>
              <a:t>1</a:t>
            </a:r>
            <a:r>
              <a:rPr lang="en-US" sz="1100" dirty="0" smtClean="0"/>
              <a:t> </a:t>
            </a:r>
            <a:r>
              <a:rPr lang="ru-RU" sz="1100" i="1" dirty="0"/>
              <a:t>= Ɩ   </a:t>
            </a:r>
            <a:r>
              <a:rPr lang="ru-RU" sz="1100" i="1" dirty="0" smtClean="0"/>
              <a:t>(1 + α</a:t>
            </a:r>
            <a:r>
              <a:rPr lang="ru-RU" sz="1100" i="1" baseline="-25000" dirty="0" smtClean="0"/>
              <a:t>1</a:t>
            </a:r>
            <a:r>
              <a:rPr lang="ru-RU" sz="1100" i="1" dirty="0" smtClean="0"/>
              <a:t> ∆Т) = </a:t>
            </a:r>
            <a:r>
              <a:rPr lang="ru-RU" sz="1100" dirty="0" smtClean="0"/>
              <a:t>250 · (1 + 11,6 </a:t>
            </a:r>
            <a:r>
              <a:rPr lang="ru-RU" sz="1100" dirty="0"/>
              <a:t>· </a:t>
            </a:r>
            <a:r>
              <a:rPr lang="ru-RU" sz="1100" dirty="0" smtClean="0"/>
              <a:t>10 </a:t>
            </a:r>
            <a:r>
              <a:rPr lang="ru-RU" sz="1100" baseline="30000" dirty="0" smtClean="0"/>
              <a:t>-6 </a:t>
            </a:r>
            <a:r>
              <a:rPr lang="ru-RU" sz="1100" dirty="0" smtClean="0"/>
              <a:t>· (30 </a:t>
            </a:r>
            <a:r>
              <a:rPr lang="ru-RU" sz="1100" dirty="0"/>
              <a:t>– </a:t>
            </a:r>
            <a:r>
              <a:rPr lang="ru-RU" sz="1100" dirty="0" smtClean="0"/>
              <a:t>20)) </a:t>
            </a:r>
            <a:r>
              <a:rPr lang="ru-RU" sz="1100" i="1" dirty="0" smtClean="0"/>
              <a:t>= </a:t>
            </a:r>
            <a:r>
              <a:rPr lang="ru-RU" sz="1100" b="1" i="1" dirty="0" smtClean="0">
                <a:solidFill>
                  <a:schemeClr val="accent1"/>
                </a:solidFill>
              </a:rPr>
              <a:t>250,029 </a:t>
            </a:r>
            <a:r>
              <a:rPr lang="ru-RU" sz="1100" b="1" dirty="0" smtClean="0">
                <a:solidFill>
                  <a:schemeClr val="accent1"/>
                </a:solidFill>
              </a:rPr>
              <a:t>мм.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51318" y="3283801"/>
            <a:ext cx="1869665" cy="261257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664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АВТОМАТИЗАЦИЯ КОРРЕКТИРОВКИ ИЗМЕРЯЕМЫХ ЗНАЧЕНИЙ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5" name="Text Box 4"/>
          <p:cNvSpPr txBox="1"/>
          <p:nvPr/>
        </p:nvSpPr>
        <p:spPr>
          <a:xfrm>
            <a:off x="284593" y="2074782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/>
              <a:t>Принцип работы программного средства (ПС):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80"/>
          <a:stretch/>
        </p:blipFill>
        <p:spPr>
          <a:xfrm>
            <a:off x="284593" y="2526202"/>
            <a:ext cx="3744687" cy="4130578"/>
          </a:xfrm>
          <a:prstGeom prst="rect">
            <a:avLst/>
          </a:prstGeom>
        </p:spPr>
      </p:pic>
      <p:sp>
        <p:nvSpPr>
          <p:cNvPr id="6" name="Text Box 56"/>
          <p:cNvSpPr txBox="1"/>
          <p:nvPr/>
        </p:nvSpPr>
        <p:spPr>
          <a:xfrm>
            <a:off x="5713744" y="2916477"/>
            <a:ext cx="3657755" cy="3576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lvl1pPr defTabSz="673100">
              <a:defRPr sz="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lang="ru-RU" sz="1200" dirty="0"/>
              <a:t>Выбор вида технического требования с учетом влияния на действительное значение (охватываемый, охватывающий);</a:t>
            </a:r>
          </a:p>
          <a:p>
            <a:endParaRPr lang="ru-RU" sz="1200" dirty="0"/>
          </a:p>
          <a:p>
            <a:r>
              <a:rPr lang="ru-RU" sz="1200" dirty="0" smtClean="0"/>
              <a:t>Выбор </a:t>
            </a:r>
            <a:r>
              <a:rPr lang="ru-RU" sz="1200" dirty="0"/>
              <a:t>из справочника материала контролируемой ДСЕ (коэффициента линейного расширения</a:t>
            </a:r>
            <a:r>
              <a:rPr lang="ru-RU" sz="1200" dirty="0" smtClean="0"/>
              <a:t>);</a:t>
            </a:r>
          </a:p>
          <a:p>
            <a:endParaRPr lang="ru-RU" sz="1200" dirty="0"/>
          </a:p>
          <a:p>
            <a:r>
              <a:rPr lang="ru-RU" sz="1200" dirty="0" smtClean="0"/>
              <a:t>Выполнение </a:t>
            </a:r>
            <a:r>
              <a:rPr lang="ru-RU" sz="1200" dirty="0"/>
              <a:t>измерений с использованием универсальных СИ с дистанционной передачей </a:t>
            </a:r>
            <a:r>
              <a:rPr lang="ru-RU" sz="1200" dirty="0" smtClean="0"/>
              <a:t>данных</a:t>
            </a:r>
            <a:r>
              <a:rPr lang="ru-RU" sz="1200" dirty="0"/>
              <a:t>;</a:t>
            </a:r>
            <a:endParaRPr lang="ru-RU" sz="1200" dirty="0" smtClean="0"/>
          </a:p>
          <a:p>
            <a:endParaRPr lang="ru-RU" sz="1200" dirty="0"/>
          </a:p>
          <a:p>
            <a:r>
              <a:rPr lang="ru-RU" sz="1200" dirty="0" smtClean="0"/>
              <a:t>Экспорт </a:t>
            </a:r>
            <a:r>
              <a:rPr lang="ru-RU" sz="1200" dirty="0"/>
              <a:t>измерительной информации в ПС</a:t>
            </a:r>
            <a:r>
              <a:rPr lang="ru-RU" sz="1200" dirty="0" smtClean="0"/>
              <a:t>;</a:t>
            </a:r>
          </a:p>
          <a:p>
            <a:endParaRPr lang="ru-RU" sz="1200" dirty="0"/>
          </a:p>
          <a:p>
            <a:r>
              <a:rPr lang="ru-RU" sz="1200" dirty="0" smtClean="0"/>
              <a:t>Экспорт </a:t>
            </a:r>
            <a:r>
              <a:rPr lang="ru-RU" sz="1200" dirty="0"/>
              <a:t>в ПС данных о фактической температуре (используется датчик с дистанционной передачей данных</a:t>
            </a:r>
            <a:r>
              <a:rPr lang="ru-RU" sz="1200" dirty="0" smtClean="0"/>
              <a:t>);</a:t>
            </a:r>
          </a:p>
          <a:p>
            <a:endParaRPr lang="ru-RU" sz="1200" dirty="0"/>
          </a:p>
          <a:p>
            <a:r>
              <a:rPr lang="ru-RU" sz="1200" dirty="0" smtClean="0"/>
              <a:t>Расчет </a:t>
            </a:r>
            <a:r>
              <a:rPr lang="ru-RU" sz="1200" dirty="0"/>
              <a:t>действительного значения, приведенного к нормальным условиям выполнения </a:t>
            </a:r>
            <a:r>
              <a:rPr lang="ru-RU" sz="1200" dirty="0" smtClean="0"/>
              <a:t>измерений.</a:t>
            </a:r>
            <a:endParaRPr lang="ru-RU" sz="1200" dirty="0"/>
          </a:p>
        </p:txBody>
      </p:sp>
      <p:sp>
        <p:nvSpPr>
          <p:cNvPr id="2" name="Овал 1"/>
          <p:cNvSpPr/>
          <p:nvPr/>
        </p:nvSpPr>
        <p:spPr>
          <a:xfrm>
            <a:off x="5282559" y="3015588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82559" y="3671075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279701" y="4233494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3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82559" y="4857272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4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79701" y="5419691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5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79701" y="6033571"/>
            <a:ext cx="413080" cy="432789"/>
          </a:xfrm>
          <a:prstGeom prst="ellipse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6</a:t>
            </a:r>
            <a:endParaRPr kumimoji="0" lang="ru-RU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592" y="1334016"/>
            <a:ext cx="908690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Calibri Light"/>
                <a:ea typeface="Calibri Light"/>
                <a:cs typeface="Calibri Light"/>
                <a:sym typeface="Calibri Light"/>
              </a:rPr>
              <a:t>Для уменьшения трудоемкости предлагается разработать и внедрить программное средство для автоматической корректировки измеряемых значений</a:t>
            </a:r>
            <a:r>
              <a:rPr lang="ru-RU" dirty="0"/>
              <a:t>.</a:t>
            </a:r>
          </a:p>
        </p:txBody>
      </p:sp>
      <p:sp>
        <p:nvSpPr>
          <p:cNvPr id="14" name="Text Box 4"/>
          <p:cNvSpPr txBox="1"/>
          <p:nvPr/>
        </p:nvSpPr>
        <p:spPr>
          <a:xfrm>
            <a:off x="284593" y="1012226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Автоматизация корректировки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2414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978" y="4493623"/>
            <a:ext cx="2945856" cy="2184945"/>
          </a:xfrm>
          <a:prstGeom prst="rect">
            <a:avLst/>
          </a:prstGeom>
        </p:spPr>
      </p:pic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ИТОГИ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6" name="Text Box 4"/>
          <p:cNvSpPr txBox="1"/>
          <p:nvPr/>
        </p:nvSpPr>
        <p:spPr>
          <a:xfrm>
            <a:off x="162673" y="918924"/>
            <a:ext cx="4113236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dirty="0" smtClean="0"/>
              <a:t>ВНЕДРЕНИЕ ПРЕДЛОЖЕННЫХ МЕР ПОЗВОЛИТ:</a:t>
            </a:r>
            <a:endParaRPr lang="ru-RU" sz="1400" dirty="0"/>
          </a:p>
        </p:txBody>
      </p:sp>
      <p:sp>
        <p:nvSpPr>
          <p:cNvPr id="27" name="Text Box 4"/>
          <p:cNvSpPr txBox="1"/>
          <p:nvPr/>
        </p:nvSpPr>
        <p:spPr>
          <a:xfrm>
            <a:off x="162673" y="2184833"/>
            <a:ext cx="1301183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dirty="0" smtClean="0"/>
              <a:t>ЗАКЛЮЧЕНИЕ</a:t>
            </a:r>
            <a:endParaRPr lang="ru-RU" sz="1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62673" y="1281886"/>
            <a:ext cx="87723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­­ </a:t>
            </a:r>
            <a:r>
              <a:rPr lang="ru-RU" sz="1200" dirty="0"/>
              <a:t>Минимизировать погрешности, связанные с тепловым </a:t>
            </a:r>
            <a:r>
              <a:rPr lang="ru-RU" sz="1200" dirty="0" smtClean="0"/>
              <a:t>расширением материала ДСЕ;</a:t>
            </a:r>
            <a:endParaRPr lang="ru-RU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Обеспечить соответствие требованиям ГОСТ 8.050;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Сократить время выдержки деталей перед измерениями, что повысит общую эффективность производственных процессов.  </a:t>
            </a:r>
          </a:p>
          <a:p>
            <a:endParaRPr lang="ru-RU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7401" y="2547795"/>
            <a:ext cx="93605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Предложенные решения </a:t>
            </a:r>
            <a:r>
              <a:rPr lang="ru-RU" sz="1200" dirty="0" smtClean="0"/>
              <a:t>позволят: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обеспечить </a:t>
            </a:r>
            <a:r>
              <a:rPr lang="ru-RU" sz="1200" dirty="0"/>
              <a:t>стабильность параметров </a:t>
            </a:r>
            <a:r>
              <a:rPr lang="ru-RU" sz="1200" dirty="0" smtClean="0"/>
              <a:t>микроклимата участков контроля;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сократить время выдержки ДСЕ и средство технологического оснащения;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исключить </a:t>
            </a:r>
            <a:r>
              <a:rPr lang="ru-RU" sz="1200" dirty="0"/>
              <a:t>грубые ошибки </a:t>
            </a:r>
            <a:r>
              <a:rPr lang="ru-RU" sz="1200" dirty="0" smtClean="0"/>
              <a:t>(</a:t>
            </a:r>
            <a:r>
              <a:rPr lang="en-US" sz="1200" dirty="0" smtClean="0"/>
              <a:t>I</a:t>
            </a:r>
            <a:r>
              <a:rPr lang="en-US" sz="1200" dirty="0"/>
              <a:t>, II </a:t>
            </a:r>
            <a:r>
              <a:rPr lang="ru-RU" sz="1200" dirty="0" smtClean="0"/>
              <a:t>рода) что </a:t>
            </a:r>
            <a:r>
              <a:rPr lang="ru-RU" sz="1200" dirty="0"/>
              <a:t>минимизирует погрешность измерений и повысит качество выпускаемой продукции. </a:t>
            </a:r>
            <a:endParaRPr lang="ru-RU" sz="1200" dirty="0" smtClean="0"/>
          </a:p>
          <a:p>
            <a:r>
              <a:rPr lang="ru-RU" sz="1200" dirty="0" smtClean="0"/>
              <a:t>В </a:t>
            </a:r>
            <a:r>
              <a:rPr lang="ru-RU" sz="1200" dirty="0"/>
              <a:t>случае невозможности обеспечения </a:t>
            </a:r>
            <a:r>
              <a:rPr lang="ru-RU" sz="1200" dirty="0" smtClean="0"/>
              <a:t>требований ГОСТ 8.050 предлагается реализовать автоматический </a:t>
            </a:r>
            <a:r>
              <a:rPr lang="ru-RU" sz="1200" dirty="0"/>
              <a:t>пересчет геометрических параметров исходя из фактической температуры окружающей среды и коэффициента линейного расширения материалов. </a:t>
            </a:r>
            <a:r>
              <a:rPr lang="ru-RU" sz="1200" dirty="0" smtClean="0"/>
              <a:t>ГОСТ </a:t>
            </a:r>
            <a:r>
              <a:rPr lang="ru-RU" sz="1200" dirty="0"/>
              <a:t>8.050 содержит обязательные требования к получению достоверных результатов измерений, но не включен в </a:t>
            </a:r>
            <a:r>
              <a:rPr lang="ru-RU" sz="1200" dirty="0" smtClean="0"/>
              <a:t>«Перечень </a:t>
            </a:r>
            <a:r>
              <a:rPr lang="ru-RU" sz="1200" dirty="0"/>
              <a:t>документов по стандартизации оборонной </a:t>
            </a:r>
            <a:r>
              <a:rPr lang="ru-RU" sz="1200" dirty="0" smtClean="0"/>
              <a:t>продукции», </a:t>
            </a:r>
            <a:r>
              <a:rPr lang="ru-RU" sz="1200" dirty="0"/>
              <a:t>несмотря на то, что несоблюдение требований данного государственного стандарта напрямую ведёт к ошибкам при измерениях </a:t>
            </a:r>
            <a:r>
              <a:rPr lang="en-US" sz="1200" dirty="0"/>
              <a:t>I</a:t>
            </a:r>
            <a:r>
              <a:rPr lang="ru-RU" sz="1200" dirty="0"/>
              <a:t>, </a:t>
            </a:r>
            <a:r>
              <a:rPr lang="en-US" sz="1200" dirty="0"/>
              <a:t>II</a:t>
            </a:r>
            <a:r>
              <a:rPr lang="ru-RU" sz="1200" dirty="0"/>
              <a:t> рода и снижению качества продукции.</a:t>
            </a:r>
          </a:p>
          <a:p>
            <a:endParaRPr lang="ru-RU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4"/>
          <p:cNvSpPr txBox="1"/>
          <p:nvPr/>
        </p:nvSpPr>
        <p:spPr>
          <a:xfrm>
            <a:off x="4479164" y="4145987"/>
            <a:ext cx="2862160" cy="50645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2800" dirty="0"/>
              <a:t>ГОСТ 8.050</a:t>
            </a:r>
          </a:p>
        </p:txBody>
      </p:sp>
    </p:spTree>
    <p:extLst>
      <p:ext uri="{BB962C8B-B14F-4D97-AF65-F5344CB8AC3E}">
        <p14:creationId xmlns:p14="http://schemas.microsoft.com/office/powerpoint/2010/main" val="934729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КОНТАКТЫ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3" name="Picture 10" descr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50" y="1262062"/>
            <a:ext cx="4667250" cy="4289426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Rectangle 2"/>
          <p:cNvSpPr/>
          <p:nvPr/>
        </p:nvSpPr>
        <p:spPr>
          <a:xfrm>
            <a:off x="541337" y="2089150"/>
            <a:ext cx="5191126" cy="2593976"/>
          </a:xfrm>
          <a:prstGeom prst="rect">
            <a:avLst/>
          </a:prstGeom>
          <a:solidFill>
            <a:srgbClr val="40404C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Text Box 5"/>
          <p:cNvSpPr txBox="1"/>
          <p:nvPr/>
        </p:nvSpPr>
        <p:spPr>
          <a:xfrm>
            <a:off x="1084262" y="2379979"/>
            <a:ext cx="3794126" cy="2537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7419" tIns="37419" rIns="37419" bIns="37419" anchor="ctr">
            <a:spAutoFit/>
          </a:bodyPr>
          <a:lstStyle/>
          <a:p>
            <a:pPr defTabSz="914400">
              <a:defRPr sz="16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dirty="0" smtClean="0"/>
              <a:t>ПАО </a:t>
            </a:r>
            <a:r>
              <a:rPr dirty="0" smtClean="0"/>
              <a:t>«ОДК</a:t>
            </a:r>
            <a:r>
              <a:rPr lang="ru-RU" dirty="0" smtClean="0"/>
              <a:t>-САТУРН</a:t>
            </a:r>
            <a:r>
              <a:rPr dirty="0" smtClean="0"/>
              <a:t>»</a:t>
            </a:r>
            <a:r>
              <a:rPr dirty="0"/>
              <a:t/>
            </a:r>
            <a:br>
              <a:rPr dirty="0"/>
            </a:br>
            <a:r>
              <a:rPr dirty="0"/>
              <a:t>г. </a:t>
            </a:r>
            <a:r>
              <a:rPr lang="ru-RU" dirty="0" smtClean="0"/>
              <a:t>Рыбинск</a:t>
            </a:r>
            <a:r>
              <a:rPr dirty="0" smtClean="0"/>
              <a:t>, 1</a:t>
            </a:r>
            <a:r>
              <a:rPr lang="ru-RU" dirty="0" smtClean="0"/>
              <a:t>52903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пр. Ленина, </a:t>
            </a:r>
            <a:r>
              <a:rPr dirty="0" smtClean="0"/>
              <a:t>д</a:t>
            </a:r>
            <a:r>
              <a:rPr dirty="0"/>
              <a:t>. </a:t>
            </a:r>
            <a:r>
              <a:rPr dirty="0" smtClean="0"/>
              <a:t>1</a:t>
            </a:r>
            <a:r>
              <a:rPr lang="ru-RU" dirty="0" smtClean="0"/>
              <a:t>63</a:t>
            </a:r>
            <a:r>
              <a:rPr dirty="0"/>
              <a:t/>
            </a:r>
            <a:br>
              <a:rPr dirty="0"/>
            </a:br>
            <a:r>
              <a:rPr dirty="0" err="1"/>
              <a:t>тел</a:t>
            </a:r>
            <a:r>
              <a:rPr dirty="0"/>
              <a:t>.: +7 (</a:t>
            </a:r>
            <a:r>
              <a:rPr dirty="0" smtClean="0"/>
              <a:t>4</a:t>
            </a:r>
            <a:r>
              <a:rPr lang="ru-RU" dirty="0" smtClean="0"/>
              <a:t>855</a:t>
            </a:r>
            <a:r>
              <a:rPr dirty="0" smtClean="0"/>
              <a:t>) </a:t>
            </a:r>
            <a:r>
              <a:rPr lang="en-US" dirty="0" smtClean="0"/>
              <a:t>32-46-55</a:t>
            </a:r>
            <a:r>
              <a:rPr dirty="0"/>
              <a:t/>
            </a:r>
            <a:br>
              <a:rPr dirty="0"/>
            </a:br>
            <a:r>
              <a:rPr lang="en-US" sz="1600" dirty="0" smtClean="0">
                <a:sym typeface="Calibri Light"/>
              </a:rPr>
              <a:t>ryumin_ia1@saturn.int</a:t>
            </a:r>
            <a:endParaRPr lang="ru-RU" sz="1600" dirty="0" smtClean="0">
              <a:sym typeface="Calibri Light"/>
            </a:endParaRPr>
          </a:p>
          <a:p>
            <a:pPr defTabSz="914400">
              <a:defRPr sz="16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en-US" sz="1600" dirty="0" err="1" smtClean="0">
                <a:sym typeface="Calibri Light"/>
              </a:rPr>
              <a:t>i@ryumskis</a:t>
            </a:r>
            <a:r>
              <a:rPr lang="ru-RU" sz="1600" dirty="0" smtClean="0">
                <a:sym typeface="Calibri Light"/>
              </a:rPr>
              <a:t>.</a:t>
            </a:r>
            <a:r>
              <a:rPr lang="en-US" sz="1600" dirty="0" err="1" smtClean="0">
                <a:sym typeface="Calibri Light"/>
              </a:rPr>
              <a:t>ru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>www.uecrus.com</a:t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4075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КОНТАКТЫ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Picture 10" descr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50" y="1262062"/>
            <a:ext cx="4667250" cy="428942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2"/>
          <p:cNvSpPr/>
          <p:nvPr/>
        </p:nvSpPr>
        <p:spPr>
          <a:xfrm>
            <a:off x="541337" y="2089150"/>
            <a:ext cx="5191126" cy="2593976"/>
          </a:xfrm>
          <a:prstGeom prst="rect">
            <a:avLst/>
          </a:prstGeom>
          <a:solidFill>
            <a:srgbClr val="40404C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6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" name="Text Box 3"/>
          <p:cNvSpPr txBox="1"/>
          <p:nvPr/>
        </p:nvSpPr>
        <p:spPr>
          <a:xfrm>
            <a:off x="1239837" y="3240272"/>
            <a:ext cx="3616326" cy="375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7419" tIns="37419" rIns="37419" bIns="37419" anchor="ctr">
            <a:spAutoFit/>
          </a:bodyPr>
          <a:lstStyle>
            <a:lvl1pPr defTabSz="914400">
              <a:defRPr sz="24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18249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Autofit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914400" eaLnBrk="1"/>
            <a:r>
              <a:rPr lang="ru-RU" sz="1200" cap="all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Организация выполнения требований </a:t>
            </a:r>
            <a:r>
              <a:rPr lang="ru-RU" sz="1200" cap="all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ГоСТ</a:t>
            </a:r>
            <a:r>
              <a:rPr lang="ru-RU" sz="1200" cap="all" dirty="0">
                <a:solidFill>
                  <a:schemeClr val="tx1">
                    <a:lumMod val="95000"/>
                    <a:lumOff val="5000"/>
                  </a:schemeClr>
                </a:solidFill>
              </a:rPr>
              <a:t> 8.050 в части соблюдения нормальных условий выполнения измерений</a:t>
            </a:r>
          </a:p>
        </p:txBody>
      </p:sp>
      <p:sp>
        <p:nvSpPr>
          <p:cNvPr id="31" name="Text Box 4"/>
          <p:cNvSpPr txBox="1"/>
          <p:nvPr/>
        </p:nvSpPr>
        <p:spPr>
          <a:xfrm>
            <a:off x="577731" y="1114267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СТРУКТУРА ДОКЛАДА</a:t>
            </a:r>
            <a:endParaRPr lang="ru-RU" dirty="0"/>
          </a:p>
        </p:txBody>
      </p:sp>
      <p:pic>
        <p:nvPicPr>
          <p:cNvPr id="32" name="Рисунок 2" descr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" y="2645475"/>
            <a:ext cx="9906000" cy="2111375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Text Box 2"/>
          <p:cNvSpPr txBox="1"/>
          <p:nvPr/>
        </p:nvSpPr>
        <p:spPr>
          <a:xfrm>
            <a:off x="637983" y="1872996"/>
            <a:ext cx="1863679" cy="38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defTabSz="914400">
              <a:defRPr sz="1100"/>
            </a:pPr>
            <a:r>
              <a:rPr lang="ru-RU" sz="1000" dirty="0" smtClean="0"/>
              <a:t>Требования нормативной документации</a:t>
            </a:r>
            <a:endParaRPr sz="1000" b="1" dirty="0">
              <a:solidFill>
                <a:schemeClr val="accent1"/>
              </a:solidFill>
            </a:endParaRPr>
          </a:p>
        </p:txBody>
      </p:sp>
      <p:sp>
        <p:nvSpPr>
          <p:cNvPr id="34" name="Text Box 4"/>
          <p:cNvSpPr txBox="1"/>
          <p:nvPr/>
        </p:nvSpPr>
        <p:spPr>
          <a:xfrm>
            <a:off x="3512811" y="1936441"/>
            <a:ext cx="2713817" cy="38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defTabSz="914400">
              <a:defRPr sz="1100"/>
            </a:pPr>
            <a:r>
              <a:rPr lang="ru-RU" sz="1000" dirty="0" smtClean="0"/>
              <a:t>Организация выполнения </a:t>
            </a:r>
          </a:p>
          <a:p>
            <a:pPr defTabSz="914400">
              <a:defRPr sz="1100"/>
            </a:pPr>
            <a:r>
              <a:rPr lang="ru-RU" sz="1000" dirty="0" smtClean="0"/>
              <a:t>требований ГОСТ 8.050</a:t>
            </a:r>
            <a:endParaRPr lang="ru-RU" sz="1000" dirty="0"/>
          </a:p>
        </p:txBody>
      </p:sp>
      <p:sp>
        <p:nvSpPr>
          <p:cNvPr id="35" name="Text Box 7"/>
          <p:cNvSpPr txBox="1"/>
          <p:nvPr/>
        </p:nvSpPr>
        <p:spPr>
          <a:xfrm>
            <a:off x="4954911" y="5299006"/>
            <a:ext cx="1433067" cy="229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hangingPunct="1"/>
            <a:r>
              <a:rPr lang="ru-RU" sz="1000" dirty="0" smtClean="0">
                <a:ea typeface="Calibri Light"/>
                <a:cs typeface="Calibri Light"/>
              </a:rPr>
              <a:t>Локальные решения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36" name="Text Box 9"/>
          <p:cNvSpPr txBox="1"/>
          <p:nvPr/>
        </p:nvSpPr>
        <p:spPr>
          <a:xfrm>
            <a:off x="703262" y="3923375"/>
            <a:ext cx="1189377" cy="518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dirty="0" smtClean="0"/>
              <a:t>ОБЩАЯ ИНФОРМАЦИЯ</a:t>
            </a:r>
            <a:endParaRPr dirty="0"/>
          </a:p>
        </p:txBody>
      </p:sp>
      <p:sp>
        <p:nvSpPr>
          <p:cNvPr id="37" name="Text Box 10"/>
          <p:cNvSpPr txBox="1"/>
          <p:nvPr/>
        </p:nvSpPr>
        <p:spPr>
          <a:xfrm>
            <a:off x="2127087" y="3926527"/>
            <a:ext cx="1438250" cy="74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dirty="0" smtClean="0"/>
              <a:t>ПРОБЛЕМЫ ВЫПОЛНЕНИЯ </a:t>
            </a:r>
          </a:p>
          <a:p>
            <a:pPr algn="ctr"/>
            <a:r>
              <a:rPr lang="ru-RU" dirty="0" smtClean="0"/>
              <a:t>ГОСТ 8.050 </a:t>
            </a:r>
            <a:endParaRPr dirty="0"/>
          </a:p>
        </p:txBody>
      </p:sp>
      <p:sp>
        <p:nvSpPr>
          <p:cNvPr id="40" name="Text Box 11"/>
          <p:cNvSpPr txBox="1"/>
          <p:nvPr/>
        </p:nvSpPr>
        <p:spPr>
          <a:xfrm>
            <a:off x="3516967" y="3923375"/>
            <a:ext cx="1436033" cy="518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dirty="0" smtClean="0"/>
              <a:t>ПРОЕКТ УЛУЧШЕНИЙ</a:t>
            </a:r>
            <a:endParaRPr dirty="0"/>
          </a:p>
        </p:txBody>
      </p:sp>
      <p:sp>
        <p:nvSpPr>
          <p:cNvPr id="42" name="Text Box 12"/>
          <p:cNvSpPr txBox="1"/>
          <p:nvPr/>
        </p:nvSpPr>
        <p:spPr>
          <a:xfrm>
            <a:off x="4949018" y="4034174"/>
            <a:ext cx="1435242" cy="297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dirty="0" smtClean="0"/>
              <a:t>ОПТИМИЗАЦИЯ</a:t>
            </a:r>
            <a:endParaRPr dirty="0"/>
          </a:p>
        </p:txBody>
      </p:sp>
      <p:grpSp>
        <p:nvGrpSpPr>
          <p:cNvPr id="43" name="Группа"/>
          <p:cNvGrpSpPr/>
          <p:nvPr/>
        </p:nvGrpSpPr>
        <p:grpSpPr>
          <a:xfrm>
            <a:off x="617536" y="1816907"/>
            <a:ext cx="2" cy="1380015"/>
            <a:chOff x="-1" y="-202089"/>
            <a:chExt cx="2" cy="1380014"/>
          </a:xfrm>
        </p:grpSpPr>
        <p:sp>
          <p:nvSpPr>
            <p:cNvPr id="44" name="Line 20"/>
            <p:cNvSpPr/>
            <p:nvPr/>
          </p:nvSpPr>
          <p:spPr>
            <a:xfrm flipV="1">
              <a:off x="-1" y="-202089"/>
              <a:ext cx="0" cy="906559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45" name="Line 21"/>
            <p:cNvSpPr/>
            <p:nvPr/>
          </p:nvSpPr>
          <p:spPr>
            <a:xfrm flipV="1">
              <a:off x="-1" y="619690"/>
              <a:ext cx="2" cy="558235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</p:grpSp>
      <p:grpSp>
        <p:nvGrpSpPr>
          <p:cNvPr id="46" name="Группа"/>
          <p:cNvGrpSpPr/>
          <p:nvPr/>
        </p:nvGrpSpPr>
        <p:grpSpPr>
          <a:xfrm>
            <a:off x="3510977" y="1816907"/>
            <a:ext cx="2" cy="1391126"/>
            <a:chOff x="-1116585" y="-213201"/>
            <a:chExt cx="2" cy="1391126"/>
          </a:xfrm>
        </p:grpSpPr>
        <p:sp>
          <p:nvSpPr>
            <p:cNvPr id="47" name="Line 23"/>
            <p:cNvSpPr/>
            <p:nvPr/>
          </p:nvSpPr>
          <p:spPr>
            <a:xfrm flipV="1">
              <a:off x="-1116585" y="-213201"/>
              <a:ext cx="0" cy="917671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48" name="Line 24"/>
            <p:cNvSpPr/>
            <p:nvPr/>
          </p:nvSpPr>
          <p:spPr>
            <a:xfrm flipV="1">
              <a:off x="-1116585" y="619690"/>
              <a:ext cx="2" cy="558235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49" name="Text Box 30"/>
          <p:cNvSpPr txBox="1"/>
          <p:nvPr/>
        </p:nvSpPr>
        <p:spPr>
          <a:xfrm>
            <a:off x="1626577" y="5248586"/>
            <a:ext cx="1881555" cy="20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algn="r" defTabSz="914400">
              <a:lnSpc>
                <a:spcPct val="80000"/>
              </a:lnSpc>
              <a:defRPr sz="1100"/>
            </a:pPr>
            <a:r>
              <a:rPr lang="ru-RU" sz="1000" dirty="0" smtClean="0"/>
              <a:t>Текущая ситуация</a:t>
            </a:r>
            <a:endParaRPr sz="1000" dirty="0"/>
          </a:p>
        </p:txBody>
      </p:sp>
      <p:pic>
        <p:nvPicPr>
          <p:cNvPr id="50" name="Graphic 49" descr="Graphic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430" y="3327564"/>
            <a:ext cx="576263" cy="576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Graphic 141" descr="Graphic 1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17" y="3214506"/>
            <a:ext cx="530226" cy="613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Graphic 131" descr="Graphic 1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942" y="3327564"/>
            <a:ext cx="573532" cy="5799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4" name="Группа"/>
          <p:cNvGrpSpPr/>
          <p:nvPr/>
        </p:nvGrpSpPr>
        <p:grpSpPr>
          <a:xfrm>
            <a:off x="3508381" y="4195441"/>
            <a:ext cx="2" cy="1638302"/>
            <a:chOff x="-1178129" y="68184"/>
            <a:chExt cx="2" cy="1153716"/>
          </a:xfrm>
        </p:grpSpPr>
        <p:sp>
          <p:nvSpPr>
            <p:cNvPr id="55" name="Line 33"/>
            <p:cNvSpPr/>
            <p:nvPr/>
          </p:nvSpPr>
          <p:spPr>
            <a:xfrm flipV="1">
              <a:off x="-1178127" y="453755"/>
              <a:ext cx="0" cy="768145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6" name="Line 34"/>
            <p:cNvSpPr/>
            <p:nvPr/>
          </p:nvSpPr>
          <p:spPr>
            <a:xfrm flipV="1">
              <a:off x="-1178129" y="68184"/>
              <a:ext cx="0" cy="38357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</p:grpSp>
      <p:grpSp>
        <p:nvGrpSpPr>
          <p:cNvPr id="57" name="Группа"/>
          <p:cNvGrpSpPr/>
          <p:nvPr/>
        </p:nvGrpSpPr>
        <p:grpSpPr>
          <a:xfrm>
            <a:off x="6384258" y="4195441"/>
            <a:ext cx="2" cy="1638302"/>
            <a:chOff x="-2883777" y="68184"/>
            <a:chExt cx="2" cy="1153716"/>
          </a:xfrm>
        </p:grpSpPr>
        <p:sp>
          <p:nvSpPr>
            <p:cNvPr id="58" name="Line 33"/>
            <p:cNvSpPr/>
            <p:nvPr/>
          </p:nvSpPr>
          <p:spPr>
            <a:xfrm flipV="1">
              <a:off x="-2883775" y="453755"/>
              <a:ext cx="0" cy="768145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9" name="Line 34"/>
            <p:cNvSpPr/>
            <p:nvPr/>
          </p:nvSpPr>
          <p:spPr>
            <a:xfrm flipV="1">
              <a:off x="-2883777" y="68184"/>
              <a:ext cx="0" cy="38357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60" name="Text Box 3"/>
          <p:cNvSpPr txBox="1"/>
          <p:nvPr/>
        </p:nvSpPr>
        <p:spPr>
          <a:xfrm>
            <a:off x="8700006" y="5349464"/>
            <a:ext cx="560131" cy="229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hangingPunct="1"/>
            <a:r>
              <a:rPr lang="ru-RU" sz="1000" dirty="0" smtClean="0"/>
              <a:t>Итоги</a:t>
            </a:r>
            <a:endParaRPr lang="ru-RU" sz="1000" dirty="0"/>
          </a:p>
        </p:txBody>
      </p:sp>
      <p:sp>
        <p:nvSpPr>
          <p:cNvPr id="61" name="Line 26"/>
          <p:cNvSpPr/>
          <p:nvPr/>
        </p:nvSpPr>
        <p:spPr>
          <a:xfrm flipV="1">
            <a:off x="6383972" y="1784675"/>
            <a:ext cx="0" cy="917672"/>
          </a:xfrm>
          <a:prstGeom prst="line">
            <a:avLst/>
          </a:prstGeom>
          <a:noFill/>
          <a:ln w="635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/>
          </a:p>
        </p:txBody>
      </p:sp>
      <p:sp>
        <p:nvSpPr>
          <p:cNvPr id="62" name="Line 27"/>
          <p:cNvSpPr/>
          <p:nvPr/>
        </p:nvSpPr>
        <p:spPr>
          <a:xfrm flipV="1">
            <a:off x="6383972" y="2617566"/>
            <a:ext cx="2" cy="558235"/>
          </a:xfrm>
          <a:prstGeom prst="line">
            <a:avLst/>
          </a:prstGeom>
          <a:noFill/>
          <a:ln w="635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/>
          </a:p>
        </p:txBody>
      </p:sp>
      <p:sp>
        <p:nvSpPr>
          <p:cNvPr id="63" name="Text Box 7"/>
          <p:cNvSpPr txBox="1"/>
          <p:nvPr/>
        </p:nvSpPr>
        <p:spPr>
          <a:xfrm>
            <a:off x="6462347" y="1893851"/>
            <a:ext cx="1450463" cy="229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hangingPunct="1"/>
            <a:r>
              <a:rPr lang="ru-RU" sz="1000" dirty="0" smtClean="0"/>
              <a:t>Планы по реализации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64" name="Line 33"/>
          <p:cNvSpPr/>
          <p:nvPr/>
        </p:nvSpPr>
        <p:spPr>
          <a:xfrm flipV="1">
            <a:off x="9265116" y="4748832"/>
            <a:ext cx="0" cy="1090783"/>
          </a:xfrm>
          <a:prstGeom prst="line">
            <a:avLst/>
          </a:prstGeom>
          <a:noFill/>
          <a:ln w="635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/>
          </a:p>
        </p:txBody>
      </p:sp>
      <p:sp>
        <p:nvSpPr>
          <p:cNvPr id="65" name="Line 34"/>
          <p:cNvSpPr/>
          <p:nvPr/>
        </p:nvSpPr>
        <p:spPr>
          <a:xfrm flipV="1">
            <a:off x="9265114" y="4201313"/>
            <a:ext cx="0" cy="544689"/>
          </a:xfrm>
          <a:prstGeom prst="line">
            <a:avLst/>
          </a:prstGeom>
          <a:noFill/>
          <a:ln w="635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/>
          </a:p>
        </p:txBody>
      </p:sp>
      <p:sp>
        <p:nvSpPr>
          <p:cNvPr id="66" name="Text Box 9"/>
          <p:cNvSpPr txBox="1"/>
          <p:nvPr/>
        </p:nvSpPr>
        <p:spPr>
          <a:xfrm>
            <a:off x="6462347" y="4034333"/>
            <a:ext cx="1301262" cy="297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dirty="0" smtClean="0"/>
              <a:t>МОНИТОРИНГ</a:t>
            </a:r>
            <a:endParaRPr dirty="0"/>
          </a:p>
        </p:txBody>
      </p:sp>
      <p:pic>
        <p:nvPicPr>
          <p:cNvPr id="67" name="Graphic 48" descr="Graphic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396" y="3314328"/>
            <a:ext cx="574675" cy="576263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Text Box 10"/>
          <p:cNvSpPr txBox="1"/>
          <p:nvPr/>
        </p:nvSpPr>
        <p:spPr>
          <a:xfrm>
            <a:off x="8291407" y="4041548"/>
            <a:ext cx="615781" cy="282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7419" tIns="37419" rIns="37419" bIns="37419" anchor="ctr">
            <a:spAutoFit/>
          </a:bodyPr>
          <a:lstStyle>
            <a:lvl1pPr defTabSz="914400">
              <a:lnSpc>
                <a:spcPct val="120000"/>
              </a:lnSpc>
              <a:defRPr sz="1200">
                <a:solidFill>
                  <a:srgbClr val="FFFFFF"/>
                </a:solidFill>
              </a:defRPr>
            </a:lvl1pPr>
          </a:lstStyle>
          <a:p>
            <a:r>
              <a:rPr lang="ru-RU" dirty="0" smtClean="0"/>
              <a:t>НАДЗОР</a:t>
            </a:r>
            <a:endParaRPr dirty="0"/>
          </a:p>
        </p:txBody>
      </p:sp>
      <p:pic>
        <p:nvPicPr>
          <p:cNvPr id="69" name="Graphic 34" descr="Graphic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650" y="3331230"/>
            <a:ext cx="576263" cy="576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Picture 47" descr="Graphic 1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450" y="3253770"/>
            <a:ext cx="652446" cy="65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626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ТРЕБОВАНИЯ КД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539217" y="912616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Конструкторская документация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36065" y="1201949"/>
            <a:ext cx="8832281" cy="9079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ru-RU" sz="1200" dirty="0"/>
              <a:t>Требования, предъявляемые в современной конструкторской документации, предназначенной для выпуска высокотехнологичной продукции авиационного двигателестроения, с каждым годом становятся всё жёстче. Это связано с непрерывным совершенствованием требований к авиационной продукции, повышением эксплуатационных характеристик продукции военного и гражданского назначения, а также ужесточением экологических норм для всех видов транспорта.</a:t>
            </a:r>
            <a:endParaRPr lang="ru-RU" sz="1200" dirty="0">
              <a:ea typeface="Calibri Light"/>
              <a:cs typeface="Calibri Ligh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182" y="2109888"/>
            <a:ext cx="4333875" cy="2590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051" y="4532567"/>
            <a:ext cx="3249856" cy="21665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" y="4532567"/>
            <a:ext cx="3230880" cy="214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410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ВЫБОР СРЕДСТВ ИЗМЕРЕНИЙ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539217" y="1099884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Выбор и назначение СИ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39217" y="1570327"/>
            <a:ext cx="8708312" cy="1384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ru-RU" sz="1200" dirty="0"/>
              <a:t>Одним из ключевых факторов достоверного подтверждения качества выпускаемой продукции является корректный выбор средств измерений, соблюдение условий их применения.</a:t>
            </a:r>
          </a:p>
          <a:p>
            <a:r>
              <a:rPr lang="ru-RU" sz="1200" dirty="0"/>
              <a:t>­­Выбор и назначение средств измерений </a:t>
            </a:r>
            <a:r>
              <a:rPr lang="ru-RU" sz="1200" dirty="0" smtClean="0"/>
              <a:t>должны производиться с учетом:</a:t>
            </a:r>
            <a:endParaRPr lang="ru-RU" sz="1200" dirty="0"/>
          </a:p>
          <a:p>
            <a:pPr algn="just"/>
            <a:r>
              <a:rPr lang="ru-RU" sz="1200" dirty="0" smtClean="0">
                <a:solidFill>
                  <a:schemeClr val="tx1"/>
                </a:solidFill>
              </a:rPr>
              <a:t>– требований к точности выполнения измерений;</a:t>
            </a:r>
            <a:endParaRPr lang="ru-RU" sz="1200" dirty="0">
              <a:solidFill>
                <a:schemeClr val="tx1"/>
              </a:solidFill>
            </a:endParaRPr>
          </a:p>
          <a:p>
            <a:pPr algn="just"/>
            <a:r>
              <a:rPr lang="ru-RU" sz="1200" dirty="0" smtClean="0">
                <a:solidFill>
                  <a:schemeClr val="tx1"/>
                </a:solidFill>
              </a:rPr>
              <a:t>– погрешностей, допускаемых при измерении и заданных в соответствующих нормативных документах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sz="1200" dirty="0"/>
              <a:t>Выбор и назначение СИ должен удовлетворять требованиям получения действительных значений измеряемых величин с оптимальной точностью при наименьших затратах времени и материальных </a:t>
            </a:r>
            <a:r>
              <a:rPr lang="ru-RU" sz="1200" dirty="0" smtClean="0"/>
              <a:t>средств.</a:t>
            </a:r>
            <a:endParaRPr lang="ru-RU" sz="12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12" b="52870"/>
          <a:stretch/>
        </p:blipFill>
        <p:spPr>
          <a:xfrm>
            <a:off x="675012" y="3834795"/>
            <a:ext cx="1971768" cy="2041871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12" b="52469"/>
          <a:stretch/>
        </p:blipFill>
        <p:spPr>
          <a:xfrm>
            <a:off x="2831149" y="3875796"/>
            <a:ext cx="2048671" cy="200087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4" t="47778" b="5277"/>
          <a:stretch/>
        </p:blipFill>
        <p:spPr>
          <a:xfrm>
            <a:off x="5089017" y="3875795"/>
            <a:ext cx="2161177" cy="2000871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" t="46985" r="48376" b="5395"/>
          <a:stretch/>
        </p:blipFill>
        <p:spPr>
          <a:xfrm>
            <a:off x="7433972" y="3875198"/>
            <a:ext cx="2095465" cy="200146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1897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79" bIns="45779"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СОБЛЮДЕНИЕ ГОСТ 8.050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539217" y="1099884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НОРМАТИВНЫЙ ДОКУМЕНТ</a:t>
            </a:r>
            <a:endParaRPr lang="ru-RU" dirty="0"/>
          </a:p>
        </p:txBody>
      </p:sp>
      <p:sp>
        <p:nvSpPr>
          <p:cNvPr id="9" name="Text Box 4"/>
          <p:cNvSpPr txBox="1"/>
          <p:nvPr/>
        </p:nvSpPr>
        <p:spPr>
          <a:xfrm>
            <a:off x="539216" y="3686855"/>
            <a:ext cx="8685027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Актуальность темы</a:t>
            </a:r>
            <a:endParaRPr sz="1400" cap="all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39216" y="3609054"/>
            <a:ext cx="8647615" cy="2061920"/>
            <a:chOff x="1713015" y="3197225"/>
            <a:chExt cx="6121298" cy="317778"/>
          </a:xfrm>
        </p:grpSpPr>
        <p:sp>
          <p:nvSpPr>
            <p:cNvPr id="14" name="Text Box 49"/>
            <p:cNvSpPr txBox="1"/>
            <p:nvPr/>
          </p:nvSpPr>
          <p:spPr>
            <a:xfrm>
              <a:off x="1713015" y="3276840"/>
              <a:ext cx="3943704" cy="2381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3676" tIns="33676" rIns="33676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marL="171450" indent="-171450" algn="just">
                <a:buClr>
                  <a:schemeClr val="accent1"/>
                </a:buClr>
                <a:buFont typeface="Arial" panose="020B0604020202020204" pitchFamily="34" charset="0"/>
                <a:buChar char="•"/>
              </a:pPr>
              <a:r>
                <a:rPr lang="ru-RU" sz="1200" dirty="0" smtClean="0"/>
                <a:t>Несоблюдение нормальных условий  выполнения линейных и угловых измерений может привести к ошибкам в измерениях и дополнительным погрешностям, что повлияет на</a:t>
              </a:r>
              <a:r>
                <a:rPr lang="en-US" sz="1200" dirty="0" smtClean="0"/>
                <a:t> </a:t>
              </a:r>
              <a:r>
                <a:rPr lang="ru-RU" sz="1200" dirty="0" smtClean="0"/>
                <a:t>достоверность оценки качества продукции (ошибки </a:t>
              </a:r>
              <a:r>
                <a:rPr lang="en-US" sz="1200" dirty="0" smtClean="0"/>
                <a:t>I, II </a:t>
              </a:r>
              <a:r>
                <a:rPr lang="ru-RU" sz="1200" dirty="0" smtClean="0"/>
                <a:t>рода) и безопасность процессов;</a:t>
              </a:r>
            </a:p>
            <a:p>
              <a:pPr marL="171450" indent="-171450" algn="just">
                <a:buClr>
                  <a:schemeClr val="accent1"/>
                </a:buClr>
                <a:buFont typeface="Arial" panose="020B0604020202020204" pitchFamily="34" charset="0"/>
                <a:buChar char="•"/>
              </a:pPr>
              <a:r>
                <a:rPr lang="ru-RU" sz="1200" dirty="0" smtClean="0"/>
                <a:t>Высокая стоимость </a:t>
              </a:r>
              <a:r>
                <a:rPr lang="ru-RU" sz="1200" dirty="0"/>
                <a:t>создания условий для обеспечения нормальных условий </a:t>
              </a:r>
              <a:r>
                <a:rPr lang="ru-RU" sz="1200" dirty="0" smtClean="0"/>
                <a:t>измерений;</a:t>
              </a:r>
            </a:p>
            <a:p>
              <a:pPr marL="171450" indent="-171450" algn="just">
                <a:buClr>
                  <a:schemeClr val="accent1"/>
                </a:buClr>
                <a:buFont typeface="Arial" panose="020B0604020202020204" pitchFamily="34" charset="0"/>
                <a:buChar char="•"/>
              </a:pPr>
              <a:r>
                <a:rPr lang="ru-RU" sz="1200" dirty="0" smtClean="0"/>
                <a:t>Сложность и трудоемкость расчетов по приведению результатов измерений к нормальным условиям.</a:t>
              </a:r>
              <a:endParaRPr lang="ru-RU" sz="1200" dirty="0"/>
            </a:p>
          </p:txBody>
        </p:sp>
        <p:sp>
          <p:nvSpPr>
            <p:cNvPr id="17" name="Text Box 55"/>
            <p:cNvSpPr txBox="1"/>
            <p:nvPr/>
          </p:nvSpPr>
          <p:spPr>
            <a:xfrm>
              <a:off x="6647357" y="3197225"/>
              <a:ext cx="1186956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sz="1200" dirty="0"/>
                <a:t>3</a:t>
              </a:r>
            </a:p>
          </p:txBody>
        </p:sp>
        <p:sp>
          <p:nvSpPr>
            <p:cNvPr id="20" name="Text Box 55"/>
            <p:cNvSpPr txBox="1"/>
            <p:nvPr/>
          </p:nvSpPr>
          <p:spPr>
            <a:xfrm>
              <a:off x="1788318" y="3197225"/>
              <a:ext cx="1896549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1</a:t>
              </a:r>
              <a:endParaRPr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39217" y="1444240"/>
            <a:ext cx="5603717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ru-RU" sz="1200" dirty="0">
                <a:latin typeface="Calibri Light"/>
                <a:ea typeface="Calibri Light"/>
                <a:cs typeface="Calibri Light"/>
                <a:sym typeface="Calibri Light"/>
              </a:rPr>
              <a:t>ГОСТ 8.050 – государственный стандарт, устанавливающий требования к условиям выполнения линейных и угловых измерений.</a:t>
            </a:r>
          </a:p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ru-RU" sz="1200" dirty="0">
                <a:latin typeface="Calibri Light"/>
                <a:ea typeface="Calibri Light"/>
                <a:cs typeface="Calibri Light"/>
                <a:sym typeface="Calibri Light"/>
              </a:rPr>
              <a:t>Настоящий стандарт устанавливает требования к нормальным условиям выполнения линейных измерений в пределах  от 1 до 500 мм и измерений углов с длинной меньшей стороны до 500 мм.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539217" y="2815313"/>
            <a:ext cx="8685027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Цель стандарта</a:t>
            </a:r>
            <a:endParaRPr sz="1400" cap="all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39217" y="2946538"/>
            <a:ext cx="8647615" cy="1146523"/>
            <a:chOff x="1713015" y="3197225"/>
            <a:chExt cx="6121298" cy="177005"/>
          </a:xfrm>
        </p:grpSpPr>
        <p:sp>
          <p:nvSpPr>
            <p:cNvPr id="18" name="Text Box 49"/>
            <p:cNvSpPr txBox="1"/>
            <p:nvPr/>
          </p:nvSpPr>
          <p:spPr>
            <a:xfrm>
              <a:off x="1713015" y="3244622"/>
              <a:ext cx="3943704" cy="390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3676" tIns="33676" rIns="33676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rPr lang="ru-RU" sz="1200" dirty="0" smtClean="0"/>
                <a:t>Обеспечить точность, достоверность и </a:t>
              </a:r>
              <a:r>
                <a:rPr lang="ru-RU" sz="1200" dirty="0" err="1" smtClean="0"/>
                <a:t>воспроизводимость</a:t>
              </a:r>
              <a:r>
                <a:rPr lang="ru-RU" sz="1200" dirty="0" smtClean="0"/>
                <a:t> результатов измерений</a:t>
              </a:r>
              <a:endParaRPr lang="ru-RU" sz="1200" dirty="0"/>
            </a:p>
          </p:txBody>
        </p:sp>
        <p:sp>
          <p:nvSpPr>
            <p:cNvPr id="21" name="Text Box 55"/>
            <p:cNvSpPr txBox="1"/>
            <p:nvPr/>
          </p:nvSpPr>
          <p:spPr>
            <a:xfrm>
              <a:off x="6647357" y="3197225"/>
              <a:ext cx="1186956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sz="1200" dirty="0"/>
                <a:t>3</a:t>
              </a:r>
            </a:p>
          </p:txBody>
        </p:sp>
        <p:sp>
          <p:nvSpPr>
            <p:cNvPr id="22" name="Text Box 55"/>
            <p:cNvSpPr txBox="1"/>
            <p:nvPr/>
          </p:nvSpPr>
          <p:spPr>
            <a:xfrm>
              <a:off x="3986211" y="3205956"/>
              <a:ext cx="2287722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2</a:t>
              </a:r>
              <a:endParaRPr sz="1200" dirty="0"/>
            </a:p>
          </p:txBody>
        </p:sp>
        <p:sp>
          <p:nvSpPr>
            <p:cNvPr id="23" name="Text Box 55"/>
            <p:cNvSpPr txBox="1"/>
            <p:nvPr/>
          </p:nvSpPr>
          <p:spPr>
            <a:xfrm>
              <a:off x="1788318" y="3197225"/>
              <a:ext cx="1896549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1</a:t>
              </a:r>
              <a:endParaRPr sz="1200" dirty="0"/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662" y="1188020"/>
            <a:ext cx="3302713" cy="499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861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4" tIns="45715" rIns="45714" bIns="45715" anchor="ctr">
            <a:noAutofit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sz="1200" dirty="0" smtClean="0"/>
              <a:t>ПРОБЛЕМАТИКА</a:t>
            </a: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94" y="2916688"/>
            <a:ext cx="4062076" cy="16220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058" y="3107731"/>
            <a:ext cx="4771317" cy="12603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 Box 11" descr="Text Box 8"/>
          <p:cNvSpPr txBox="1">
            <a:spLocks/>
          </p:cNvSpPr>
          <p:nvPr/>
        </p:nvSpPr>
        <p:spPr bwMode="auto">
          <a:xfrm>
            <a:off x="364794" y="785863"/>
            <a:ext cx="1139964" cy="32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7419" tIns="37419" rIns="37419" bIns="37419" anchor="ctr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r>
              <a:rPr lang="ru-RU" altLang="ru-RU" sz="1600" b="1" dirty="0" smtClean="0">
                <a:solidFill>
                  <a:srgbClr val="002060"/>
                </a:solidFill>
              </a:rPr>
              <a:t>ПРОБЛЕМЫ</a:t>
            </a:r>
            <a:endParaRPr lang="ru-RU" altLang="ru-RU" sz="16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8298" y="1233506"/>
            <a:ext cx="908320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Пределы </a:t>
            </a:r>
            <a:r>
              <a:rPr lang="ru-RU" sz="1200" dirty="0"/>
              <a:t>допускаемого отклонения температуры объекта измерения и рабочего пространства от нормального значения в процессе измерения должны соответствовать установленным </a:t>
            </a:r>
            <a:r>
              <a:rPr lang="ru-RU" sz="1200" dirty="0" smtClean="0"/>
              <a:t>требованиям ГОСТ 8.050, однако температура поверхности ДСЕ, доставляемых на участки измерений может </a:t>
            </a:r>
            <a:r>
              <a:rPr lang="ru-RU" sz="1200" b="1" dirty="0" smtClean="0">
                <a:solidFill>
                  <a:srgbClr val="002060"/>
                </a:solidFill>
              </a:rPr>
              <a:t>значительно</a:t>
            </a:r>
            <a:r>
              <a:rPr lang="ru-RU" sz="1200" dirty="0" smtClean="0"/>
              <a:t> отличаться от температуры в зоне измерения (до 10 °С). 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В помещениях </a:t>
            </a:r>
            <a:r>
              <a:rPr lang="ru-RU" sz="1200" b="1" dirty="0" smtClean="0">
                <a:solidFill>
                  <a:srgbClr val="002060"/>
                </a:solidFill>
              </a:rPr>
              <a:t>отсутствует </a:t>
            </a:r>
            <a:r>
              <a:rPr lang="ru-RU" sz="1200" b="1" dirty="0">
                <a:solidFill>
                  <a:srgbClr val="002060"/>
                </a:solidFill>
              </a:rPr>
              <a:t>оборудование </a:t>
            </a:r>
            <a:r>
              <a:rPr lang="ru-RU" sz="1200" b="1" dirty="0" smtClean="0">
                <a:solidFill>
                  <a:srgbClr val="002060"/>
                </a:solidFill>
              </a:rPr>
              <a:t>для определения температуры поверхности детали</a:t>
            </a:r>
            <a:r>
              <a:rPr lang="ru-RU" sz="1200" dirty="0" smtClean="0"/>
              <a:t>, что может привести </a:t>
            </a:r>
            <a:r>
              <a:rPr lang="ru-RU" sz="1200" dirty="0"/>
              <a:t>к </a:t>
            </a:r>
            <a:r>
              <a:rPr lang="ru-RU" sz="1200" dirty="0" smtClean="0"/>
              <a:t>грубым ошибкам </a:t>
            </a:r>
            <a:r>
              <a:rPr lang="ru-RU" sz="1200" dirty="0"/>
              <a:t>(</a:t>
            </a:r>
            <a:r>
              <a:rPr lang="en-US" sz="1200" dirty="0"/>
              <a:t>I, II </a:t>
            </a:r>
            <a:r>
              <a:rPr lang="ru-RU" sz="1200" dirty="0"/>
              <a:t>рода</a:t>
            </a:r>
            <a:r>
              <a:rPr lang="ru-RU" sz="1200" dirty="0" smtClean="0"/>
              <a:t>), а так же к необоснованно </a:t>
            </a:r>
            <a:r>
              <a:rPr lang="ru-RU" sz="1200" dirty="0"/>
              <a:t>завышенному</a:t>
            </a:r>
            <a:r>
              <a:rPr lang="ru-RU" sz="1200" dirty="0" smtClean="0"/>
              <a:t> времени выдержки детали до начала </a:t>
            </a:r>
            <a:r>
              <a:rPr lang="ru-RU" sz="1200" dirty="0"/>
              <a:t>измерений.</a:t>
            </a:r>
            <a:endParaRPr lang="en-US" sz="1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0823" y="4093029"/>
            <a:ext cx="1915886" cy="209005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2658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79" bIns="45779"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ОБЕСПЕЧЕНИЕ НОРМАЛЬНЫХ УСЛОВИЙ ВЫПОЛНЕНИЯ ИЗМЕРЕНИЙ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577731" y="1114267"/>
            <a:ext cx="8708312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ТЕКУЩАЯ СИТУАЦИЯ</a:t>
            </a:r>
            <a:endParaRPr lang="ru-RU" dirty="0"/>
          </a:p>
        </p:txBody>
      </p:sp>
      <p:sp>
        <p:nvSpPr>
          <p:cNvPr id="9" name="Text Box 4"/>
          <p:cNvSpPr txBox="1"/>
          <p:nvPr/>
        </p:nvSpPr>
        <p:spPr>
          <a:xfrm>
            <a:off x="575511" y="3419462"/>
            <a:ext cx="8685027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ПРЕДЛАГАЕТСЯ</a:t>
            </a:r>
            <a:endParaRPr sz="1400" cap="all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615831" y="3915985"/>
            <a:ext cx="8670213" cy="2492155"/>
            <a:chOff x="1755775" y="3119437"/>
            <a:chExt cx="6137294" cy="1611486"/>
          </a:xfrm>
        </p:grpSpPr>
        <p:sp>
          <p:nvSpPr>
            <p:cNvPr id="11" name="Rectangle 44"/>
            <p:cNvSpPr/>
            <p:nvPr/>
          </p:nvSpPr>
          <p:spPr>
            <a:xfrm>
              <a:off x="1755775" y="3119437"/>
              <a:ext cx="1929092" cy="327026"/>
            </a:xfrm>
            <a:prstGeom prst="rect">
              <a:avLst/>
            </a:prstGeom>
            <a:solidFill>
              <a:srgbClr val="42424D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91440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Rectangle 45"/>
            <p:cNvSpPr/>
            <p:nvPr/>
          </p:nvSpPr>
          <p:spPr>
            <a:xfrm>
              <a:off x="3829596" y="3127771"/>
              <a:ext cx="1929092" cy="328613"/>
            </a:xfrm>
            <a:prstGeom prst="rect">
              <a:avLst/>
            </a:prstGeom>
            <a:solidFill>
              <a:srgbClr val="42424D">
                <a:alpha val="79998"/>
              </a:srgb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91440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Rectangle 46"/>
            <p:cNvSpPr/>
            <p:nvPr/>
          </p:nvSpPr>
          <p:spPr>
            <a:xfrm>
              <a:off x="5952487" y="3147354"/>
              <a:ext cx="1940582" cy="327026"/>
            </a:xfrm>
            <a:prstGeom prst="rect">
              <a:avLst/>
            </a:prstGeom>
            <a:solidFill>
              <a:srgbClr val="42424D">
                <a:alpha val="59999"/>
              </a:srgb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91440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" name="Text Box 49"/>
            <p:cNvSpPr txBox="1"/>
            <p:nvPr/>
          </p:nvSpPr>
          <p:spPr>
            <a:xfrm>
              <a:off x="3837406" y="3627802"/>
              <a:ext cx="1982786" cy="7604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3676" tIns="33676" rIns="33676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algn="just"/>
              <a:r>
                <a:rPr lang="ru-RU" sz="1200" dirty="0" smtClean="0">
                  <a:solidFill>
                    <a:schemeClr val="tx1"/>
                  </a:solidFill>
                </a:rPr>
                <a:t>Реализовать проект улучшений по обеспечению нормальных температурных условий с использованием средств управления микроклиматом (недостаток – </a:t>
              </a:r>
              <a:r>
                <a:rPr lang="ru-RU" sz="1200" b="1" dirty="0" smtClean="0">
                  <a:solidFill>
                    <a:schemeClr val="accent1"/>
                  </a:solidFill>
                </a:rPr>
                <a:t>не всегда реализуемо, </a:t>
              </a:r>
              <a:r>
                <a:rPr lang="ru-RU" sz="1200" b="1" dirty="0">
                  <a:solidFill>
                    <a:schemeClr val="accent1"/>
                  </a:solidFill>
                </a:rPr>
                <a:t>сопряжено со значительными финансовыми затратами</a:t>
              </a:r>
              <a:r>
                <a:rPr lang="ru-RU" sz="1200" dirty="0" smtClean="0">
                  <a:solidFill>
                    <a:schemeClr val="tx1"/>
                  </a:solidFill>
                </a:rPr>
                <a:t>)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Группа"/>
            <p:cNvGrpSpPr/>
            <p:nvPr/>
          </p:nvGrpSpPr>
          <p:grpSpPr>
            <a:xfrm>
              <a:off x="3761136" y="3120019"/>
              <a:ext cx="2085312" cy="1538765"/>
              <a:chOff x="22574" y="8519"/>
              <a:chExt cx="2085310" cy="1538764"/>
            </a:xfrm>
          </p:grpSpPr>
          <p:sp>
            <p:nvSpPr>
              <p:cNvPr id="21" name="Line 50"/>
              <p:cNvSpPr/>
              <p:nvPr/>
            </p:nvSpPr>
            <p:spPr>
              <a:xfrm flipV="1">
                <a:off x="22574" y="8519"/>
                <a:ext cx="0" cy="1538764"/>
              </a:xfrm>
              <a:prstGeom prst="line">
                <a:avLst/>
              </a:prstGeom>
              <a:noFill/>
              <a:ln w="6350" cap="flat">
                <a:solidFill>
                  <a:srgbClr val="40404C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Line 51"/>
              <p:cNvSpPr/>
              <p:nvPr/>
            </p:nvSpPr>
            <p:spPr>
              <a:xfrm flipH="1" flipV="1">
                <a:off x="2107884" y="8520"/>
                <a:ext cx="0" cy="1537177"/>
              </a:xfrm>
              <a:prstGeom prst="line">
                <a:avLst/>
              </a:prstGeom>
              <a:noFill/>
              <a:ln w="6350" cap="flat">
                <a:solidFill>
                  <a:srgbClr val="40404C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6" name="Text Box 54"/>
            <p:cNvSpPr txBox="1"/>
            <p:nvPr/>
          </p:nvSpPr>
          <p:spPr>
            <a:xfrm>
              <a:off x="5963977" y="3612262"/>
              <a:ext cx="1929092" cy="11186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3676" tIns="33676" rIns="33676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rPr lang="ru-RU" sz="1200" dirty="0"/>
                <a:t>Разработать и реализовать методику пересчета измеренных значений с учетом поправочного коэффициента, учитывающего отклонения фактического значения температуры окружающей среды от нормальной и коэффициента линейного расширения материалов (недостаток – </a:t>
              </a:r>
              <a:r>
                <a:rPr lang="ru-RU" sz="1200" b="1" dirty="0">
                  <a:solidFill>
                    <a:schemeClr val="accent1"/>
                  </a:solidFill>
                </a:rPr>
                <a:t>трудоемкость </a:t>
              </a:r>
              <a:r>
                <a:rPr lang="ru-RU" sz="1200" b="1" dirty="0" smtClean="0">
                  <a:solidFill>
                    <a:schemeClr val="accent1"/>
                  </a:solidFill>
                </a:rPr>
                <a:t>расчетов, </a:t>
              </a:r>
              <a:r>
                <a:rPr lang="ru-RU" sz="1200" b="1" dirty="0">
                  <a:solidFill>
                    <a:schemeClr val="accent1"/>
                  </a:solidFill>
                </a:rPr>
                <a:t>необходимость их автоматизации</a:t>
              </a:r>
              <a:r>
                <a:rPr lang="ru-RU" sz="1200" dirty="0"/>
                <a:t>).</a:t>
              </a:r>
            </a:p>
          </p:txBody>
        </p:sp>
        <p:sp>
          <p:nvSpPr>
            <p:cNvPr id="17" name="Text Box 55"/>
            <p:cNvSpPr txBox="1"/>
            <p:nvPr/>
          </p:nvSpPr>
          <p:spPr>
            <a:xfrm>
              <a:off x="6020947" y="3225144"/>
              <a:ext cx="1785100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sz="1200" dirty="0"/>
                <a:t>3</a:t>
              </a:r>
            </a:p>
          </p:txBody>
        </p:sp>
        <p:sp>
          <p:nvSpPr>
            <p:cNvPr id="18" name="Text Box 56"/>
            <p:cNvSpPr txBox="1"/>
            <p:nvPr/>
          </p:nvSpPr>
          <p:spPr>
            <a:xfrm>
              <a:off x="1763585" y="3627802"/>
              <a:ext cx="1929092" cy="6410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3676" tIns="33676" rIns="33676" bIns="33676">
              <a:spAutoFit/>
            </a:bodyPr>
            <a:lstStyle>
              <a:lvl1pPr defTabSz="673100">
                <a:defRPr sz="8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algn="just"/>
              <a:r>
                <a:rPr lang="ru-RU" sz="1200" dirty="0" smtClean="0">
                  <a:solidFill>
                    <a:schemeClr val="tx1"/>
                  </a:solidFill>
                </a:rPr>
                <a:t>Организовать внесения изменений в КД, исходя из реальных условий выполнения измерений, в соответствии с действующими на предприятии процедурами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 Box 55"/>
            <p:cNvSpPr txBox="1"/>
            <p:nvPr/>
          </p:nvSpPr>
          <p:spPr>
            <a:xfrm>
              <a:off x="3986211" y="3205956"/>
              <a:ext cx="1624097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2</a:t>
              </a:r>
              <a:endParaRPr sz="1200" dirty="0"/>
            </a:p>
          </p:txBody>
        </p:sp>
        <p:sp>
          <p:nvSpPr>
            <p:cNvPr id="20" name="Text Box 55"/>
            <p:cNvSpPr txBox="1"/>
            <p:nvPr/>
          </p:nvSpPr>
          <p:spPr>
            <a:xfrm>
              <a:off x="1788318" y="3197225"/>
              <a:ext cx="1896549" cy="1682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419" tIns="37419" rIns="37419" bIns="37419" anchor="ctr">
              <a:spAutoFit/>
            </a:bodyPr>
            <a:lstStyle>
              <a:lvl1pPr algn="ctr" defTabSz="914400"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rPr lang="ru-RU" sz="1200" dirty="0" smtClean="0"/>
                <a:t>1</a:t>
              </a:r>
              <a:endParaRPr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5511" y="1480070"/>
            <a:ext cx="5372695" cy="723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ru-RU" sz="1200" dirty="0" smtClean="0">
                <a:ea typeface="Calibri Light"/>
                <a:cs typeface="Calibri Light"/>
                <a:sym typeface="Calibri Light"/>
              </a:rPr>
              <a:t>Риск получения недостоверной измерительной информации при несоблюдении требований ГОСТ 8.050-73 по температуре окружающей среды и времени выдержки ДСЕ.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92" y="749455"/>
            <a:ext cx="2982686" cy="29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165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79" bIns="45779"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ru-RU" cap="all" dirty="0" smtClean="0">
                <a:solidFill>
                  <a:schemeClr val="tx1"/>
                </a:solidFill>
              </a:rPr>
              <a:t>Использование тепловизоров</a:t>
            </a:r>
            <a:endParaRPr lang="ru-RU" dirty="0"/>
          </a:p>
        </p:txBody>
      </p:sp>
      <p:sp>
        <p:nvSpPr>
          <p:cNvPr id="10" name="Text Box 11" descr="Text Box 8"/>
          <p:cNvSpPr txBox="1">
            <a:spLocks/>
          </p:cNvSpPr>
          <p:nvPr/>
        </p:nvSpPr>
        <p:spPr bwMode="auto">
          <a:xfrm>
            <a:off x="565908" y="765712"/>
            <a:ext cx="2444807" cy="32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7419" tIns="37419" rIns="37419" bIns="37419" anchor="ctr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r>
              <a:rPr lang="ru-RU" altLang="ru-RU" sz="1600" b="1" dirty="0" smtClean="0">
                <a:solidFill>
                  <a:srgbClr val="002060"/>
                </a:solidFill>
              </a:rPr>
              <a:t>Мониторинг Температуры</a:t>
            </a:r>
            <a:endParaRPr lang="ru-RU" altLang="ru-RU" sz="16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104" y="1167893"/>
            <a:ext cx="8750779" cy="315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Использование </a:t>
            </a:r>
            <a:r>
              <a:rPr lang="ru-RU" sz="1200" b="1" dirty="0" smtClean="0">
                <a:solidFill>
                  <a:srgbClr val="002060"/>
                </a:solidFill>
              </a:rPr>
              <a:t>тепловизора</a:t>
            </a:r>
            <a:r>
              <a:rPr lang="ru-RU" sz="1200" dirty="0" smtClean="0"/>
              <a:t> для мониторинга </a:t>
            </a:r>
            <a:r>
              <a:rPr lang="ru-RU" sz="1200" dirty="0"/>
              <a:t>температуры наружной поверхности ДСЕ</a:t>
            </a:r>
            <a:r>
              <a:rPr lang="ru-RU" sz="1200" dirty="0" smtClean="0"/>
              <a:t>.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endParaRPr lang="ru-RU" sz="1200" dirty="0" smtClean="0"/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err="1" smtClean="0"/>
              <a:t>Тепловизор</a:t>
            </a:r>
            <a:r>
              <a:rPr lang="ru-RU" sz="1200" dirty="0" smtClean="0"/>
              <a:t> настроен на </a:t>
            </a:r>
            <a:r>
              <a:rPr lang="ru-RU" sz="1200" b="1" dirty="0" smtClean="0">
                <a:solidFill>
                  <a:srgbClr val="002060"/>
                </a:solidFill>
              </a:rPr>
              <a:t>мониторинг температуры наружной поверхности объектов </a:t>
            </a:r>
            <a:r>
              <a:rPr lang="ru-RU" sz="1200" dirty="0" smtClean="0"/>
              <a:t>в выделенной зоне, имеющей такую же температуру окружающей среды, как и в зоне измерений.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Изображение с тепловизора выводится на монитор персонального компьютера, что позволяет </a:t>
            </a:r>
            <a:r>
              <a:rPr lang="ru-RU" sz="1200" b="1" dirty="0" smtClean="0">
                <a:solidFill>
                  <a:srgbClr val="002060"/>
                </a:solidFill>
              </a:rPr>
              <a:t>в режиме реального времени осуществлять мониторинг температуры объектов</a:t>
            </a:r>
            <a:r>
              <a:rPr lang="ru-RU" sz="1200" dirty="0" smtClean="0"/>
              <a:t>. На экране отображается минимальная, максимальная и средняя температура всех объектов в фокусе камеры </a:t>
            </a:r>
            <a:r>
              <a:rPr lang="ru-RU" sz="1200" dirty="0" err="1" smtClean="0"/>
              <a:t>тепловизора</a:t>
            </a:r>
            <a:r>
              <a:rPr lang="ru-RU" sz="1200" dirty="0" smtClean="0"/>
              <a:t>.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Цветовая шкала позволяет </a:t>
            </a:r>
            <a:r>
              <a:rPr lang="ru-RU" sz="1200" b="1" dirty="0" smtClean="0">
                <a:solidFill>
                  <a:srgbClr val="002060"/>
                </a:solidFill>
              </a:rPr>
              <a:t>быстро оценить </a:t>
            </a:r>
            <a:r>
              <a:rPr lang="ru-RU" sz="1200" dirty="0" smtClean="0"/>
              <a:t>разницу температур объектов. При достижении температуры поверхности объекта в соответствии с требованиями ГОСТ 8.050, ДСЕ перемещается в зону измерений. 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b="1" dirty="0" smtClean="0">
                <a:solidFill>
                  <a:srgbClr val="002060"/>
                </a:solidFill>
              </a:rPr>
              <a:t>Объективный метод мониторинга температуры </a:t>
            </a:r>
            <a:r>
              <a:rPr lang="ru-RU" sz="1200" dirty="0" smtClean="0"/>
              <a:t>поверхности ДСЕ позволяет во многих случаях </a:t>
            </a:r>
            <a:r>
              <a:rPr lang="ru-RU" sz="1200" b="1" dirty="0">
                <a:solidFill>
                  <a:srgbClr val="002060"/>
                </a:solidFill>
              </a:rPr>
              <a:t>предотвратить грубые нарушения и сократить время выдержки</a:t>
            </a:r>
            <a:r>
              <a:rPr lang="ru-RU" sz="1200" dirty="0" smtClean="0"/>
              <a:t>, что приводит к уменьшению общего времени выполнения измерений ДСЕ и увеличению пропускной способности оборудования.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b="1" dirty="0">
                <a:solidFill>
                  <a:srgbClr val="002060"/>
                </a:solidFill>
              </a:rPr>
              <a:t>Погрешность показаний </a:t>
            </a:r>
            <a:r>
              <a:rPr lang="ru-RU" sz="1200" b="1" dirty="0" smtClean="0">
                <a:solidFill>
                  <a:srgbClr val="002060"/>
                </a:solidFill>
              </a:rPr>
              <a:t>- 0,3 </a:t>
            </a:r>
            <a:r>
              <a:rPr lang="ru-RU" sz="1200" b="1" dirty="0">
                <a:solidFill>
                  <a:srgbClr val="002060"/>
                </a:solidFill>
              </a:rPr>
              <a:t>°С</a:t>
            </a: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endParaRPr lang="ru-RU" sz="1200" b="1" dirty="0">
              <a:solidFill>
                <a:srgbClr val="002060"/>
              </a:solidFill>
            </a:endParaRPr>
          </a:p>
          <a:p>
            <a:pPr marL="7937" algn="just" defTabSz="957837" hangingPunct="1">
              <a:spcBef>
                <a:spcPct val="20000"/>
              </a:spcBef>
              <a:buClr>
                <a:schemeClr val="accent1">
                  <a:lumMod val="90000"/>
                  <a:lumOff val="10000"/>
                </a:schemeClr>
              </a:buClr>
            </a:pPr>
            <a:r>
              <a:rPr lang="ru-RU" sz="1200" dirty="0" smtClean="0"/>
              <a:t> </a:t>
            </a:r>
            <a:endParaRPr lang="en-US" sz="1200" dirty="0" smtClean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682" y="4057791"/>
            <a:ext cx="4125619" cy="23922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22" y="4057791"/>
            <a:ext cx="4113917" cy="23922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20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lide Number Placeholder 1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79" bIns="45779"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1079500" y="346076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4" tIns="45715" rIns="45714" bIns="45715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dirty="0" smtClean="0"/>
              <a:t>КОМПЕНСАЦИЯ ЛИНЕЙНЫХ РАСШИРЕНИЙ НА КИО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1055" y="1494506"/>
            <a:ext cx="5568550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ru-RU" sz="1200" dirty="0" smtClean="0">
                <a:ea typeface="Calibri Light"/>
                <a:cs typeface="Calibri Light"/>
              </a:rPr>
              <a:t>Современные КИО оснащены функциями компенсации температурных изменений</a:t>
            </a:r>
            <a:endParaRPr lang="ru-RU" sz="1200" dirty="0">
              <a:ea typeface="Calibri Light"/>
              <a:cs typeface="Calibri Light"/>
            </a:endParaRPr>
          </a:p>
        </p:txBody>
      </p:sp>
      <p:sp>
        <p:nvSpPr>
          <p:cNvPr id="25" name="Text Box 4"/>
          <p:cNvSpPr txBox="1"/>
          <p:nvPr/>
        </p:nvSpPr>
        <p:spPr>
          <a:xfrm>
            <a:off x="511056" y="811471"/>
            <a:ext cx="5274970" cy="506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Координатно-измерительные машины и </a:t>
            </a:r>
            <a:r>
              <a:rPr lang="ru-RU" sz="1400" dirty="0" smtClean="0"/>
              <a:t>КОМПЕНСАЦИЯ ЛИНЕЙНЫХ РАСШИРЕНИЙ </a:t>
            </a:r>
            <a:endParaRPr lang="ru-RU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511055" y="2103762"/>
                <a:ext cx="4667613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200" dirty="0" smtClean="0"/>
                  <a:t>Данная функция позволяет привести  результаты измерений, к нормальным температурным условиям измерения.</a:t>
                </a:r>
                <a:endParaRPr lang="ru-RU" sz="1200" dirty="0" smtClean="0">
                  <a:solidFill>
                    <a:srgbClr val="FF0000"/>
                  </a:solidFill>
                </a:endParaRPr>
              </a:p>
              <a:p>
                <a:endParaRPr lang="en-US" sz="1200" dirty="0" smtClean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2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Формула: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20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∙∆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endParaRPr lang="en-US" sz="1200" dirty="0" smtClean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2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</a:t>
                </a:r>
                <a:r>
                  <a:rPr lang="ru-RU" sz="12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де: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ru-RU" sz="12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изменение длинны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ru-RU" sz="12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коэффициент линейного расширения материала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12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исходная длинна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ru-RU" sz="12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изменение температуры</a:t>
                </a:r>
                <a:endParaRPr lang="ru-RU" sz="1200" dirty="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055" y="2103762"/>
                <a:ext cx="4667613" cy="1754326"/>
              </a:xfrm>
              <a:prstGeom prst="rect">
                <a:avLst/>
              </a:prstGeom>
              <a:blipFill rotWithShape="1">
                <a:blip r:embed="rId2"/>
                <a:stretch>
                  <a:fillRect l="-131" b="-17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4"/>
          <p:cNvSpPr txBox="1"/>
          <p:nvPr/>
        </p:nvSpPr>
        <p:spPr>
          <a:xfrm>
            <a:off x="511055" y="4460279"/>
            <a:ext cx="2209553" cy="321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dirty="0" smtClean="0"/>
              <a:t>Как это работает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6802" y="5062470"/>
            <a:ext cx="42454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/>
              <a:t>Термодатчик измеряет температуру контролируемой ДСЕ и крайних точек подвижных осей КИМ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На основе коэффициента линейного расширения материала, автоматически вносятся поправки в результаты измерений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968" y="2011557"/>
            <a:ext cx="2834886" cy="9449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9" b="23925"/>
          <a:stretch/>
        </p:blipFill>
        <p:spPr>
          <a:xfrm>
            <a:off x="4632203" y="4360062"/>
            <a:ext cx="5156232" cy="18514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968" y="774211"/>
            <a:ext cx="3418552" cy="334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3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1A32CF57D4720468C1EE2213C6C02A1" ma:contentTypeVersion="0" ma:contentTypeDescription="Создание документа." ma:contentTypeScope="" ma:versionID="c970c2651e4be85887364310fb6150bb">
  <xsd:schema xmlns:xsd="http://www.w3.org/2001/XMLSchema" xmlns:xs="http://www.w3.org/2001/XMLSchema" xmlns:p="http://schemas.microsoft.com/office/2006/metadata/properties" xmlns:ns2="fc829728-1d75-49fb-8d4d-409ac1610289" targetNamespace="http://schemas.microsoft.com/office/2006/metadata/properties" ma:root="true" ma:fieldsID="52ba6d6a542bf4af828f8e51e925531d" ns2:_="">
    <xsd:import namespace="fc829728-1d75-49fb-8d4d-409ac161028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829728-1d75-49fb-8d4d-409ac161028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c829728-1d75-49fb-8d4d-409ac1610289">HTUQSXXUJ4ZA-239-87</_dlc_DocId>
    <_dlc_DocIdUrl xmlns="fc829728-1d75-49fb-8d4d-409ac1610289">
      <Url>http://portal.uec-saturn.ru/snud/_layouts/15/DocIdRedir.aspx?ID=HTUQSXXUJ4ZA-239-87</Url>
      <Description>HTUQSXXUJ4ZA-239-87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7E4E89-F76E-4612-8596-BCF5E6E912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829728-1d75-49fb-8d4d-409ac16102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0397BC-11B9-4CE0-B7C9-2B2277FF3A9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5C7A70D-5CB9-4B78-BCE1-45065D6787F9}">
  <ds:schemaRefs>
    <ds:schemaRef ds:uri="http://purl.org/dc/dcmitype/"/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fc829728-1d75-49fb-8d4d-409ac1610289"/>
  </ds:schemaRefs>
</ds:datastoreItem>
</file>

<file path=customXml/itemProps4.xml><?xml version="1.0" encoding="utf-8"?>
<ds:datastoreItem xmlns:ds="http://schemas.openxmlformats.org/officeDocument/2006/customXml" ds:itemID="{95A161E4-CBF5-4BA8-B7B8-1CD8B667A5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3680</TotalTime>
  <Words>1222</Words>
  <Application>Microsoft Office PowerPoint</Application>
  <PresentationFormat>Лист A4 (210x297 мм)</PresentationFormat>
  <Paragraphs>161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Helvetica Neue</vt:lpstr>
      <vt:lpstr>Stolzl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Зайцева Екатерина Андреевна</dc:creator>
  <cp:lastModifiedBy>Рюмин Илья Александрович</cp:lastModifiedBy>
  <cp:revision>174</cp:revision>
  <dcterms:modified xsi:type="dcterms:W3CDTF">2025-04-14T05:32:55Z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ca936e50-39e4-4c70-ae88-917a6ed5cf60</vt:lpwstr>
  </property>
  <property fmtid="{D5CDD505-2E9C-101B-9397-08002B2CF9AE}" pid="3" name="ContentTypeId">
    <vt:lpwstr>0x01010001A32CF57D4720468C1EE2213C6C02A1</vt:lpwstr>
  </property>
</Properties>
</file>