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64" r:id="rId2"/>
    <p:sldId id="579" r:id="rId3"/>
    <p:sldId id="582" r:id="rId4"/>
    <p:sldId id="583" r:id="rId5"/>
    <p:sldId id="578" r:id="rId6"/>
    <p:sldId id="575" r:id="rId7"/>
    <p:sldId id="581" r:id="rId8"/>
    <p:sldId id="573" r:id="rId9"/>
    <p:sldId id="580" r:id="rId10"/>
    <p:sldId id="585" r:id="rId11"/>
    <p:sldId id="567" r:id="rId12"/>
    <p:sldId id="576" r:id="rId13"/>
    <p:sldId id="584" r:id="rId14"/>
    <p:sldId id="572" r:id="rId15"/>
  </p:sldIdLst>
  <p:sldSz cx="20104100" cy="11303000"/>
  <p:notesSz cx="6819900" cy="99187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3560">
          <p15:clr>
            <a:srgbClr val="A4A3A4"/>
          </p15:clr>
        </p15:guide>
        <p15:guide id="2" pos="63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761"/>
    <a:srgbClr val="2F7A9F"/>
    <a:srgbClr val="276A7C"/>
    <a:srgbClr val="92D050"/>
    <a:srgbClr val="FF700B"/>
    <a:srgbClr val="FFA340"/>
    <a:srgbClr val="83BFB8"/>
    <a:srgbClr val="F3F7FB"/>
    <a:srgbClr val="A9D3CE"/>
    <a:srgbClr val="8E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6395" autoAdjust="0"/>
  </p:normalViewPr>
  <p:slideViewPr>
    <p:cSldViewPr snapToGrid="0">
      <p:cViewPr varScale="1">
        <p:scale>
          <a:sx n="49" d="100"/>
          <a:sy n="49" d="100"/>
        </p:scale>
        <p:origin x="120" y="235"/>
      </p:cViewPr>
      <p:guideLst>
        <p:guide orient="horz" pos="3560"/>
        <p:guide pos="63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AppData\Local\Microsoft\Windows\INetCache\Content.Outlook\W50DY90W\&#1044;&#1072;&#1085;&#1085;&#1099;&#1077;%20&#1087;&#1086;%20&#1091;&#1074;&#1090;&#1077;&#1088;&#1078;&#1076;&#1077;&#1085;&#1085;&#1099;&#1084;%20&#1090;&#1080;&#1087;&#1072;&#1084;%20&#1057;&#1048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_____Microsoft_Excel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st_i.i.ershov\Desktop\&#1054;&#1073;&#1088;&#1072;&#1097;&#1077;&#1085;&#1080;&#1103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lyak\Desktop\&#1050;&#1086;&#1087;&#1080;&#1103;%20expor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lyak\YandexDisk\&#1044;&#1086;&#1082;&#1091;&#1084;&#1077;&#1085;&#1090;&#1099;\&#1057;&#1083;&#1072;&#1081;&#1076;&#1074;%20&#1076;&#1083;&#1103;%20&#1051;&#1072;&#1079;&#1072;&#1088;&#1077;&#1085;&#1082;&#1086;\&#1048;&#1089;&#1093;&#1086;&#1076;&#1085;&#1099;&#1077;%20&#1076;&#1072;&#1085;&#1085;&#1099;&#1077;%20&#1080;%20&#1075;&#1088;&#1072;&#1092;&#1080;&#1082;&#1080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039580658805993E-2"/>
          <c:y val="9.1103100733487569E-2"/>
          <c:w val="0.89651292255062676"/>
          <c:h val="0.6872503482123109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4F81BD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09B-45DC-A295-AEF9A0758ABB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09B-45DC-A295-AEF9A0758ABB}"/>
              </c:ext>
            </c:extLst>
          </c:dPt>
          <c:dLbls>
            <c:dLbl>
              <c:idx val="0"/>
              <c:layout>
                <c:manualLayout>
                  <c:x val="-2.0495243779140556E-3"/>
                  <c:y val="2.95158575360034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1948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09B-45DC-A295-AEF9A0758ABB}"/>
                </c:ext>
              </c:extLst>
            </c:dLbl>
            <c:dLbl>
              <c:idx val="1"/>
              <c:layout>
                <c:manualLayout>
                  <c:x val="-6.4749316315635781E-3"/>
                  <c:y val="2.61471664840889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1735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09B-45DC-A295-AEF9A0758ABB}"/>
                </c:ext>
              </c:extLst>
            </c:dLbl>
            <c:dLbl>
              <c:idx val="2"/>
              <c:layout>
                <c:manualLayout>
                  <c:x val="-4.7039580658806857E-3"/>
                  <c:y val="1.56646926575889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Circe"/>
                        <a:ea typeface="+mn-ea"/>
                        <a:cs typeface="+mn-cs"/>
                      </a:defRPr>
                    </a:pPr>
                    <a:r>
                      <a:rPr lang="en-US" sz="1800" dirty="0" smtClean="0"/>
                      <a:t>1386</a:t>
                    </a:r>
                    <a:endParaRPr lang="en-US" sz="18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Circe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145619726103708"/>
                      <c:h val="8.2056363985838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09B-45DC-A295-AEF9A0758ABB}"/>
                </c:ext>
              </c:extLst>
            </c:dLbl>
            <c:dLbl>
              <c:idx val="3"/>
              <c:layout>
                <c:manualLayout>
                  <c:x val="-6.6442257345555823E-3"/>
                  <c:y val="3.161354102653164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1361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236937997388007"/>
                      <c:h val="0.114260588470076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09B-45DC-A295-AEF9A0758A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Circe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Лист1!$A$1:$D$1</c:f>
              <c:strCache>
                <c:ptCount val="4"/>
                <c:pt idx="0">
                  <c:v>Китай</c:v>
                </c:pt>
                <c:pt idx="1">
                  <c:v>Россия</c:v>
                </c:pt>
                <c:pt idx="2">
                  <c:v>Германия</c:v>
                </c:pt>
                <c:pt idx="3">
                  <c:v>США</c:v>
                </c:pt>
              </c:strCache>
            </c:strRef>
          </c:cat>
          <c:val>
            <c:numRef>
              <c:f>Лист1!$A$2:$D$2</c:f>
              <c:numCache>
                <c:formatCode>General</c:formatCode>
                <c:ptCount val="4"/>
                <c:pt idx="0">
                  <c:v>1948</c:v>
                </c:pt>
                <c:pt idx="1">
                  <c:v>1735</c:v>
                </c:pt>
                <c:pt idx="2">
                  <c:v>1486</c:v>
                </c:pt>
                <c:pt idx="3">
                  <c:v>1461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09B-45DC-A295-AEF9A0758AB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429504392"/>
        <c:axId val="429500456"/>
      </c:barChart>
      <c:catAx>
        <c:axId val="429504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effectLst/>
                <a:latin typeface="Circe Light" panose="020B0402020203020203"/>
                <a:ea typeface="+mn-ea"/>
                <a:cs typeface="+mn-cs"/>
              </a:defRPr>
            </a:pPr>
            <a:endParaRPr lang="ru-RU"/>
          </a:p>
        </c:txPr>
        <c:crossAx val="429500456"/>
        <c:crosses val="autoZero"/>
        <c:auto val="1"/>
        <c:lblAlgn val="ctr"/>
        <c:lblOffset val="100"/>
        <c:noMultiLvlLbl val="0"/>
      </c:catAx>
      <c:valAx>
        <c:axId val="429500456"/>
        <c:scaling>
          <c:orientation val="minMax"/>
          <c:min val="1400"/>
        </c:scaling>
        <c:delete val="1"/>
        <c:axPos val="l"/>
        <c:numFmt formatCode="General" sourceLinked="1"/>
        <c:majorTickMark val="none"/>
        <c:minorTickMark val="none"/>
        <c:tickLblPos val="nextTo"/>
        <c:crossAx val="429504392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5709661557185"/>
          <c:y val="6.6511935770918559E-2"/>
          <c:w val="0.66361739724137447"/>
          <c:h val="0.7148862729107160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276A7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C0-4F7F-9C3A-956BC1FFDCD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C0-4F7F-9C3A-956BC1FFDCD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2C0-4F7F-9C3A-956BC1FFDCD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2C0-4F7F-9C3A-956BC1FFDCD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2C0-4F7F-9C3A-956BC1FFDCD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2C0-4F7F-9C3A-956BC1FFDCD3}"/>
              </c:ext>
            </c:extLst>
          </c:dPt>
          <c:dPt>
            <c:idx val="6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2C0-4F7F-9C3A-956BC1FFDCD3}"/>
              </c:ext>
            </c:extLst>
          </c:dPt>
          <c:dLbls>
            <c:dLbl>
              <c:idx val="0"/>
              <c:layout>
                <c:manualLayout>
                  <c:x val="0.11233713743955105"/>
                  <c:y val="-2.4199280119052837E-2"/>
                </c:manualLayout>
              </c:layout>
              <c:spPr>
                <a:noFill/>
                <a:ln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rgbClr val="FF0000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1-02C0-4F7F-9C3A-956BC1FFDCD3}"/>
                </c:ext>
              </c:extLst>
            </c:dLbl>
            <c:dLbl>
              <c:idx val="1"/>
              <c:layout>
                <c:manualLayout>
                  <c:x val="1.4039875900763062E-3"/>
                  <c:y val="0.15275795575152099"/>
                </c:manualLayout>
              </c:layout>
              <c:spPr>
                <a:noFill/>
                <a:ln w="9525" cap="flat" cmpd="sng" algn="ctr">
                  <a:solidFill>
                    <a:sysClr val="windowText" lastClr="000000">
                      <a:lumMod val="25000"/>
                      <a:lumOff val="7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12612"/>
                        <a:gd name="adj2" fmla="val 96836"/>
                        <a:gd name="adj3" fmla="val -71840"/>
                        <a:gd name="adj4" fmla="val 110309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3-02C0-4F7F-9C3A-956BC1FFDCD3}"/>
                </c:ext>
              </c:extLst>
            </c:dLbl>
            <c:dLbl>
              <c:idx val="2"/>
              <c:layout>
                <c:manualLayout>
                  <c:x val="-4.4927602882441811E-2"/>
                  <c:y val="8.4697480416684928E-2"/>
                </c:manualLayout>
              </c:layout>
              <c:spPr>
                <a:noFill/>
                <a:ln w="9525" cap="flat" cmpd="sng" algn="ctr">
                  <a:solidFill>
                    <a:sysClr val="windowText" lastClr="000000">
                      <a:lumMod val="25000"/>
                      <a:lumOff val="7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2958"/>
                        <a:gd name="adj2" fmla="val 103103"/>
                        <a:gd name="adj3" fmla="val -25179"/>
                        <a:gd name="adj4" fmla="val 146149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5-02C0-4F7F-9C3A-956BC1FFDCD3}"/>
                </c:ext>
              </c:extLst>
            </c:dLbl>
            <c:dLbl>
              <c:idx val="3"/>
              <c:layout>
                <c:manualLayout>
                  <c:x val="-8.7047230584730989E-2"/>
                  <c:y val="3.9323830193460863E-2"/>
                </c:manualLayout>
              </c:layout>
              <c:spPr>
                <a:noFill/>
                <a:ln w="9525" cap="flat" cmpd="sng" algn="ctr">
                  <a:solidFill>
                    <a:sysClr val="windowText" lastClr="000000">
                      <a:lumMod val="25000"/>
                      <a:lumOff val="7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25518"/>
                        <a:gd name="adj2" fmla="val 100180"/>
                        <a:gd name="adj3" fmla="val 44821"/>
                        <a:gd name="adj4" fmla="val 209213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7-02C0-4F7F-9C3A-956BC1FFDCD3}"/>
                </c:ext>
              </c:extLst>
            </c:dLbl>
            <c:dLbl>
              <c:idx val="4"/>
              <c:layout>
                <c:manualLayout>
                  <c:x val="-0.10389508166564666"/>
                  <c:y val="-1.9661915096730445E-2"/>
                </c:manualLayout>
              </c:layout>
              <c:spPr>
                <a:noFill/>
                <a:ln w="9525" cap="flat" cmpd="sng" algn="ctr">
                  <a:solidFill>
                    <a:sysClr val="windowText" lastClr="000000">
                      <a:lumMod val="25000"/>
                      <a:lumOff val="7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50333"/>
                        <a:gd name="adj2" fmla="val 100384"/>
                        <a:gd name="adj3" fmla="val 129511"/>
                        <a:gd name="adj4" fmla="val 212479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9-02C0-4F7F-9C3A-956BC1FFDCD3}"/>
                </c:ext>
              </c:extLst>
            </c:dLbl>
            <c:dLbl>
              <c:idx val="5"/>
              <c:layout>
                <c:manualLayout>
                  <c:x val="-5.5457509808014102E-2"/>
                  <c:y val="-8.9234845439007338E-2"/>
                </c:manualLayout>
              </c:layout>
              <c:spPr>
                <a:noFill/>
                <a:ln w="9525" cap="flat" cmpd="sng" algn="ctr">
                  <a:solidFill>
                    <a:sysClr val="windowText" lastClr="000000">
                      <a:lumMod val="25000"/>
                      <a:lumOff val="7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50333"/>
                        <a:gd name="adj2" fmla="val 93496"/>
                        <a:gd name="adj3" fmla="val 228943"/>
                        <a:gd name="adj4" fmla="val 167359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608954301198895"/>
                      <c:h val="7.66208515860055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02C0-4F7F-9C3A-956BC1FFDCD3}"/>
                </c:ext>
              </c:extLst>
            </c:dLbl>
            <c:dLbl>
              <c:idx val="6"/>
              <c:layout>
                <c:manualLayout>
                  <c:x val="-3.9311652522136621E-2"/>
                  <c:y val="1.3612095066967218E-2"/>
                </c:manualLayout>
              </c:layout>
              <c:spPr>
                <a:noFill/>
                <a:ln w="9525" cap="flat" cmpd="sng" algn="ctr">
                  <a:solidFill>
                    <a:sysClr val="windowText" lastClr="000000">
                      <a:lumMod val="25000"/>
                      <a:lumOff val="75000"/>
                    </a:sys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accentCallout1">
                      <a:avLst>
                        <a:gd name="adj1" fmla="val 36798"/>
                        <a:gd name="adj2" fmla="val 102718"/>
                        <a:gd name="adj3" fmla="val 99466"/>
                        <a:gd name="adj4" fmla="val 148289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D-02C0-4F7F-9C3A-956BC1FFDCD3}"/>
                </c:ext>
              </c:extLst>
            </c:dLbl>
            <c:spPr>
              <a:noFill/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cap="all" baseline="0">
                    <a:solidFill>
                      <a:schemeClr val="tx1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accentCallout1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'[Данные по увтержденным типам СИ.xlsx]Лист4'!$I$45:$I$51</c:f>
              <c:strCache>
                <c:ptCount val="7"/>
                <c:pt idx="0">
                  <c:v>Китай</c:v>
                </c:pt>
                <c:pt idx="1">
                  <c:v>Республика беларусь</c:v>
                </c:pt>
                <c:pt idx="2">
                  <c:v>Германия</c:v>
                </c:pt>
                <c:pt idx="3">
                  <c:v>Индия</c:v>
                </c:pt>
                <c:pt idx="4">
                  <c:v>Италия</c:v>
                </c:pt>
                <c:pt idx="5">
                  <c:v>Ю.Корея</c:v>
                </c:pt>
                <c:pt idx="6">
                  <c:v>Другие</c:v>
                </c:pt>
              </c:strCache>
            </c:strRef>
          </c:cat>
          <c:val>
            <c:numRef>
              <c:f>'[Данные по увтержденным типам СИ.xlsx]Лист4'!$J$45:$J$51</c:f>
              <c:numCache>
                <c:formatCode>General</c:formatCode>
                <c:ptCount val="7"/>
                <c:pt idx="0">
                  <c:v>523</c:v>
                </c:pt>
                <c:pt idx="1">
                  <c:v>43</c:v>
                </c:pt>
                <c:pt idx="2">
                  <c:v>17</c:v>
                </c:pt>
                <c:pt idx="3">
                  <c:v>11</c:v>
                </c:pt>
                <c:pt idx="4">
                  <c:v>7</c:v>
                </c:pt>
                <c:pt idx="5">
                  <c:v>6</c:v>
                </c:pt>
                <c:pt idx="6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2C0-4F7F-9C3A-956BC1FFDC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044991279799914"/>
          <c:y val="0.84186032442278991"/>
          <c:w val="0.76474341739865637"/>
          <c:h val="0.149064945532565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800" b="0" i="0" u="none" strike="noStrike" kern="1200" cap="all" baseline="0">
              <a:solidFill>
                <a:schemeClr val="tx1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r>
              <a:rPr lang="ru-RU" cap="all" baseline="0" dirty="0" smtClean="0"/>
              <a:t>Поверка СИ в качестве эталонов</a:t>
            </a:r>
            <a:endParaRPr lang="ru-RU" cap="all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F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2.4934420024933157E-3"/>
                  <c:y val="-2.839912994636326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cap="all" baseline="0">
                        <a:solidFill>
                          <a:schemeClr val="tx1"/>
                        </a:solidFill>
                        <a:latin typeface="Circe" panose="020B0502020203020203" pitchFamily="34" charset="-52"/>
                        <a:ea typeface="+mn-ea"/>
                        <a:cs typeface="+mn-cs"/>
                      </a:defRPr>
                    </a:pPr>
                    <a:r>
                      <a:rPr lang="ru-RU" sz="1400" cap="all" baseline="0" smtClean="0"/>
                      <a:t>Процедура </a:t>
                    </a:r>
                    <a:br>
                      <a:rPr lang="ru-RU" sz="1400" cap="all" baseline="0" smtClean="0"/>
                    </a:br>
                    <a:r>
                      <a:rPr lang="ru-RU" sz="1400" cap="all" baseline="0" smtClean="0"/>
                      <a:t>не проводилась</a:t>
                    </a:r>
                    <a:endParaRPr lang="ru-RU" sz="1400" cap="all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cap="all" baseline="0">
                      <a:solidFill>
                        <a:schemeClr val="tx1"/>
                      </a:solidFill>
                      <a:latin typeface="Circe" panose="020B0502020203020203" pitchFamily="34" charset="-52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E2C-48EE-AB44-B285F0EDDA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Черновик!$M$142:$R$142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Черновик!$M$143:$R$143</c:f>
              <c:numCache>
                <c:formatCode>General</c:formatCode>
                <c:ptCount val="6"/>
                <c:pt idx="0">
                  <c:v>0</c:v>
                </c:pt>
                <c:pt idx="1">
                  <c:v>208469</c:v>
                </c:pt>
                <c:pt idx="2">
                  <c:v>408472</c:v>
                </c:pt>
                <c:pt idx="3">
                  <c:v>412727</c:v>
                </c:pt>
                <c:pt idx="4">
                  <c:v>422078</c:v>
                </c:pt>
                <c:pt idx="5">
                  <c:v>364915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C-48EE-AB44-B285F0EDDA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2555807"/>
        <c:axId val="312557471"/>
      </c:barChart>
      <c:catAx>
        <c:axId val="3125558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312557471"/>
        <c:crosses val="autoZero"/>
        <c:auto val="1"/>
        <c:lblAlgn val="ctr"/>
        <c:lblOffset val="100"/>
        <c:noMultiLvlLbl val="0"/>
      </c:catAx>
      <c:valAx>
        <c:axId val="31255747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25558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Circe" panose="020B0502020203020203" pitchFamily="34" charset="-52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cap="all" spc="0" baseline="0">
                <a:solidFill>
                  <a:schemeClr val="tx1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r>
              <a:rPr lang="ru-RU" cap="all" baseline="0" dirty="0" smtClean="0"/>
              <a:t>Аттестация эталонов</a:t>
            </a:r>
            <a:endParaRPr lang="ru-RU" cap="all" baseline="0" dirty="0"/>
          </a:p>
        </c:rich>
      </c:tx>
      <c:layout>
        <c:manualLayout>
          <c:xMode val="edge"/>
          <c:yMode val="edge"/>
          <c:x val="0.31214812026225602"/>
          <c:y val="0.198402942110493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cap="all" spc="0" baseline="0">
              <a:solidFill>
                <a:schemeClr val="tx1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2D050">
                  <a:alpha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02-4E16-B046-41A5D529392E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56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A02-4E16-B046-41A5D529392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789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A02-4E16-B046-41A5D529392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885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1A0-4813-B172-E7BD8C25469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687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1A0-4813-B172-E7BD8C25469B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 smtClean="0"/>
                      <a:t>663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1A0-4813-B172-E7BD8C2546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Черновик!$M$142:$R$142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Черновик!$M$144:$R$144</c:f>
              <c:numCache>
                <c:formatCode>General</c:formatCode>
                <c:ptCount val="6"/>
                <c:pt idx="0">
                  <c:v>8012</c:v>
                </c:pt>
                <c:pt idx="1">
                  <c:v>1056</c:v>
                </c:pt>
                <c:pt idx="2">
                  <c:v>1789</c:v>
                </c:pt>
                <c:pt idx="3">
                  <c:v>1885</c:v>
                </c:pt>
                <c:pt idx="4">
                  <c:v>1687</c:v>
                </c:pt>
                <c:pt idx="5">
                  <c:v>1663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02-4E16-B046-41A5D529392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09784767"/>
        <c:axId val="309787679"/>
      </c:barChart>
      <c:catAx>
        <c:axId val="309784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309787679"/>
        <c:crosses val="autoZero"/>
        <c:auto val="1"/>
        <c:lblAlgn val="ctr"/>
        <c:lblOffset val="100"/>
        <c:noMultiLvlLbl val="0"/>
      </c:catAx>
      <c:valAx>
        <c:axId val="3097876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978476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Circe" panose="020B0502020203020203" pitchFamily="34" charset="-52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00"/>
              </a:solidFill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00B0F0"/>
              </a:solidFill>
              <a:ln>
                <a:solidFill>
                  <a:srgbClr val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6F8-422E-A470-89260B9D60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22.21</c:v>
                </c:pt>
                <c:pt idx="1">
                  <c:v>44.42</c:v>
                </c:pt>
                <c:pt idx="2">
                  <c:v>90.75</c:v>
                </c:pt>
                <c:pt idx="3">
                  <c:v>87.89</c:v>
                </c:pt>
                <c:pt idx="4">
                  <c:v>91.09</c:v>
                </c:pt>
                <c:pt idx="5">
                  <c:v>89.82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F8-422E-A470-89260B9D60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0435840"/>
        <c:axId val="100446976"/>
      </c:barChart>
      <c:catAx>
        <c:axId val="10043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100446976"/>
        <c:crosses val="autoZero"/>
        <c:auto val="1"/>
        <c:lblAlgn val="ctr"/>
        <c:lblOffset val="100"/>
        <c:noMultiLvlLbl val="0"/>
      </c:catAx>
      <c:valAx>
        <c:axId val="1004469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0043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600" b="1">
          <a:latin typeface="Circe" panose="020B0502020203020203" pitchFamily="34" charset="-52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0" baseline="0">
                <a:solidFill>
                  <a:sysClr val="windowText" lastClr="000000"/>
                </a:solidFill>
                <a:latin typeface="Circe Light" panose="020B0402020203020203" pitchFamily="34" charset="-52"/>
                <a:ea typeface="+mn-ea"/>
                <a:cs typeface="+mn-cs"/>
              </a:defRPr>
            </a:pPr>
            <a:r>
              <a:rPr lang="ru-RU"/>
              <a:t>Соотношение возраста эталонов</a:t>
            </a:r>
          </a:p>
        </c:rich>
      </c:tx>
      <c:layout>
        <c:manualLayout>
          <c:xMode val="edge"/>
          <c:yMode val="edge"/>
          <c:x val="0.18551286839588446"/>
          <c:y val="5.84590740450917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0" baseline="0">
              <a:solidFill>
                <a:sysClr val="windowText" lastClr="000000"/>
              </a:solidFill>
              <a:latin typeface="Circe Light" panose="020B04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0460370229774106E-2"/>
          <c:y val="9.7646024192196076E-2"/>
          <c:w val="0.93907925954045179"/>
          <c:h val="0.68812145451935958"/>
        </c:manualLayout>
      </c:layout>
      <c:barChart>
        <c:barDir val="col"/>
        <c:grouping val="stacked"/>
        <c:varyColors val="0"/>
        <c:ser>
          <c:idx val="0"/>
          <c:order val="0"/>
          <c:tx>
            <c:v>До 9 лет</c:v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0971A59F-4279-483C-83DA-587813784E61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5E6-4FFB-BF53-72006AF46584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4442D84F-A76C-46FD-873D-3877A1AED507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E6-4FFB-BF53-72006AF46584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FE71C8D6-12DB-44F1-B62B-1F60B2D7707E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5E6-4FFB-BF53-72006AF46584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BC38D119-1A26-4970-A504-BD65928E20D3}" type="VALUE">
                      <a:rPr lang="en-US" sz="1400"/>
                      <a:pPr/>
                      <a:t>[ЗНАЧЕНИЕ]</a:t>
                    </a:fld>
                    <a:r>
                      <a:rPr lang="en-US" sz="140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E6-4FFB-BF53-72006AF46584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65D2ED66-DD89-435B-8568-627747946A1E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35E6-4FFB-BF53-72006AF46584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AFCE4A09-81F1-45F4-937C-4028067E7919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5E6-4FFB-BF53-72006AF46584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BA95C434-39AA-4132-91D1-C576BA5D09B2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35E6-4FFB-BF53-72006AF465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cap="all" baseline="0">
                    <a:solidFill>
                      <a:sysClr val="windowText" lastClr="000000"/>
                    </a:solidFill>
                    <a:latin typeface="Circe Light" panose="020B04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Черновик!$AF$131:$AL$131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Черновик!$AF$128:$AL$128</c:f>
              <c:numCache>
                <c:formatCode>General</c:formatCode>
                <c:ptCount val="7"/>
                <c:pt idx="0">
                  <c:v>78</c:v>
                </c:pt>
                <c:pt idx="1">
                  <c:v>79</c:v>
                </c:pt>
                <c:pt idx="2">
                  <c:v>73</c:v>
                </c:pt>
                <c:pt idx="3">
                  <c:v>66</c:v>
                </c:pt>
                <c:pt idx="4">
                  <c:v>64</c:v>
                </c:pt>
                <c:pt idx="5">
                  <c:v>67</c:v>
                </c:pt>
                <c:pt idx="6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5E6-4FFB-BF53-72006AF46584}"/>
            </c:ext>
          </c:extLst>
        </c:ser>
        <c:ser>
          <c:idx val="1"/>
          <c:order val="1"/>
          <c:tx>
            <c:v>Свыше 9 лет</c:v>
          </c:tx>
          <c:spPr>
            <a:solidFill>
              <a:srgbClr val="FF7308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0ECB79E-794D-4FB9-ACD8-3FC13DCA5FE5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35E6-4FFB-BF53-72006AF46584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1C08E03-674E-4873-B5A2-D1C0F1FF712C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5E6-4FFB-BF53-72006AF46584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4E547110-9550-4911-8DAE-C778DEB66450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35E6-4FFB-BF53-72006AF46584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C32F9503-A50B-4B77-AC3C-84724C90ACA5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5E6-4FFB-BF53-72006AF46584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041BB13E-EBF2-4344-90F0-DD56DED8FD3A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35E6-4FFB-BF53-72006AF46584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fld id="{6C436FB2-A6EE-431C-BC76-825DE263E50E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35E6-4FFB-BF53-72006AF46584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CA4BEBF6-FFBE-49CA-A8C5-689EAF2ADF2F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35E6-4FFB-BF53-72006AF465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cap="all" baseline="0">
                    <a:solidFill>
                      <a:sysClr val="windowText" lastClr="000000"/>
                    </a:solidFill>
                    <a:latin typeface="Circe Light" panose="020B04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Черновик!$AF$131:$AL$131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Черновик!$AF$129:$AL$129</c:f>
              <c:numCache>
                <c:formatCode>General</c:formatCode>
                <c:ptCount val="7"/>
                <c:pt idx="0">
                  <c:v>22</c:v>
                </c:pt>
                <c:pt idx="1">
                  <c:v>21</c:v>
                </c:pt>
                <c:pt idx="2">
                  <c:v>27</c:v>
                </c:pt>
                <c:pt idx="3">
                  <c:v>34</c:v>
                </c:pt>
                <c:pt idx="4">
                  <c:v>36</c:v>
                </c:pt>
                <c:pt idx="5">
                  <c:v>33</c:v>
                </c:pt>
                <c:pt idx="6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35E6-4FFB-BF53-72006AF465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overlap val="100"/>
        <c:axId val="108221663"/>
        <c:axId val="108222079"/>
      </c:barChart>
      <c:catAx>
        <c:axId val="108221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all" baseline="0">
                <a:solidFill>
                  <a:sysClr val="windowText" lastClr="000000"/>
                </a:solidFill>
                <a:latin typeface="Circe Light" panose="020B04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108222079"/>
        <c:crosses val="autoZero"/>
        <c:auto val="1"/>
        <c:lblAlgn val="ctr"/>
        <c:lblOffset val="100"/>
        <c:noMultiLvlLbl val="0"/>
      </c:catAx>
      <c:valAx>
        <c:axId val="1082220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82216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649113323497154"/>
          <c:y val="0.88093977728999773"/>
          <c:w val="0.44253640801321198"/>
          <c:h val="9.81819819796123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baseline="0">
              <a:solidFill>
                <a:sysClr val="windowText" lastClr="000000"/>
              </a:solidFill>
              <a:latin typeface="Circe Light" panose="020B0402020203020203" pitchFamily="34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cap="all" baseline="0">
          <a:solidFill>
            <a:sysClr val="windowText" lastClr="000000"/>
          </a:solidFill>
          <a:latin typeface="Circe Light" panose="020B0402020203020203" pitchFamily="34" charset="-52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Переданные в Фонд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BBB59">
                  <a:lumMod val="50000"/>
                </a:srgbClr>
              </a:solidFill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92D050"/>
              </a:solidFill>
              <a:ln>
                <a:solidFill>
                  <a:srgbClr val="9BBB59">
                    <a:lumMod val="5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849-4E53-8B9C-D63FDB7B170D}"/>
              </c:ext>
            </c:extLst>
          </c:dPt>
          <c:dLbls>
            <c:dLbl>
              <c:idx val="1"/>
              <c:layout>
                <c:manualLayout>
                  <c:x val="-2.3670790827635953E-2"/>
                  <c:y val="1.64935022094799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146774226616635E-2"/>
                      <c:h val="0.1074882837692769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849-4E53-8B9C-D63FDB7B170D}"/>
                </c:ext>
              </c:extLst>
            </c:dLbl>
            <c:dLbl>
              <c:idx val="2"/>
              <c:layout>
                <c:manualLayout>
                  <c:x val="-2.0289306337372821E-2"/>
                  <c:y val="-3.023773807511603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849-4E53-8B9C-D63FDB7B170D}"/>
                </c:ext>
              </c:extLst>
            </c:dLbl>
            <c:dLbl>
              <c:idx val="4"/>
              <c:layout>
                <c:manualLayout>
                  <c:x val="-1.1835428696800937E-2"/>
                  <c:y val="-3.298700441895989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849-4E53-8B9C-D63FDB7B17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3577</c:v>
                </c:pt>
                <c:pt idx="1">
                  <c:v>2700</c:v>
                </c:pt>
                <c:pt idx="2">
                  <c:v>3040</c:v>
                </c:pt>
                <c:pt idx="3">
                  <c:v>2998</c:v>
                </c:pt>
                <c:pt idx="4">
                  <c:v>2472</c:v>
                </c:pt>
                <c:pt idx="5">
                  <c:v>2700</c:v>
                </c:pt>
                <c:pt idx="6">
                  <c:v>590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49-4E53-8B9C-D63FDB7B170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Аттестованные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4F81BD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6.7631021124576075E-3"/>
                  <c:y val="6.59740088379197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849-4E53-8B9C-D63FDB7B170D}"/>
                </c:ext>
              </c:extLst>
            </c:dLbl>
            <c:dLbl>
              <c:idx val="1"/>
              <c:layout>
                <c:manualLayout>
                  <c:x val="2.1980081865487194E-2"/>
                  <c:y val="3.2987004418959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849-4E53-8B9C-D63FDB7B170D}"/>
                </c:ext>
              </c:extLst>
            </c:dLbl>
            <c:dLbl>
              <c:idx val="2"/>
              <c:layout>
                <c:manualLayout>
                  <c:x val="1.1835428696800751E-2"/>
                  <c:y val="1.9792202651375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849-4E53-8B9C-D63FDB7B170D}"/>
                </c:ext>
              </c:extLst>
            </c:dLbl>
            <c:dLbl>
              <c:idx val="3"/>
              <c:layout>
                <c:manualLayout>
                  <c:x val="1.8598530809258419E-2"/>
                  <c:y val="6.5974008837919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849-4E53-8B9C-D63FDB7B170D}"/>
                </c:ext>
              </c:extLst>
            </c:dLbl>
            <c:dLbl>
              <c:idx val="4"/>
              <c:layout>
                <c:manualLayout>
                  <c:x val="1.3526204224915215E-2"/>
                  <c:y val="-9.8961013256880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849-4E53-8B9C-D63FDB7B170D}"/>
                </c:ext>
              </c:extLst>
            </c:dLbl>
            <c:dLbl>
              <c:idx val="5"/>
              <c:layout>
                <c:manualLayout>
                  <c:x val="1.1835428696800813E-2"/>
                  <c:y val="-1.3194801767583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849-4E53-8B9C-D63FDB7B17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70C0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2957</c:v>
                </c:pt>
                <c:pt idx="1">
                  <c:v>2643</c:v>
                </c:pt>
                <c:pt idx="2">
                  <c:v>2927</c:v>
                </c:pt>
                <c:pt idx="3">
                  <c:v>2508</c:v>
                </c:pt>
                <c:pt idx="4">
                  <c:v>2429</c:v>
                </c:pt>
                <c:pt idx="5">
                  <c:v>2212</c:v>
                </c:pt>
                <c:pt idx="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849-4E53-8B9C-D63FDB7B17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0435840"/>
        <c:axId val="100446976"/>
      </c:barChart>
      <c:catAx>
        <c:axId val="10043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100446976"/>
        <c:crosses val="autoZero"/>
        <c:auto val="1"/>
        <c:lblAlgn val="ctr"/>
        <c:lblOffset val="100"/>
        <c:noMultiLvlLbl val="0"/>
      </c:catAx>
      <c:valAx>
        <c:axId val="100446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435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sz="1600" b="1">
          <a:latin typeface="Circe" panose="020B0502020203020203" pitchFamily="34" charset="-52"/>
        </a:defRPr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cap="all" spc="2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r>
              <a:rPr lang="ru-RU" b="1" cap="all" baseline="0" dirty="0"/>
              <a:t>количество утверждаемых типов СИ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cap="all" spc="20" baseline="0">
              <a:solidFill>
                <a:sysClr val="windowText" lastClr="000000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9525" cap="flat" cmpd="sng" algn="ctr">
              <a:solidFill>
                <a:srgbClr val="00B050"/>
              </a:solidFill>
              <a:round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92D050"/>
              </a:solidFill>
              <a:ln w="9525" cap="flat" cmpd="sng" algn="ctr">
                <a:solidFill>
                  <a:srgbClr val="00B05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C591-49F0-90E3-EBE0E4E78C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Черновик!$I$104:$I$115</c:f>
              <c:numCache>
                <c:formatCode>General</c:formatCod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</c:numCache>
            </c:numRef>
          </c:cat>
          <c:val>
            <c:numRef>
              <c:f>Черновик!$J$104:$J$115</c:f>
              <c:numCache>
                <c:formatCode>General</c:formatCode>
                <c:ptCount val="12"/>
                <c:pt idx="0">
                  <c:v>4132</c:v>
                </c:pt>
                <c:pt idx="1">
                  <c:v>3794</c:v>
                </c:pt>
                <c:pt idx="2">
                  <c:v>3538</c:v>
                </c:pt>
                <c:pt idx="3">
                  <c:v>3380</c:v>
                </c:pt>
                <c:pt idx="4">
                  <c:v>3734</c:v>
                </c:pt>
                <c:pt idx="5">
                  <c:v>3635</c:v>
                </c:pt>
                <c:pt idx="6">
                  <c:v>3444</c:v>
                </c:pt>
                <c:pt idx="7">
                  <c:v>3761</c:v>
                </c:pt>
                <c:pt idx="8">
                  <c:v>3287</c:v>
                </c:pt>
                <c:pt idx="9">
                  <c:v>3376</c:v>
                </c:pt>
                <c:pt idx="10">
                  <c:v>2914</c:v>
                </c:pt>
                <c:pt idx="11">
                  <c:v>3147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4B-4ED5-B66B-CB7F2C5097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31664815"/>
        <c:axId val="531666479"/>
      </c:barChart>
      <c:catAx>
        <c:axId val="53166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531666479"/>
        <c:crosses val="autoZero"/>
        <c:auto val="1"/>
        <c:lblAlgn val="ctr"/>
        <c:lblOffset val="100"/>
        <c:noMultiLvlLbl val="0"/>
      </c:catAx>
      <c:valAx>
        <c:axId val="5316664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166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Circe" panose="020B0502020203020203" pitchFamily="34" charset="-52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cap="all" spc="2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r>
              <a:rPr lang="ru-RU"/>
              <a:t>количество утверждаемых типов СО</a:t>
            </a:r>
          </a:p>
        </c:rich>
      </c:tx>
      <c:layout>
        <c:manualLayout>
          <c:xMode val="edge"/>
          <c:yMode val="edge"/>
          <c:x val="0.25139870723758484"/>
          <c:y val="0.111540933606397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cap="all" spc="20" baseline="0">
              <a:solidFill>
                <a:sysClr val="windowText" lastClr="000000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F0"/>
            </a:solidFill>
            <a:ln w="9525" cap="flat" cmpd="sng" algn="ctr">
              <a:solidFill>
                <a:srgbClr val="0070C0"/>
              </a:solidFill>
              <a:round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00B0F0"/>
              </a:solidFill>
              <a:ln w="9525" cap="flat" cmpd="sng" algn="ctr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66D2-4755-8770-AEC337116E30}"/>
              </c:ext>
            </c:extLst>
          </c:dPt>
          <c:dLbls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387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6D2-4755-8770-AEC337116E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cap="all" baseline="0">
                    <a:solidFill>
                      <a:sysClr val="windowText" lastClr="000000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Черновик!$I$104:$I$115</c:f>
              <c:numCache>
                <c:formatCode>General</c:formatCod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</c:numCache>
            </c:numRef>
          </c:cat>
          <c:val>
            <c:numRef>
              <c:f>Черновик!$L$104:$L$115</c:f>
              <c:numCache>
                <c:formatCode>General</c:formatCode>
                <c:ptCount val="12"/>
                <c:pt idx="0">
                  <c:v>217</c:v>
                </c:pt>
                <c:pt idx="1">
                  <c:v>160</c:v>
                </c:pt>
                <c:pt idx="2">
                  <c:v>190</c:v>
                </c:pt>
                <c:pt idx="3">
                  <c:v>133</c:v>
                </c:pt>
                <c:pt idx="4">
                  <c:v>148</c:v>
                </c:pt>
                <c:pt idx="5">
                  <c:v>246</c:v>
                </c:pt>
                <c:pt idx="6">
                  <c:v>219</c:v>
                </c:pt>
                <c:pt idx="7">
                  <c:v>188</c:v>
                </c:pt>
                <c:pt idx="8">
                  <c:v>199</c:v>
                </c:pt>
                <c:pt idx="9">
                  <c:v>235</c:v>
                </c:pt>
                <c:pt idx="10">
                  <c:v>301</c:v>
                </c:pt>
                <c:pt idx="11">
                  <c:v>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F-4EB7-A391-404E28123C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31664815"/>
        <c:axId val="531666479"/>
      </c:barChart>
      <c:catAx>
        <c:axId val="53166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531666479"/>
        <c:crosses val="autoZero"/>
        <c:auto val="1"/>
        <c:lblAlgn val="ctr"/>
        <c:lblOffset val="100"/>
        <c:noMultiLvlLbl val="0"/>
      </c:catAx>
      <c:valAx>
        <c:axId val="5316664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166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 cap="all" baseline="0">
          <a:solidFill>
            <a:sysClr val="windowText" lastClr="000000"/>
          </a:solidFill>
          <a:latin typeface="Circe" panose="020B0502020203020203" pitchFamily="34" charset="-52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r>
              <a:rPr lang="ru-RU" sz="1800" cap="all" baseline="0" dirty="0"/>
              <a:t>Подтверждение производства </a:t>
            </a:r>
            <a:r>
              <a:rPr lang="ru-RU" sz="1800" cap="all" baseline="0" dirty="0" smtClean="0"/>
              <a:t> на территории </a:t>
            </a:r>
            <a:r>
              <a:rPr lang="ru-RU" sz="1800" cap="all" baseline="0" dirty="0"/>
              <a:t>РФ</a:t>
            </a:r>
          </a:p>
        </c:rich>
      </c:tx>
      <c:layout>
        <c:manualLayout>
          <c:xMode val="edge"/>
          <c:yMode val="edge"/>
          <c:x val="0.13818448975618475"/>
          <c:y val="5.40373416618209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0" baseline="0">
              <a:solidFill>
                <a:sysClr val="windowText" lastClr="000000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Утверждение</c:v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Черновик!$N$156:$P$156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Черновик!$N$157:$P$157</c:f>
              <c:numCache>
                <c:formatCode>General</c:formatCode>
                <c:ptCount val="3"/>
                <c:pt idx="0">
                  <c:v>8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5B-4853-945D-91294CB2ECF8}"/>
            </c:ext>
          </c:extLst>
        </c:ser>
        <c:ser>
          <c:idx val="1"/>
          <c:order val="1"/>
          <c:tx>
            <c:v>Внесение изменений</c:v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Черновик!$N$156:$P$156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Черновик!$N$159:$P$159</c:f>
              <c:numCache>
                <c:formatCode>General</c:formatCode>
                <c:ptCount val="3"/>
                <c:pt idx="0">
                  <c:v>28</c:v>
                </c:pt>
                <c:pt idx="1">
                  <c:v>5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5B-4853-945D-91294CB2EC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05973424"/>
        <c:axId val="805967184"/>
      </c:barChart>
      <c:catAx>
        <c:axId val="80597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805967184"/>
        <c:crosses val="autoZero"/>
        <c:auto val="1"/>
        <c:lblAlgn val="ctr"/>
        <c:lblOffset val="100"/>
        <c:noMultiLvlLbl val="0"/>
      </c:catAx>
      <c:valAx>
        <c:axId val="805967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05973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435042738121397"/>
          <c:y val="0.81286685513039469"/>
          <c:w val="0.64057632527798691"/>
          <c:h val="0.113594500662548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ysClr val="windowText" lastClr="000000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ysClr val="windowText" lastClr="000000"/>
          </a:solidFill>
          <a:latin typeface="Circe" panose="020B0502020203020203" pitchFamily="34" charset="-52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r>
              <a:rPr lang="ru-RU" sz="1600" b="1" cap="all" baseline="0" dirty="0" smtClean="0"/>
              <a:t>Соотношение утверждаемых типов средств измерений</a:t>
            </a:r>
            <a:endParaRPr lang="ru-RU" sz="1600" b="1" cap="all" baseline="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0" baseline="0">
              <a:solidFill>
                <a:sysClr val="windowText" lastClr="000000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Российская Федерация</c:v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86%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B5B-4457-8A5B-07E073D0F75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58%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B5B-4457-8A5B-07E073D0F75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83%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B5B-4457-8A5B-07E073D0F759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57%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B5B-4457-8A5B-07E073D0F7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Черновик!$M$162:$M$165</c:f>
              <c:strCache>
                <c:ptCount val="4"/>
                <c:pt idx="0">
                  <c:v>Единичный</c:v>
                </c:pt>
                <c:pt idx="1">
                  <c:v>Серийный</c:v>
                </c:pt>
                <c:pt idx="2">
                  <c:v>Единичный </c:v>
                </c:pt>
                <c:pt idx="3">
                  <c:v>Серийный</c:v>
                </c:pt>
              </c:strCache>
            </c:strRef>
          </c:cat>
          <c:val>
            <c:numRef>
              <c:f>Черновик!$N$173:$Q$173</c:f>
              <c:numCache>
                <c:formatCode>General</c:formatCode>
                <c:ptCount val="4"/>
                <c:pt idx="0">
                  <c:v>1278</c:v>
                </c:pt>
                <c:pt idx="1">
                  <c:v>833</c:v>
                </c:pt>
                <c:pt idx="2">
                  <c:v>1343</c:v>
                </c:pt>
                <c:pt idx="3">
                  <c:v>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5B-4457-8A5B-07E073D0F759}"/>
            </c:ext>
          </c:extLst>
        </c:ser>
        <c:ser>
          <c:idx val="1"/>
          <c:order val="1"/>
          <c:tx>
            <c:v>Другие страны</c:v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6.6827543893067509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14%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B5B-4457-8A5B-07E073D0F75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42%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B5B-4457-8A5B-07E073D0F75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17%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3B5B-4457-8A5B-07E073D0F759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43%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B5B-4457-8A5B-07E073D0F7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Circe" panose="020B0502020203020203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Черновик!$M$162:$M$165</c:f>
              <c:strCache>
                <c:ptCount val="4"/>
                <c:pt idx="0">
                  <c:v>Единичный</c:v>
                </c:pt>
                <c:pt idx="1">
                  <c:v>Серийный</c:v>
                </c:pt>
                <c:pt idx="2">
                  <c:v>Единичный </c:v>
                </c:pt>
                <c:pt idx="3">
                  <c:v>Серийный</c:v>
                </c:pt>
              </c:strCache>
            </c:strRef>
          </c:cat>
          <c:val>
            <c:numRef>
              <c:f>Черновик!$N$172:$Q$172</c:f>
              <c:numCache>
                <c:formatCode>General</c:formatCode>
                <c:ptCount val="4"/>
                <c:pt idx="0">
                  <c:v>210</c:v>
                </c:pt>
                <c:pt idx="1">
                  <c:v>593</c:v>
                </c:pt>
                <c:pt idx="2">
                  <c:v>272</c:v>
                </c:pt>
                <c:pt idx="3">
                  <c:v>670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5B-4457-8A5B-07E073D0F7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18881232"/>
        <c:axId val="918870832"/>
      </c:barChart>
      <c:catAx>
        <c:axId val="91888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918870832"/>
        <c:crosses val="autoZero"/>
        <c:auto val="1"/>
        <c:lblAlgn val="ctr"/>
        <c:lblOffset val="100"/>
        <c:noMultiLvlLbl val="0"/>
      </c:catAx>
      <c:valAx>
        <c:axId val="91887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Circe" panose="020B0502020203020203" pitchFamily="34" charset="-52"/>
                <a:ea typeface="+mn-ea"/>
                <a:cs typeface="+mn-cs"/>
              </a:defRPr>
            </a:pPr>
            <a:endParaRPr lang="ru-RU"/>
          </a:p>
        </c:txPr>
        <c:crossAx val="918881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ysClr val="windowText" lastClr="000000"/>
              </a:solidFill>
              <a:latin typeface="Circe" panose="020B0502020203020203" pitchFamily="34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Circe" panose="020B0502020203020203" pitchFamily="34" charset="-52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85102329761939"/>
          <c:y val="8.5976733811041636E-2"/>
          <c:w val="0.54882338670548281"/>
          <c:h val="0.6600273605924484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5B-41EB-9650-AAD83F24B3D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5B-41EB-9650-AAD83F24B3D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5B-41EB-9650-AAD83F24B3D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5B-41EB-9650-AAD83F24B3D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5B-41EB-9650-AAD83F24B3D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5B-41EB-9650-AAD83F24B3D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5B-41EB-9650-AAD83F24B3D2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45B-41EB-9650-AAD83F24B3D2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45B-41EB-9650-AAD83F24B3D2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45B-41EB-9650-AAD83F24B3D2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445B-41EB-9650-AAD83F24B3D2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445B-41EB-9650-AAD83F24B3D2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445B-41EB-9650-AAD83F24B3D2}"/>
              </c:ext>
            </c:extLst>
          </c:dPt>
          <c:dLbls>
            <c:dLbl>
              <c:idx val="3"/>
              <c:layout>
                <c:manualLayout>
                  <c:x val="0.15349901766610183"/>
                  <c:y val="7.406802458842229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45B-41EB-9650-AAD83F24B3D2}"/>
                </c:ext>
              </c:extLst>
            </c:dLbl>
            <c:dLbl>
              <c:idx val="6"/>
              <c:layout>
                <c:manualLayout>
                  <c:x val="2.0656896631593733E-2"/>
                  <c:y val="7.2497198258682149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445B-41EB-9650-AAD83F24B3D2}"/>
                </c:ext>
              </c:extLst>
            </c:dLbl>
            <c:dLbl>
              <c:idx val="8"/>
              <c:layout>
                <c:manualLayout>
                  <c:x val="6.0752579123614986E-3"/>
                  <c:y val="0.1219367454000138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445B-41EB-9650-AAD83F24B3D2}"/>
                </c:ext>
              </c:extLst>
            </c:dLbl>
            <c:dLbl>
              <c:idx val="9"/>
              <c:layout>
                <c:manualLayout>
                  <c:x val="-2.0660728915614733E-2"/>
                  <c:y val="0.1274706829015907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445B-41EB-9650-AAD83F24B3D2}"/>
                </c:ext>
              </c:extLst>
            </c:dLbl>
            <c:dLbl>
              <c:idx val="10"/>
              <c:layout>
                <c:manualLayout>
                  <c:x val="-0.11217268793598525"/>
                  <c:y val="-3.58723649048329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cap="all" baseline="0">
                      <a:solidFill>
                        <a:srgbClr val="FF0000"/>
                      </a:solidFill>
                      <a:latin typeface="Circe" panose="020B0502020203020203" pitchFamily="34" charset="-52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445B-41EB-9650-AAD83F24B3D2}"/>
                </c:ext>
              </c:extLst>
            </c:dLbl>
            <c:dLbl>
              <c:idx val="11"/>
              <c:layout>
                <c:manualLayout>
                  <c:x val="-4.2445177980315871E-2"/>
                  <c:y val="-1.99227523758441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445B-41EB-9650-AAD83F24B3D2}"/>
                </c:ext>
              </c:extLst>
            </c:dLbl>
            <c:dLbl>
              <c:idx val="12"/>
              <c:layout>
                <c:manualLayout>
                  <c:x val="-1.8205043310186842E-2"/>
                  <c:y val="-7.9147466801576388E-3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Прочие </a:t>
                    </a:r>
                    <a:fld id="{90D7617D-4F08-4A3A-8C1E-3AB4D99326FE}" type="PERCENTAGE">
                      <a:rPr lang="en-US" baseline="0"/>
                      <a:pPr/>
                      <a:t>[ПРОЦЕНТ]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9-445B-41EB-9650-AAD83F24B3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cap="all" baseline="0">
                    <a:solidFill>
                      <a:schemeClr val="tx1"/>
                    </a:solidFill>
                    <a:latin typeface="Circe" panose="020B0502020203020203" pitchFamily="34" charset="-52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Лист6!$A$68:$A$80</c:f>
              <c:strCache>
                <c:ptCount val="13"/>
                <c:pt idx="0">
                  <c:v> Индия</c:v>
                </c:pt>
                <c:pt idx="1">
                  <c:v> Италия</c:v>
                </c:pt>
                <c:pt idx="2">
                  <c:v> Канада</c:v>
                </c:pt>
                <c:pt idx="3">
                  <c:v> Республика Беларусь</c:v>
                </c:pt>
                <c:pt idx="4">
                  <c:v> Республика Корея</c:v>
                </c:pt>
                <c:pt idx="5">
                  <c:v> США</c:v>
                </c:pt>
                <c:pt idx="6">
                  <c:v> Швейцария</c:v>
                </c:pt>
                <c:pt idx="7">
                  <c:v> Япония</c:v>
                </c:pt>
                <c:pt idx="8">
                  <c:v>Великобритания</c:v>
                </c:pt>
                <c:pt idx="9">
                  <c:v>Германия</c:v>
                </c:pt>
                <c:pt idx="10">
                  <c:v>Китай</c:v>
                </c:pt>
                <c:pt idx="11">
                  <c:v>Украина</c:v>
                </c:pt>
                <c:pt idx="12">
                  <c:v>Другиестраны</c:v>
                </c:pt>
              </c:strCache>
            </c:strRef>
          </c:cat>
          <c:val>
            <c:numRef>
              <c:f>Лист6!$B$68:$B$80</c:f>
              <c:numCache>
                <c:formatCode>General</c:formatCode>
                <c:ptCount val="13"/>
                <c:pt idx="0">
                  <c:v>15</c:v>
                </c:pt>
                <c:pt idx="1">
                  <c:v>17</c:v>
                </c:pt>
                <c:pt idx="2">
                  <c:v>11</c:v>
                </c:pt>
                <c:pt idx="3">
                  <c:v>48</c:v>
                </c:pt>
                <c:pt idx="4">
                  <c:v>17</c:v>
                </c:pt>
                <c:pt idx="5">
                  <c:v>29</c:v>
                </c:pt>
                <c:pt idx="6">
                  <c:v>20</c:v>
                </c:pt>
                <c:pt idx="7">
                  <c:v>19</c:v>
                </c:pt>
                <c:pt idx="8">
                  <c:v>13</c:v>
                </c:pt>
                <c:pt idx="9">
                  <c:v>48</c:v>
                </c:pt>
                <c:pt idx="10">
                  <c:v>453</c:v>
                </c:pt>
                <c:pt idx="11">
                  <c:v>22</c:v>
                </c:pt>
                <c:pt idx="12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445B-41EB-9650-AAD83F24B3D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baseline="0">
              <a:solidFill>
                <a:schemeClr val="tx1"/>
              </a:solidFill>
              <a:latin typeface="Circe" panose="020B0502020203020203" pitchFamily="34" charset="-52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>
        <a:lumMod val="65000"/>
        <a:alpha val="20000"/>
      </a:schemeClr>
    </a:solidFill>
    <a:ln>
      <a:noFill/>
    </a:ln>
    <a:effectLst/>
  </c:spPr>
  <c:txPr>
    <a:bodyPr/>
    <a:lstStyle/>
    <a:p>
      <a:pPr>
        <a:defRPr sz="1400" b="1" cap="all" baseline="0">
          <a:latin typeface="Circe" panose="020B0502020203020203" pitchFamily="34" charset="-52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54516972137074"/>
          <c:y val="8.5146215099207515E-2"/>
          <c:w val="0.60774119569747653"/>
          <c:h val="0.70503804717525809"/>
        </c:manualLayout>
      </c:layout>
      <c:pie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400097925381477"/>
          <c:y val="0.88138029740343615"/>
          <c:w val="0.57411756330077734"/>
          <c:h val="3.99720422096419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Circe" panose="020B0502020203020203" pitchFamily="34" charset="-52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>
        <a:lumMod val="65000"/>
        <a:alpha val="10000"/>
      </a:schemeClr>
    </a:solidFill>
    <a:ln>
      <a:noFill/>
    </a:ln>
    <a:effectLst/>
  </c:spPr>
  <c:txPr>
    <a:bodyPr/>
    <a:lstStyle/>
    <a:p>
      <a:pPr>
        <a:defRPr sz="1400" b="1" cap="all" baseline="0">
          <a:latin typeface="Circe" panose="020B0502020203020203" pitchFamily="34" charset="-52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3032" y="0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AB602-1277-4214-BF32-3C4AA0A1A239}" type="datetimeFigureOut">
              <a:rPr lang="ru-RU" smtClean="0"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1044"/>
            <a:ext cx="2955290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3032" y="9421044"/>
            <a:ext cx="2955290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874DC-7BAF-4110-B678-0C3883AC8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03770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Shape 1705"/>
          <p:cNvSpPr>
            <a:spLocks noGrp="1" noRot="1" noChangeAspect="1"/>
          </p:cNvSpPr>
          <p:nvPr>
            <p:ph type="sldImg"/>
          </p:nvPr>
        </p:nvSpPr>
        <p:spPr>
          <a:xfrm>
            <a:off x="103188" y="744538"/>
            <a:ext cx="6613525" cy="3717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06" name="Shape 1706"/>
          <p:cNvSpPr>
            <a:spLocks noGrp="1"/>
          </p:cNvSpPr>
          <p:nvPr>
            <p:ph type="body" sz="quarter" idx="1"/>
          </p:nvPr>
        </p:nvSpPr>
        <p:spPr>
          <a:xfrm>
            <a:off x="909321" y="4711383"/>
            <a:ext cx="5001260" cy="446341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94403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Страниц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Заголовок слайда 03"/>
          <p:cNvSpPr txBox="1">
            <a:spLocks noGrp="1"/>
          </p:cNvSpPr>
          <p:nvPr>
            <p:ph type="title" hasCustomPrompt="1"/>
          </p:nvPr>
        </p:nvSpPr>
        <p:spPr>
          <a:xfrm>
            <a:off x="10646998" y="1277953"/>
            <a:ext cx="7761132" cy="607860"/>
          </a:xfrm>
          <a:prstGeom prst="rect">
            <a:avLst/>
          </a:prstGeom>
        </p:spPr>
        <p:txBody>
          <a:bodyPr anchor="ctr"/>
          <a:lstStyle>
            <a:lvl1pPr algn="l">
              <a:defRPr sz="3900" b="1">
                <a:solidFill>
                  <a:srgbClr val="00000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t>Заголовок слайда 03</a:t>
            </a:r>
          </a:p>
        </p:txBody>
      </p:sp>
      <p:sp>
        <p:nvSpPr>
          <p:cNvPr id="173" name="Рисунок 3"/>
          <p:cNvSpPr>
            <a:spLocks noGrp="1"/>
          </p:cNvSpPr>
          <p:nvPr>
            <p:ph type="pic" idx="21"/>
          </p:nvPr>
        </p:nvSpPr>
        <p:spPr>
          <a:xfrm>
            <a:off x="0" y="-3"/>
            <a:ext cx="10052050" cy="1131120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grpSp>
        <p:nvGrpSpPr>
          <p:cNvPr id="176" name="Группа 7"/>
          <p:cNvGrpSpPr/>
          <p:nvPr/>
        </p:nvGrpSpPr>
        <p:grpSpPr>
          <a:xfrm>
            <a:off x="10083795" y="544484"/>
            <a:ext cx="157073" cy="2031360"/>
            <a:chOff x="0" y="0"/>
            <a:chExt cx="157072" cy="2031358"/>
          </a:xfrm>
        </p:grpSpPr>
        <p:sp>
          <p:nvSpPr>
            <p:cNvPr id="174" name="object 4"/>
            <p:cNvSpPr/>
            <p:nvPr/>
          </p:nvSpPr>
          <p:spPr>
            <a:xfrm>
              <a:off x="-1" y="471189"/>
              <a:ext cx="157072" cy="1141333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5" name="object 5"/>
            <p:cNvSpPr/>
            <p:nvPr/>
          </p:nvSpPr>
          <p:spPr>
            <a:xfrm flipV="1">
              <a:off x="157066" y="0"/>
              <a:ext cx="6" cy="2031360"/>
            </a:xfrm>
            <a:prstGeom prst="line">
              <a:avLst/>
            </a:prstGeom>
            <a:noFill/>
            <a:ln w="20941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7" name="Рисунок 10"/>
          <p:cNvSpPr>
            <a:spLocks noGrp="1"/>
          </p:cNvSpPr>
          <p:nvPr>
            <p:ph type="pic" sz="quarter" idx="22"/>
          </p:nvPr>
        </p:nvSpPr>
        <p:spPr>
          <a:xfrm>
            <a:off x="8680450" y="6787614"/>
            <a:ext cx="2743200" cy="2743205"/>
          </a:xfrm>
          <a:prstGeom prst="rect">
            <a:avLst/>
          </a:prstGeom>
          <a:ln w="101600">
            <a:solidFill>
              <a:srgbClr val="FFFFFF"/>
            </a:solidFill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7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1423650" y="3216275"/>
            <a:ext cx="6984477" cy="2286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1pPr>
            <a:lvl2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2pPr>
            <a:lvl3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3pPr>
            <a:lvl4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4pPr>
            <a:lvl5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79" name="Holder 3"/>
          <p:cNvSpPr>
            <a:spLocks noGrp="1"/>
          </p:cNvSpPr>
          <p:nvPr>
            <p:ph type="body" sz="quarter" idx="23"/>
          </p:nvPr>
        </p:nvSpPr>
        <p:spPr>
          <a:xfrm>
            <a:off x="11423649" y="3789143"/>
            <a:ext cx="6984481" cy="17780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0" name="Holder 3"/>
          <p:cNvSpPr>
            <a:spLocks noGrp="1"/>
          </p:cNvSpPr>
          <p:nvPr>
            <p:ph type="body" sz="quarter" idx="24"/>
          </p:nvPr>
        </p:nvSpPr>
        <p:spPr>
          <a:xfrm>
            <a:off x="12490321" y="7905505"/>
            <a:ext cx="5917809" cy="215445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9166305" y="10389189"/>
            <a:ext cx="196876" cy="254001"/>
          </a:xfrm>
          <a:prstGeom prst="rect">
            <a:avLst/>
          </a:prstGeom>
        </p:spPr>
        <p:txBody>
          <a:bodyPr/>
          <a:lstStyle>
            <a:lvl1pPr>
              <a:defRPr spc="15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Страниц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 txBox="1"/>
          <p:nvPr userDrawn="1"/>
        </p:nvSpPr>
        <p:spPr>
          <a:xfrm>
            <a:off x="18160530" y="10383356"/>
            <a:ext cx="1202651" cy="223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2" algn="r">
              <a:lnSpc>
                <a:spcPct val="100000"/>
              </a:lnSpc>
            </a:pPr>
            <a:fld id="{3470BEBD-3500-4F49-895B-84029AAB6C80}" type="slidenum">
              <a:rPr lang="ru-RU" sz="1449" spc="15" smtClean="0">
                <a:latin typeface="Circe"/>
                <a:cs typeface="Circe"/>
              </a:rPr>
              <a:pPr marL="12692" algn="r">
                <a:lnSpc>
                  <a:spcPct val="100000"/>
                </a:lnSpc>
              </a:pPr>
              <a:t>‹#›</a:t>
            </a:fld>
            <a:endParaRPr sz="1449" dirty="0">
              <a:latin typeface="Circe"/>
              <a:cs typeface="Circe"/>
            </a:endParaRPr>
          </a:p>
        </p:txBody>
      </p:sp>
      <p:grpSp>
        <p:nvGrpSpPr>
          <p:cNvPr id="169" name="Группа 168"/>
          <p:cNvGrpSpPr/>
          <p:nvPr userDrawn="1"/>
        </p:nvGrpSpPr>
        <p:grpSpPr>
          <a:xfrm>
            <a:off x="1057559" y="544180"/>
            <a:ext cx="157480" cy="2030223"/>
            <a:chOff x="1057559" y="544486"/>
            <a:chExt cx="157480" cy="2031364"/>
          </a:xfrm>
        </p:grpSpPr>
        <p:sp>
          <p:nvSpPr>
            <p:cNvPr id="9" name="object 4"/>
            <p:cNvSpPr/>
            <p:nvPr userDrawn="1"/>
          </p:nvSpPr>
          <p:spPr>
            <a:xfrm>
              <a:off x="1057559" y="1015675"/>
              <a:ext cx="157480" cy="1141730"/>
            </a:xfrm>
            <a:custGeom>
              <a:avLst/>
              <a:gdLst/>
              <a:ahLst/>
              <a:cxnLst/>
              <a:rect l="l" t="t" r="r" b="b"/>
              <a:pathLst>
                <a:path w="157480" h="1141730">
                  <a:moveTo>
                    <a:pt x="0" y="1141326"/>
                  </a:moveTo>
                  <a:lnTo>
                    <a:pt x="157063" y="1141326"/>
                  </a:lnTo>
                  <a:lnTo>
                    <a:pt x="157063" y="0"/>
                  </a:lnTo>
                  <a:lnTo>
                    <a:pt x="0" y="0"/>
                  </a:lnTo>
                  <a:lnTo>
                    <a:pt x="0" y="114132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0" name="object 5"/>
            <p:cNvSpPr/>
            <p:nvPr userDrawn="1"/>
          </p:nvSpPr>
          <p:spPr>
            <a:xfrm>
              <a:off x="1214622" y="544486"/>
              <a:ext cx="0" cy="2031364"/>
            </a:xfrm>
            <a:custGeom>
              <a:avLst/>
              <a:gdLst/>
              <a:ahLst/>
              <a:cxnLst/>
              <a:rect l="l" t="t" r="r" b="b"/>
              <a:pathLst>
                <a:path h="2031364">
                  <a:moveTo>
                    <a:pt x="0" y="2031351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</p:grpSp>
      <p:grpSp>
        <p:nvGrpSpPr>
          <p:cNvPr id="153" name="Группа 152"/>
          <p:cNvGrpSpPr/>
          <p:nvPr userDrawn="1"/>
        </p:nvGrpSpPr>
        <p:grpSpPr>
          <a:xfrm>
            <a:off x="1689964" y="10244966"/>
            <a:ext cx="16718162" cy="290296"/>
            <a:chOff x="1689964" y="10250721"/>
            <a:chExt cx="16718162" cy="290459"/>
          </a:xfrm>
        </p:grpSpPr>
        <p:sp>
          <p:nvSpPr>
            <p:cNvPr id="154" name="object 5"/>
            <p:cNvSpPr/>
            <p:nvPr/>
          </p:nvSpPr>
          <p:spPr>
            <a:xfrm>
              <a:off x="1791293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5" name="object 6"/>
            <p:cNvSpPr/>
            <p:nvPr/>
          </p:nvSpPr>
          <p:spPr>
            <a:xfrm>
              <a:off x="1803673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6" name="object 7"/>
            <p:cNvSpPr/>
            <p:nvPr/>
          </p:nvSpPr>
          <p:spPr>
            <a:xfrm>
              <a:off x="1816053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7" name="object 8"/>
            <p:cNvSpPr/>
            <p:nvPr/>
          </p:nvSpPr>
          <p:spPr>
            <a:xfrm>
              <a:off x="1828432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8" name="object 9"/>
            <p:cNvSpPr/>
            <p:nvPr/>
          </p:nvSpPr>
          <p:spPr>
            <a:xfrm>
              <a:off x="18408126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9" name="object 10"/>
            <p:cNvSpPr/>
            <p:nvPr/>
          </p:nvSpPr>
          <p:spPr>
            <a:xfrm>
              <a:off x="15932168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0" name="object 11"/>
            <p:cNvSpPr/>
            <p:nvPr/>
          </p:nvSpPr>
          <p:spPr>
            <a:xfrm>
              <a:off x="1605596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1" name="object 12"/>
            <p:cNvSpPr/>
            <p:nvPr/>
          </p:nvSpPr>
          <p:spPr>
            <a:xfrm>
              <a:off x="1617976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2" name="object 13"/>
            <p:cNvSpPr/>
            <p:nvPr/>
          </p:nvSpPr>
          <p:spPr>
            <a:xfrm>
              <a:off x="1630356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3" name="object 14"/>
            <p:cNvSpPr/>
            <p:nvPr/>
          </p:nvSpPr>
          <p:spPr>
            <a:xfrm>
              <a:off x="1642735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4" name="object 15"/>
            <p:cNvSpPr/>
            <p:nvPr/>
          </p:nvSpPr>
          <p:spPr>
            <a:xfrm>
              <a:off x="16551155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5" name="object 16"/>
            <p:cNvSpPr/>
            <p:nvPr/>
          </p:nvSpPr>
          <p:spPr>
            <a:xfrm>
              <a:off x="15313183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6" name="object 17"/>
            <p:cNvSpPr/>
            <p:nvPr/>
          </p:nvSpPr>
          <p:spPr>
            <a:xfrm>
              <a:off x="1543698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7" name="object 18"/>
            <p:cNvSpPr/>
            <p:nvPr/>
          </p:nvSpPr>
          <p:spPr>
            <a:xfrm>
              <a:off x="1556077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8" name="object 19"/>
            <p:cNvSpPr/>
            <p:nvPr/>
          </p:nvSpPr>
          <p:spPr>
            <a:xfrm>
              <a:off x="1568457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0" name="object 20"/>
            <p:cNvSpPr/>
            <p:nvPr/>
          </p:nvSpPr>
          <p:spPr>
            <a:xfrm>
              <a:off x="1580837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1" name="object 21"/>
            <p:cNvSpPr/>
            <p:nvPr/>
          </p:nvSpPr>
          <p:spPr>
            <a:xfrm>
              <a:off x="14694186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2" name="object 22"/>
            <p:cNvSpPr/>
            <p:nvPr/>
          </p:nvSpPr>
          <p:spPr>
            <a:xfrm>
              <a:off x="1481799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3" name="object 23"/>
            <p:cNvSpPr/>
            <p:nvPr/>
          </p:nvSpPr>
          <p:spPr>
            <a:xfrm>
              <a:off x="1494179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4" name="object 24"/>
            <p:cNvSpPr/>
            <p:nvPr/>
          </p:nvSpPr>
          <p:spPr>
            <a:xfrm>
              <a:off x="1506557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5" name="object 25"/>
            <p:cNvSpPr/>
            <p:nvPr/>
          </p:nvSpPr>
          <p:spPr>
            <a:xfrm>
              <a:off x="1518938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6" name="object 26"/>
            <p:cNvSpPr/>
            <p:nvPr/>
          </p:nvSpPr>
          <p:spPr>
            <a:xfrm>
              <a:off x="14075199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7" name="object 27"/>
            <p:cNvSpPr/>
            <p:nvPr/>
          </p:nvSpPr>
          <p:spPr>
            <a:xfrm>
              <a:off x="1419899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8" name="object 28"/>
            <p:cNvSpPr/>
            <p:nvPr/>
          </p:nvSpPr>
          <p:spPr>
            <a:xfrm>
              <a:off x="1432279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9" name="object 29"/>
            <p:cNvSpPr/>
            <p:nvPr/>
          </p:nvSpPr>
          <p:spPr>
            <a:xfrm>
              <a:off x="1444659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0" name="object 30"/>
            <p:cNvSpPr/>
            <p:nvPr/>
          </p:nvSpPr>
          <p:spPr>
            <a:xfrm>
              <a:off x="1457038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1" name="object 31"/>
            <p:cNvSpPr/>
            <p:nvPr/>
          </p:nvSpPr>
          <p:spPr>
            <a:xfrm>
              <a:off x="13456212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2" name="object 32"/>
            <p:cNvSpPr/>
            <p:nvPr/>
          </p:nvSpPr>
          <p:spPr>
            <a:xfrm>
              <a:off x="1358000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3" name="object 33"/>
            <p:cNvSpPr/>
            <p:nvPr/>
          </p:nvSpPr>
          <p:spPr>
            <a:xfrm>
              <a:off x="1370380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4" name="object 34"/>
            <p:cNvSpPr/>
            <p:nvPr/>
          </p:nvSpPr>
          <p:spPr>
            <a:xfrm>
              <a:off x="1382760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5" name="object 35"/>
            <p:cNvSpPr/>
            <p:nvPr/>
          </p:nvSpPr>
          <p:spPr>
            <a:xfrm>
              <a:off x="1395140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6" name="object 36"/>
            <p:cNvSpPr/>
            <p:nvPr/>
          </p:nvSpPr>
          <p:spPr>
            <a:xfrm>
              <a:off x="1283722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7" name="object 37"/>
            <p:cNvSpPr/>
            <p:nvPr/>
          </p:nvSpPr>
          <p:spPr>
            <a:xfrm>
              <a:off x="1296102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8" name="object 38"/>
            <p:cNvSpPr/>
            <p:nvPr/>
          </p:nvSpPr>
          <p:spPr>
            <a:xfrm>
              <a:off x="1308482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9" name="object 39"/>
            <p:cNvSpPr/>
            <p:nvPr/>
          </p:nvSpPr>
          <p:spPr>
            <a:xfrm>
              <a:off x="1320861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0" name="object 40"/>
            <p:cNvSpPr/>
            <p:nvPr/>
          </p:nvSpPr>
          <p:spPr>
            <a:xfrm>
              <a:off x="1333241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1" name="object 41"/>
            <p:cNvSpPr/>
            <p:nvPr/>
          </p:nvSpPr>
          <p:spPr>
            <a:xfrm>
              <a:off x="1221824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2" name="object 42"/>
            <p:cNvSpPr/>
            <p:nvPr/>
          </p:nvSpPr>
          <p:spPr>
            <a:xfrm>
              <a:off x="1234202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3" name="object 43"/>
            <p:cNvSpPr/>
            <p:nvPr/>
          </p:nvSpPr>
          <p:spPr>
            <a:xfrm>
              <a:off x="1246582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4" name="object 44"/>
            <p:cNvSpPr/>
            <p:nvPr/>
          </p:nvSpPr>
          <p:spPr>
            <a:xfrm>
              <a:off x="1258963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5" name="object 45"/>
            <p:cNvSpPr/>
            <p:nvPr/>
          </p:nvSpPr>
          <p:spPr>
            <a:xfrm>
              <a:off x="1271342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6" name="object 46"/>
            <p:cNvSpPr/>
            <p:nvPr/>
          </p:nvSpPr>
          <p:spPr>
            <a:xfrm>
              <a:off x="11599243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7" name="object 47"/>
            <p:cNvSpPr/>
            <p:nvPr/>
          </p:nvSpPr>
          <p:spPr>
            <a:xfrm>
              <a:off x="1172304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8" name="object 48"/>
            <p:cNvSpPr/>
            <p:nvPr/>
          </p:nvSpPr>
          <p:spPr>
            <a:xfrm>
              <a:off x="1184683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9" name="object 49"/>
            <p:cNvSpPr/>
            <p:nvPr/>
          </p:nvSpPr>
          <p:spPr>
            <a:xfrm>
              <a:off x="1197063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0" name="object 50"/>
            <p:cNvSpPr/>
            <p:nvPr/>
          </p:nvSpPr>
          <p:spPr>
            <a:xfrm>
              <a:off x="1209443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1" name="object 51"/>
            <p:cNvSpPr/>
            <p:nvPr/>
          </p:nvSpPr>
          <p:spPr>
            <a:xfrm>
              <a:off x="10980256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2" name="object 52"/>
            <p:cNvSpPr/>
            <p:nvPr/>
          </p:nvSpPr>
          <p:spPr>
            <a:xfrm>
              <a:off x="1110405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3" name="object 53"/>
            <p:cNvSpPr/>
            <p:nvPr/>
          </p:nvSpPr>
          <p:spPr>
            <a:xfrm>
              <a:off x="1122785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4" name="object 54"/>
            <p:cNvSpPr/>
            <p:nvPr/>
          </p:nvSpPr>
          <p:spPr>
            <a:xfrm>
              <a:off x="1135164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5" name="object 55"/>
            <p:cNvSpPr/>
            <p:nvPr/>
          </p:nvSpPr>
          <p:spPr>
            <a:xfrm>
              <a:off x="1147544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6" name="object 56"/>
            <p:cNvSpPr/>
            <p:nvPr/>
          </p:nvSpPr>
          <p:spPr>
            <a:xfrm>
              <a:off x="1036127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7" name="object 57"/>
            <p:cNvSpPr/>
            <p:nvPr/>
          </p:nvSpPr>
          <p:spPr>
            <a:xfrm>
              <a:off x="1048506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8" name="object 58"/>
            <p:cNvSpPr/>
            <p:nvPr/>
          </p:nvSpPr>
          <p:spPr>
            <a:xfrm>
              <a:off x="1060886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9" name="object 59"/>
            <p:cNvSpPr/>
            <p:nvPr/>
          </p:nvSpPr>
          <p:spPr>
            <a:xfrm>
              <a:off x="1073266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0" name="object 60"/>
            <p:cNvSpPr/>
            <p:nvPr/>
          </p:nvSpPr>
          <p:spPr>
            <a:xfrm>
              <a:off x="1085645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1" name="object 61"/>
            <p:cNvSpPr/>
            <p:nvPr/>
          </p:nvSpPr>
          <p:spPr>
            <a:xfrm>
              <a:off x="974227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2" name="object 62"/>
            <p:cNvSpPr/>
            <p:nvPr/>
          </p:nvSpPr>
          <p:spPr>
            <a:xfrm>
              <a:off x="986607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3" name="object 63"/>
            <p:cNvSpPr/>
            <p:nvPr/>
          </p:nvSpPr>
          <p:spPr>
            <a:xfrm>
              <a:off x="998986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4" name="object 64"/>
            <p:cNvSpPr/>
            <p:nvPr/>
          </p:nvSpPr>
          <p:spPr>
            <a:xfrm>
              <a:off x="1011366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5" name="object 65"/>
            <p:cNvSpPr/>
            <p:nvPr/>
          </p:nvSpPr>
          <p:spPr>
            <a:xfrm>
              <a:off x="1023747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6" name="object 66"/>
            <p:cNvSpPr/>
            <p:nvPr/>
          </p:nvSpPr>
          <p:spPr>
            <a:xfrm>
              <a:off x="912328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7" name="object 67"/>
            <p:cNvSpPr/>
            <p:nvPr/>
          </p:nvSpPr>
          <p:spPr>
            <a:xfrm>
              <a:off x="924708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8" name="object 68"/>
            <p:cNvSpPr/>
            <p:nvPr/>
          </p:nvSpPr>
          <p:spPr>
            <a:xfrm>
              <a:off x="937088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9" name="object 69"/>
            <p:cNvSpPr/>
            <p:nvPr/>
          </p:nvSpPr>
          <p:spPr>
            <a:xfrm>
              <a:off x="949467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0" name="object 70"/>
            <p:cNvSpPr/>
            <p:nvPr/>
          </p:nvSpPr>
          <p:spPr>
            <a:xfrm>
              <a:off x="961847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1" name="object 71"/>
            <p:cNvSpPr/>
            <p:nvPr/>
          </p:nvSpPr>
          <p:spPr>
            <a:xfrm>
              <a:off x="8504301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2" name="object 72"/>
            <p:cNvSpPr/>
            <p:nvPr/>
          </p:nvSpPr>
          <p:spPr>
            <a:xfrm>
              <a:off x="862809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3" name="object 73"/>
            <p:cNvSpPr/>
            <p:nvPr/>
          </p:nvSpPr>
          <p:spPr>
            <a:xfrm>
              <a:off x="875189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4" name="object 74"/>
            <p:cNvSpPr/>
            <p:nvPr/>
          </p:nvSpPr>
          <p:spPr>
            <a:xfrm>
              <a:off x="887569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5" name="object 75"/>
            <p:cNvSpPr/>
            <p:nvPr/>
          </p:nvSpPr>
          <p:spPr>
            <a:xfrm>
              <a:off x="899949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6" name="object 76"/>
            <p:cNvSpPr/>
            <p:nvPr/>
          </p:nvSpPr>
          <p:spPr>
            <a:xfrm>
              <a:off x="788531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7" name="object 77"/>
            <p:cNvSpPr/>
            <p:nvPr/>
          </p:nvSpPr>
          <p:spPr>
            <a:xfrm>
              <a:off x="800911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8" name="object 78"/>
            <p:cNvSpPr/>
            <p:nvPr/>
          </p:nvSpPr>
          <p:spPr>
            <a:xfrm>
              <a:off x="813290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9" name="object 79"/>
            <p:cNvSpPr/>
            <p:nvPr/>
          </p:nvSpPr>
          <p:spPr>
            <a:xfrm>
              <a:off x="825670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0" name="object 80"/>
            <p:cNvSpPr/>
            <p:nvPr/>
          </p:nvSpPr>
          <p:spPr>
            <a:xfrm>
              <a:off x="838050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1" name="object 81"/>
            <p:cNvSpPr/>
            <p:nvPr/>
          </p:nvSpPr>
          <p:spPr>
            <a:xfrm>
              <a:off x="726631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2" name="object 82"/>
            <p:cNvSpPr/>
            <p:nvPr/>
          </p:nvSpPr>
          <p:spPr>
            <a:xfrm>
              <a:off x="478574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3" name="object 83"/>
            <p:cNvSpPr/>
            <p:nvPr/>
          </p:nvSpPr>
          <p:spPr>
            <a:xfrm>
              <a:off x="739011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4" name="object 84"/>
            <p:cNvSpPr/>
            <p:nvPr/>
          </p:nvSpPr>
          <p:spPr>
            <a:xfrm>
              <a:off x="751391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5" name="object 85"/>
            <p:cNvSpPr/>
            <p:nvPr/>
          </p:nvSpPr>
          <p:spPr>
            <a:xfrm>
              <a:off x="763772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6" name="object 86"/>
            <p:cNvSpPr/>
            <p:nvPr/>
          </p:nvSpPr>
          <p:spPr>
            <a:xfrm>
              <a:off x="776151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7" name="object 87"/>
            <p:cNvSpPr/>
            <p:nvPr/>
          </p:nvSpPr>
          <p:spPr>
            <a:xfrm>
              <a:off x="6647331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8" name="object 88"/>
            <p:cNvSpPr/>
            <p:nvPr/>
          </p:nvSpPr>
          <p:spPr>
            <a:xfrm>
              <a:off x="416674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9" name="object 89"/>
            <p:cNvSpPr/>
            <p:nvPr/>
          </p:nvSpPr>
          <p:spPr>
            <a:xfrm>
              <a:off x="230895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0" name="object 90"/>
            <p:cNvSpPr/>
            <p:nvPr/>
          </p:nvSpPr>
          <p:spPr>
            <a:xfrm>
              <a:off x="677112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1" name="object 91"/>
            <p:cNvSpPr/>
            <p:nvPr/>
          </p:nvSpPr>
          <p:spPr>
            <a:xfrm>
              <a:off x="429054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2" name="object 92"/>
            <p:cNvSpPr/>
            <p:nvPr/>
          </p:nvSpPr>
          <p:spPr>
            <a:xfrm>
              <a:off x="689492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3" name="object 93"/>
            <p:cNvSpPr/>
            <p:nvPr/>
          </p:nvSpPr>
          <p:spPr>
            <a:xfrm>
              <a:off x="441435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4" name="object 94"/>
            <p:cNvSpPr/>
            <p:nvPr/>
          </p:nvSpPr>
          <p:spPr>
            <a:xfrm>
              <a:off x="701872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5" name="object 95"/>
            <p:cNvSpPr/>
            <p:nvPr/>
          </p:nvSpPr>
          <p:spPr>
            <a:xfrm>
              <a:off x="453814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6" name="object 96"/>
            <p:cNvSpPr/>
            <p:nvPr/>
          </p:nvSpPr>
          <p:spPr>
            <a:xfrm>
              <a:off x="714252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7" name="object 97"/>
            <p:cNvSpPr/>
            <p:nvPr/>
          </p:nvSpPr>
          <p:spPr>
            <a:xfrm>
              <a:off x="466194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8" name="object 98"/>
            <p:cNvSpPr/>
            <p:nvPr/>
          </p:nvSpPr>
          <p:spPr>
            <a:xfrm>
              <a:off x="6028345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9" name="object 99"/>
            <p:cNvSpPr/>
            <p:nvPr/>
          </p:nvSpPr>
          <p:spPr>
            <a:xfrm>
              <a:off x="354776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0" name="object 100"/>
            <p:cNvSpPr/>
            <p:nvPr/>
          </p:nvSpPr>
          <p:spPr>
            <a:xfrm>
              <a:off x="168996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1" name="object 101"/>
            <p:cNvSpPr/>
            <p:nvPr/>
          </p:nvSpPr>
          <p:spPr>
            <a:xfrm>
              <a:off x="615214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2" name="object 102"/>
            <p:cNvSpPr/>
            <p:nvPr/>
          </p:nvSpPr>
          <p:spPr>
            <a:xfrm>
              <a:off x="367155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3" name="object 103"/>
            <p:cNvSpPr/>
            <p:nvPr/>
          </p:nvSpPr>
          <p:spPr>
            <a:xfrm>
              <a:off x="181376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4" name="object 104"/>
            <p:cNvSpPr/>
            <p:nvPr/>
          </p:nvSpPr>
          <p:spPr>
            <a:xfrm>
              <a:off x="627593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5" name="object 105"/>
            <p:cNvSpPr/>
            <p:nvPr/>
          </p:nvSpPr>
          <p:spPr>
            <a:xfrm>
              <a:off x="379535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6" name="object 106"/>
            <p:cNvSpPr/>
            <p:nvPr/>
          </p:nvSpPr>
          <p:spPr>
            <a:xfrm>
              <a:off x="193755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7" name="object 107"/>
            <p:cNvSpPr/>
            <p:nvPr/>
          </p:nvSpPr>
          <p:spPr>
            <a:xfrm>
              <a:off x="639973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8" name="object 108"/>
            <p:cNvSpPr/>
            <p:nvPr/>
          </p:nvSpPr>
          <p:spPr>
            <a:xfrm>
              <a:off x="391915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9" name="object 109"/>
            <p:cNvSpPr/>
            <p:nvPr/>
          </p:nvSpPr>
          <p:spPr>
            <a:xfrm>
              <a:off x="206135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0" name="object 110"/>
            <p:cNvSpPr/>
            <p:nvPr/>
          </p:nvSpPr>
          <p:spPr>
            <a:xfrm>
              <a:off x="652353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1" name="object 111"/>
            <p:cNvSpPr/>
            <p:nvPr/>
          </p:nvSpPr>
          <p:spPr>
            <a:xfrm>
              <a:off x="404295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2" name="object 112"/>
            <p:cNvSpPr/>
            <p:nvPr/>
          </p:nvSpPr>
          <p:spPr>
            <a:xfrm>
              <a:off x="218515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3" name="object 113"/>
            <p:cNvSpPr/>
            <p:nvPr/>
          </p:nvSpPr>
          <p:spPr>
            <a:xfrm>
              <a:off x="5409358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4" name="object 114"/>
            <p:cNvSpPr/>
            <p:nvPr/>
          </p:nvSpPr>
          <p:spPr>
            <a:xfrm>
              <a:off x="292877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5" name="object 115"/>
            <p:cNvSpPr/>
            <p:nvPr/>
          </p:nvSpPr>
          <p:spPr>
            <a:xfrm>
              <a:off x="553315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6" name="object 116"/>
            <p:cNvSpPr/>
            <p:nvPr/>
          </p:nvSpPr>
          <p:spPr>
            <a:xfrm>
              <a:off x="305257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7" name="object 117"/>
            <p:cNvSpPr/>
            <p:nvPr/>
          </p:nvSpPr>
          <p:spPr>
            <a:xfrm>
              <a:off x="565695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8" name="object 118"/>
            <p:cNvSpPr/>
            <p:nvPr/>
          </p:nvSpPr>
          <p:spPr>
            <a:xfrm>
              <a:off x="317636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9" name="object 119"/>
            <p:cNvSpPr/>
            <p:nvPr/>
          </p:nvSpPr>
          <p:spPr>
            <a:xfrm>
              <a:off x="578075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0" name="object 120"/>
            <p:cNvSpPr/>
            <p:nvPr/>
          </p:nvSpPr>
          <p:spPr>
            <a:xfrm>
              <a:off x="330016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1" name="object 121"/>
            <p:cNvSpPr/>
            <p:nvPr/>
          </p:nvSpPr>
          <p:spPr>
            <a:xfrm>
              <a:off x="590454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2" name="object 122"/>
            <p:cNvSpPr/>
            <p:nvPr/>
          </p:nvSpPr>
          <p:spPr>
            <a:xfrm>
              <a:off x="342396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3" name="object 123"/>
            <p:cNvSpPr/>
            <p:nvPr/>
          </p:nvSpPr>
          <p:spPr>
            <a:xfrm>
              <a:off x="491415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4" name="object 124"/>
            <p:cNvSpPr/>
            <p:nvPr/>
          </p:nvSpPr>
          <p:spPr>
            <a:xfrm>
              <a:off x="243358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5" name="object 125"/>
            <p:cNvSpPr/>
            <p:nvPr/>
          </p:nvSpPr>
          <p:spPr>
            <a:xfrm>
              <a:off x="503795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6" name="object 126"/>
            <p:cNvSpPr/>
            <p:nvPr/>
          </p:nvSpPr>
          <p:spPr>
            <a:xfrm>
              <a:off x="255738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7" name="object 127"/>
            <p:cNvSpPr/>
            <p:nvPr/>
          </p:nvSpPr>
          <p:spPr>
            <a:xfrm>
              <a:off x="516176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8" name="object 128"/>
            <p:cNvSpPr/>
            <p:nvPr/>
          </p:nvSpPr>
          <p:spPr>
            <a:xfrm>
              <a:off x="268118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9" name="object 129"/>
            <p:cNvSpPr/>
            <p:nvPr/>
          </p:nvSpPr>
          <p:spPr>
            <a:xfrm>
              <a:off x="528555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0" name="object 130"/>
            <p:cNvSpPr/>
            <p:nvPr/>
          </p:nvSpPr>
          <p:spPr>
            <a:xfrm>
              <a:off x="280497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1" name="object 131"/>
            <p:cNvSpPr/>
            <p:nvPr/>
          </p:nvSpPr>
          <p:spPr>
            <a:xfrm>
              <a:off x="1667495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2" name="object 132"/>
            <p:cNvSpPr/>
            <p:nvPr/>
          </p:nvSpPr>
          <p:spPr>
            <a:xfrm>
              <a:off x="1679874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3" name="object 133"/>
            <p:cNvSpPr/>
            <p:nvPr/>
          </p:nvSpPr>
          <p:spPr>
            <a:xfrm>
              <a:off x="1692254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4" name="object 134"/>
            <p:cNvSpPr/>
            <p:nvPr/>
          </p:nvSpPr>
          <p:spPr>
            <a:xfrm>
              <a:off x="1704634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5" name="object 135"/>
            <p:cNvSpPr/>
            <p:nvPr/>
          </p:nvSpPr>
          <p:spPr>
            <a:xfrm>
              <a:off x="17170151" y="10251667"/>
              <a:ext cx="0" cy="288925"/>
            </a:xfrm>
            <a:custGeom>
              <a:avLst/>
              <a:gdLst/>
              <a:ahLst/>
              <a:cxnLst/>
              <a:rect l="l" t="t" r="r" b="b"/>
              <a:pathLst>
                <a:path h="288925">
                  <a:moveTo>
                    <a:pt x="0" y="0"/>
                  </a:moveTo>
                  <a:lnTo>
                    <a:pt x="0" y="288891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6" name="object 136"/>
            <p:cNvSpPr/>
            <p:nvPr/>
          </p:nvSpPr>
          <p:spPr>
            <a:xfrm>
              <a:off x="1729395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7" name="object 137"/>
            <p:cNvSpPr/>
            <p:nvPr/>
          </p:nvSpPr>
          <p:spPr>
            <a:xfrm>
              <a:off x="1741774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8" name="object 138"/>
            <p:cNvSpPr/>
            <p:nvPr/>
          </p:nvSpPr>
          <p:spPr>
            <a:xfrm>
              <a:off x="1754154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9" name="object 139"/>
            <p:cNvSpPr/>
            <p:nvPr/>
          </p:nvSpPr>
          <p:spPr>
            <a:xfrm>
              <a:off x="1766534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0" name="object 140"/>
            <p:cNvSpPr/>
            <p:nvPr/>
          </p:nvSpPr>
          <p:spPr>
            <a:xfrm>
              <a:off x="17293950" y="10251656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5063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1" name="object 141"/>
            <p:cNvSpPr/>
            <p:nvPr/>
          </p:nvSpPr>
          <p:spPr>
            <a:xfrm>
              <a:off x="17665341" y="10251656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5063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2" name="object 142"/>
            <p:cNvSpPr/>
            <p:nvPr/>
          </p:nvSpPr>
          <p:spPr>
            <a:xfrm>
              <a:off x="17603432" y="10272289"/>
              <a:ext cx="123825" cy="0"/>
            </a:xfrm>
            <a:custGeom>
              <a:avLst/>
              <a:gdLst/>
              <a:ahLst/>
              <a:cxnLst/>
              <a:rect l="l" t="t" r="r" b="b"/>
              <a:pathLst>
                <a:path w="123825">
                  <a:moveTo>
                    <a:pt x="0" y="0"/>
                  </a:moveTo>
                  <a:lnTo>
                    <a:pt x="123797" y="0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3" name="object 143"/>
            <p:cNvSpPr/>
            <p:nvPr/>
          </p:nvSpPr>
          <p:spPr>
            <a:xfrm>
              <a:off x="17789138" y="10251667"/>
              <a:ext cx="0" cy="288925"/>
            </a:xfrm>
            <a:custGeom>
              <a:avLst/>
              <a:gdLst/>
              <a:ahLst/>
              <a:cxnLst/>
              <a:rect l="l" t="t" r="r" b="b"/>
              <a:pathLst>
                <a:path h="288925">
                  <a:moveTo>
                    <a:pt x="0" y="0"/>
                  </a:moveTo>
                  <a:lnTo>
                    <a:pt x="0" y="288891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4" name="object 144"/>
            <p:cNvSpPr/>
            <p:nvPr/>
          </p:nvSpPr>
          <p:spPr>
            <a:xfrm>
              <a:off x="17293947" y="10251615"/>
              <a:ext cx="102235" cy="123825"/>
            </a:xfrm>
            <a:custGeom>
              <a:avLst/>
              <a:gdLst/>
              <a:ahLst/>
              <a:cxnLst/>
              <a:rect l="l" t="t" r="r" b="b"/>
              <a:pathLst>
                <a:path w="102234" h="123825">
                  <a:moveTo>
                    <a:pt x="41359" y="0"/>
                  </a:moveTo>
                  <a:lnTo>
                    <a:pt x="0" y="0"/>
                  </a:lnTo>
                  <a:lnTo>
                    <a:pt x="0" y="41265"/>
                  </a:lnTo>
                  <a:lnTo>
                    <a:pt x="48304" y="42518"/>
                  </a:lnTo>
                  <a:lnTo>
                    <a:pt x="57973" y="50807"/>
                  </a:lnTo>
                  <a:lnTo>
                    <a:pt x="61473" y="65940"/>
                  </a:lnTo>
                  <a:lnTo>
                    <a:pt x="54408" y="77639"/>
                  </a:lnTo>
                  <a:lnTo>
                    <a:pt x="41359" y="82332"/>
                  </a:lnTo>
                  <a:lnTo>
                    <a:pt x="0" y="82332"/>
                  </a:lnTo>
                  <a:lnTo>
                    <a:pt x="0" y="123598"/>
                  </a:lnTo>
                  <a:lnTo>
                    <a:pt x="41359" y="123598"/>
                  </a:lnTo>
                  <a:lnTo>
                    <a:pt x="50372" y="122933"/>
                  </a:lnTo>
                  <a:lnTo>
                    <a:pt x="91472" y="94614"/>
                  </a:lnTo>
                  <a:lnTo>
                    <a:pt x="101838" y="49057"/>
                  </a:lnTo>
                  <a:lnTo>
                    <a:pt x="97377" y="35705"/>
                  </a:lnTo>
                  <a:lnTo>
                    <a:pt x="90143" y="23899"/>
                  </a:lnTo>
                  <a:lnTo>
                    <a:pt x="80531" y="14033"/>
                  </a:lnTo>
                  <a:lnTo>
                    <a:pt x="68934" y="6499"/>
                  </a:lnTo>
                  <a:lnTo>
                    <a:pt x="55745" y="1690"/>
                  </a:lnTo>
                  <a:lnTo>
                    <a:pt x="413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5" name="object 145"/>
            <p:cNvSpPr/>
            <p:nvPr/>
          </p:nvSpPr>
          <p:spPr>
            <a:xfrm>
              <a:off x="17426272" y="10250721"/>
              <a:ext cx="142240" cy="166370"/>
            </a:xfrm>
            <a:custGeom>
              <a:avLst/>
              <a:gdLst/>
              <a:ahLst/>
              <a:cxnLst/>
              <a:rect l="l" t="t" r="r" b="b"/>
              <a:pathLst>
                <a:path w="142240" h="166370">
                  <a:moveTo>
                    <a:pt x="82569" y="0"/>
                  </a:moveTo>
                  <a:lnTo>
                    <a:pt x="45168" y="9170"/>
                  </a:lnTo>
                  <a:lnTo>
                    <a:pt x="15581" y="34663"/>
                  </a:lnTo>
                  <a:lnTo>
                    <a:pt x="1011" y="70270"/>
                  </a:lnTo>
                  <a:lnTo>
                    <a:pt x="0" y="83467"/>
                  </a:lnTo>
                  <a:lnTo>
                    <a:pt x="1062" y="96537"/>
                  </a:lnTo>
                  <a:lnTo>
                    <a:pt x="15883" y="132057"/>
                  </a:lnTo>
                  <a:lnTo>
                    <a:pt x="45525" y="157370"/>
                  </a:lnTo>
                  <a:lnTo>
                    <a:pt x="83159" y="166327"/>
                  </a:lnTo>
                  <a:lnTo>
                    <a:pt x="83318" y="166327"/>
                  </a:lnTo>
                  <a:lnTo>
                    <a:pt x="120930" y="157300"/>
                  </a:lnTo>
                  <a:lnTo>
                    <a:pt x="141963" y="141962"/>
                  </a:lnTo>
                  <a:lnTo>
                    <a:pt x="123496" y="124394"/>
                  </a:lnTo>
                  <a:lnTo>
                    <a:pt x="75673" y="124394"/>
                  </a:lnTo>
                  <a:lnTo>
                    <a:pt x="63635" y="120195"/>
                  </a:lnTo>
                  <a:lnTo>
                    <a:pt x="52947" y="112198"/>
                  </a:lnTo>
                  <a:lnTo>
                    <a:pt x="46594" y="103299"/>
                  </a:lnTo>
                  <a:lnTo>
                    <a:pt x="42810" y="91568"/>
                  </a:lnTo>
                  <a:lnTo>
                    <a:pt x="41890" y="75912"/>
                  </a:lnTo>
                  <a:lnTo>
                    <a:pt x="46024" y="63798"/>
                  </a:lnTo>
                  <a:lnTo>
                    <a:pt x="53898" y="53178"/>
                  </a:lnTo>
                  <a:lnTo>
                    <a:pt x="62807" y="46694"/>
                  </a:lnTo>
                  <a:lnTo>
                    <a:pt x="74504" y="42812"/>
                  </a:lnTo>
                  <a:lnTo>
                    <a:pt x="90033" y="41820"/>
                  </a:lnTo>
                  <a:lnTo>
                    <a:pt x="124095" y="41820"/>
                  </a:lnTo>
                  <a:lnTo>
                    <a:pt x="141449" y="23853"/>
                  </a:lnTo>
                  <a:lnTo>
                    <a:pt x="131482" y="15461"/>
                  </a:lnTo>
                  <a:lnTo>
                    <a:pt x="120458" y="8806"/>
                  </a:lnTo>
                  <a:lnTo>
                    <a:pt x="108530" y="3962"/>
                  </a:lnTo>
                  <a:lnTo>
                    <a:pt x="95850" y="1002"/>
                  </a:lnTo>
                  <a:lnTo>
                    <a:pt x="82569" y="0"/>
                  </a:lnTo>
                  <a:close/>
                </a:path>
                <a:path w="142240" h="166370">
                  <a:moveTo>
                    <a:pt x="112050" y="113505"/>
                  </a:moveTo>
                  <a:lnTo>
                    <a:pt x="103165" y="119788"/>
                  </a:lnTo>
                  <a:lnTo>
                    <a:pt x="91414" y="123517"/>
                  </a:lnTo>
                  <a:lnTo>
                    <a:pt x="75673" y="124394"/>
                  </a:lnTo>
                  <a:lnTo>
                    <a:pt x="123496" y="124394"/>
                  </a:lnTo>
                  <a:lnTo>
                    <a:pt x="112050" y="113505"/>
                  </a:lnTo>
                  <a:close/>
                </a:path>
                <a:path w="142240" h="166370">
                  <a:moveTo>
                    <a:pt x="124095" y="41820"/>
                  </a:moveTo>
                  <a:lnTo>
                    <a:pt x="90033" y="41820"/>
                  </a:lnTo>
                  <a:lnTo>
                    <a:pt x="102276" y="45854"/>
                  </a:lnTo>
                  <a:lnTo>
                    <a:pt x="112781" y="53535"/>
                  </a:lnTo>
                  <a:lnTo>
                    <a:pt x="124095" y="418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</p:grpSp>
      <p:sp>
        <p:nvSpPr>
          <p:cNvPr id="150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620759" y="1277237"/>
            <a:ext cx="16862583" cy="607518"/>
          </a:xfrm>
        </p:spPr>
        <p:txBody>
          <a:bodyPr anchor="ctr"/>
          <a:lstStyle>
            <a:lvl1pPr>
              <a:defRPr b="0">
                <a:latin typeface="Circe Bold" panose="020B0602020203020203" pitchFamily="34" charset="-52"/>
              </a:defRPr>
            </a:lvl1pPr>
          </a:lstStyle>
          <a:p>
            <a:pPr marL="0" marR="0" lvl="0" indent="0" defTabSz="91385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latin typeface="Circe Bold"/>
                <a:cs typeface="Circe Bold"/>
              </a:rPr>
              <a:t>Заголовок слайда </a:t>
            </a:r>
            <a:r>
              <a:rPr lang="ru-RU" kern="0" dirty="0" smtClean="0"/>
              <a:t>0</a:t>
            </a:r>
            <a:r>
              <a:rPr lang="en-US" kern="0" dirty="0" smtClean="0"/>
              <a:t>1</a:t>
            </a:r>
            <a:endParaRPr lang="ru-RU" dirty="0"/>
          </a:p>
        </p:txBody>
      </p:sp>
      <p:sp>
        <p:nvSpPr>
          <p:cNvPr id="151" name="Holder 3"/>
          <p:cNvSpPr>
            <a:spLocks noGrp="1"/>
          </p:cNvSpPr>
          <p:nvPr>
            <p:ph type="subTitle" idx="4"/>
          </p:nvPr>
        </p:nvSpPr>
        <p:spPr>
          <a:xfrm>
            <a:off x="1620609" y="3214470"/>
            <a:ext cx="6636098" cy="2768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99" b="0">
                <a:solidFill>
                  <a:schemeClr val="tx1"/>
                </a:solidFill>
                <a:latin typeface="Circe Light" panose="020B0402020203020203" pitchFamily="34" charset="-52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155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Страниц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Группа 7"/>
          <p:cNvGrpSpPr/>
          <p:nvPr/>
        </p:nvGrpSpPr>
        <p:grpSpPr>
          <a:xfrm>
            <a:off x="1057555" y="544484"/>
            <a:ext cx="157071" cy="2031359"/>
            <a:chOff x="-1" y="0"/>
            <a:chExt cx="157070" cy="2031357"/>
          </a:xfrm>
        </p:grpSpPr>
        <p:sp>
          <p:nvSpPr>
            <p:cNvPr id="156" name="object 4"/>
            <p:cNvSpPr/>
            <p:nvPr/>
          </p:nvSpPr>
          <p:spPr>
            <a:xfrm>
              <a:off x="-2" y="471189"/>
              <a:ext cx="157072" cy="114133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7" name="object 5"/>
            <p:cNvSpPr/>
            <p:nvPr/>
          </p:nvSpPr>
          <p:spPr>
            <a:xfrm flipV="1">
              <a:off x="157065" y="0"/>
              <a:ext cx="4" cy="2031358"/>
            </a:xfrm>
            <a:prstGeom prst="line">
              <a:avLst/>
            </a:prstGeom>
            <a:noFill/>
            <a:ln w="20941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300" name="Группа 10"/>
          <p:cNvGrpSpPr/>
          <p:nvPr/>
        </p:nvGrpSpPr>
        <p:grpSpPr>
          <a:xfrm>
            <a:off x="1689959" y="10250718"/>
            <a:ext cx="16718173" cy="289845"/>
            <a:chOff x="-1" y="-1"/>
            <a:chExt cx="16718171" cy="289844"/>
          </a:xfrm>
        </p:grpSpPr>
        <p:sp>
          <p:nvSpPr>
            <p:cNvPr id="159" name="object 5"/>
            <p:cNvSpPr/>
            <p:nvPr/>
          </p:nvSpPr>
          <p:spPr>
            <a:xfrm>
              <a:off x="1622297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0" name="object 6"/>
            <p:cNvSpPr/>
            <p:nvPr/>
          </p:nvSpPr>
          <p:spPr>
            <a:xfrm>
              <a:off x="1634677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1" name="object 7"/>
            <p:cNvSpPr/>
            <p:nvPr/>
          </p:nvSpPr>
          <p:spPr>
            <a:xfrm>
              <a:off x="1647056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object 8"/>
            <p:cNvSpPr/>
            <p:nvPr/>
          </p:nvSpPr>
          <p:spPr>
            <a:xfrm>
              <a:off x="1659436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object 9"/>
            <p:cNvSpPr/>
            <p:nvPr/>
          </p:nvSpPr>
          <p:spPr>
            <a:xfrm>
              <a:off x="16718167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4" name="object 10"/>
            <p:cNvSpPr/>
            <p:nvPr/>
          </p:nvSpPr>
          <p:spPr>
            <a:xfrm>
              <a:off x="14242207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5" name="object 11"/>
            <p:cNvSpPr/>
            <p:nvPr/>
          </p:nvSpPr>
          <p:spPr>
            <a:xfrm>
              <a:off x="1436600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6" name="object 12"/>
            <p:cNvSpPr/>
            <p:nvPr/>
          </p:nvSpPr>
          <p:spPr>
            <a:xfrm>
              <a:off x="1448980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object 13"/>
            <p:cNvSpPr/>
            <p:nvPr/>
          </p:nvSpPr>
          <p:spPr>
            <a:xfrm>
              <a:off x="1461360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object 14"/>
            <p:cNvSpPr/>
            <p:nvPr/>
          </p:nvSpPr>
          <p:spPr>
            <a:xfrm>
              <a:off x="1473739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9" name="object 15"/>
            <p:cNvSpPr/>
            <p:nvPr/>
          </p:nvSpPr>
          <p:spPr>
            <a:xfrm>
              <a:off x="14861194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object 16"/>
            <p:cNvSpPr/>
            <p:nvPr/>
          </p:nvSpPr>
          <p:spPr>
            <a:xfrm>
              <a:off x="13623223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1" name="object 17"/>
            <p:cNvSpPr/>
            <p:nvPr/>
          </p:nvSpPr>
          <p:spPr>
            <a:xfrm>
              <a:off x="1374701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object 18"/>
            <p:cNvSpPr/>
            <p:nvPr/>
          </p:nvSpPr>
          <p:spPr>
            <a:xfrm>
              <a:off x="1387081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3" name="object 19"/>
            <p:cNvSpPr/>
            <p:nvPr/>
          </p:nvSpPr>
          <p:spPr>
            <a:xfrm>
              <a:off x="1399461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object 20"/>
            <p:cNvSpPr/>
            <p:nvPr/>
          </p:nvSpPr>
          <p:spPr>
            <a:xfrm>
              <a:off x="1411841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5" name="object 21"/>
            <p:cNvSpPr/>
            <p:nvPr/>
          </p:nvSpPr>
          <p:spPr>
            <a:xfrm>
              <a:off x="13004226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object 22"/>
            <p:cNvSpPr/>
            <p:nvPr/>
          </p:nvSpPr>
          <p:spPr>
            <a:xfrm>
              <a:off x="1312803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7" name="object 23"/>
            <p:cNvSpPr/>
            <p:nvPr/>
          </p:nvSpPr>
          <p:spPr>
            <a:xfrm>
              <a:off x="1325183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" name="object 24"/>
            <p:cNvSpPr/>
            <p:nvPr/>
          </p:nvSpPr>
          <p:spPr>
            <a:xfrm>
              <a:off x="1337561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" name="object 25"/>
            <p:cNvSpPr/>
            <p:nvPr/>
          </p:nvSpPr>
          <p:spPr>
            <a:xfrm>
              <a:off x="1349942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object 26"/>
            <p:cNvSpPr/>
            <p:nvPr/>
          </p:nvSpPr>
          <p:spPr>
            <a:xfrm>
              <a:off x="12385239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" name="object 27"/>
            <p:cNvSpPr/>
            <p:nvPr/>
          </p:nvSpPr>
          <p:spPr>
            <a:xfrm>
              <a:off x="1250903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" name="object 28"/>
            <p:cNvSpPr/>
            <p:nvPr/>
          </p:nvSpPr>
          <p:spPr>
            <a:xfrm>
              <a:off x="1263283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" name="object 29"/>
            <p:cNvSpPr/>
            <p:nvPr/>
          </p:nvSpPr>
          <p:spPr>
            <a:xfrm>
              <a:off x="1275663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object 30"/>
            <p:cNvSpPr/>
            <p:nvPr/>
          </p:nvSpPr>
          <p:spPr>
            <a:xfrm>
              <a:off x="1288042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" name="object 31"/>
            <p:cNvSpPr/>
            <p:nvPr/>
          </p:nvSpPr>
          <p:spPr>
            <a:xfrm>
              <a:off x="11766252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object 32"/>
            <p:cNvSpPr/>
            <p:nvPr/>
          </p:nvSpPr>
          <p:spPr>
            <a:xfrm>
              <a:off x="1189004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" name="object 33"/>
            <p:cNvSpPr/>
            <p:nvPr/>
          </p:nvSpPr>
          <p:spPr>
            <a:xfrm>
              <a:off x="1201384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" name="object 34"/>
            <p:cNvSpPr/>
            <p:nvPr/>
          </p:nvSpPr>
          <p:spPr>
            <a:xfrm>
              <a:off x="1213764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" name="object 35"/>
            <p:cNvSpPr/>
            <p:nvPr/>
          </p:nvSpPr>
          <p:spPr>
            <a:xfrm>
              <a:off x="1226144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" name="object 36"/>
            <p:cNvSpPr/>
            <p:nvPr/>
          </p:nvSpPr>
          <p:spPr>
            <a:xfrm>
              <a:off x="11147265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" name="object 37"/>
            <p:cNvSpPr/>
            <p:nvPr/>
          </p:nvSpPr>
          <p:spPr>
            <a:xfrm>
              <a:off x="1127106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2" name="object 38"/>
            <p:cNvSpPr/>
            <p:nvPr/>
          </p:nvSpPr>
          <p:spPr>
            <a:xfrm>
              <a:off x="1139486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3" name="object 39"/>
            <p:cNvSpPr/>
            <p:nvPr/>
          </p:nvSpPr>
          <p:spPr>
            <a:xfrm>
              <a:off x="1151865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4" name="object 40"/>
            <p:cNvSpPr/>
            <p:nvPr/>
          </p:nvSpPr>
          <p:spPr>
            <a:xfrm>
              <a:off x="1164245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5" name="object 41"/>
            <p:cNvSpPr/>
            <p:nvPr/>
          </p:nvSpPr>
          <p:spPr>
            <a:xfrm>
              <a:off x="10528278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6" name="object 42"/>
            <p:cNvSpPr/>
            <p:nvPr/>
          </p:nvSpPr>
          <p:spPr>
            <a:xfrm>
              <a:off x="1065206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7" name="object 43"/>
            <p:cNvSpPr/>
            <p:nvPr/>
          </p:nvSpPr>
          <p:spPr>
            <a:xfrm>
              <a:off x="1077586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8" name="object 44"/>
            <p:cNvSpPr/>
            <p:nvPr/>
          </p:nvSpPr>
          <p:spPr>
            <a:xfrm>
              <a:off x="1089967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9" name="object 45"/>
            <p:cNvSpPr/>
            <p:nvPr/>
          </p:nvSpPr>
          <p:spPr>
            <a:xfrm>
              <a:off x="1102346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0" name="object 46"/>
            <p:cNvSpPr/>
            <p:nvPr/>
          </p:nvSpPr>
          <p:spPr>
            <a:xfrm>
              <a:off x="9909280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1" name="object 47"/>
            <p:cNvSpPr/>
            <p:nvPr/>
          </p:nvSpPr>
          <p:spPr>
            <a:xfrm>
              <a:off x="1003307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2" name="object 48"/>
            <p:cNvSpPr/>
            <p:nvPr/>
          </p:nvSpPr>
          <p:spPr>
            <a:xfrm>
              <a:off x="1015687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3" name="object 49"/>
            <p:cNvSpPr/>
            <p:nvPr/>
          </p:nvSpPr>
          <p:spPr>
            <a:xfrm>
              <a:off x="1028067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4" name="object 50"/>
            <p:cNvSpPr/>
            <p:nvPr/>
          </p:nvSpPr>
          <p:spPr>
            <a:xfrm>
              <a:off x="1040447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5" name="object 51"/>
            <p:cNvSpPr/>
            <p:nvPr/>
          </p:nvSpPr>
          <p:spPr>
            <a:xfrm>
              <a:off x="9290293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6" name="object 52"/>
            <p:cNvSpPr/>
            <p:nvPr/>
          </p:nvSpPr>
          <p:spPr>
            <a:xfrm>
              <a:off x="941409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7" name="object 53"/>
            <p:cNvSpPr/>
            <p:nvPr/>
          </p:nvSpPr>
          <p:spPr>
            <a:xfrm>
              <a:off x="953788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8" name="object 54"/>
            <p:cNvSpPr/>
            <p:nvPr/>
          </p:nvSpPr>
          <p:spPr>
            <a:xfrm>
              <a:off x="966168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9" name="object 55"/>
            <p:cNvSpPr/>
            <p:nvPr/>
          </p:nvSpPr>
          <p:spPr>
            <a:xfrm>
              <a:off x="978548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0" name="object 56"/>
            <p:cNvSpPr/>
            <p:nvPr/>
          </p:nvSpPr>
          <p:spPr>
            <a:xfrm>
              <a:off x="8671308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1" name="object 57"/>
            <p:cNvSpPr/>
            <p:nvPr/>
          </p:nvSpPr>
          <p:spPr>
            <a:xfrm>
              <a:off x="879510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2" name="object 58"/>
            <p:cNvSpPr/>
            <p:nvPr/>
          </p:nvSpPr>
          <p:spPr>
            <a:xfrm>
              <a:off x="891890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3" name="object 59"/>
            <p:cNvSpPr/>
            <p:nvPr/>
          </p:nvSpPr>
          <p:spPr>
            <a:xfrm>
              <a:off x="904269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4" name="object 60"/>
            <p:cNvSpPr/>
            <p:nvPr/>
          </p:nvSpPr>
          <p:spPr>
            <a:xfrm>
              <a:off x="916649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5" name="object 61"/>
            <p:cNvSpPr/>
            <p:nvPr/>
          </p:nvSpPr>
          <p:spPr>
            <a:xfrm>
              <a:off x="8052311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6" name="object 62"/>
            <p:cNvSpPr/>
            <p:nvPr/>
          </p:nvSpPr>
          <p:spPr>
            <a:xfrm>
              <a:off x="817610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7" name="object 63"/>
            <p:cNvSpPr/>
            <p:nvPr/>
          </p:nvSpPr>
          <p:spPr>
            <a:xfrm>
              <a:off x="829990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8" name="object 64"/>
            <p:cNvSpPr/>
            <p:nvPr/>
          </p:nvSpPr>
          <p:spPr>
            <a:xfrm>
              <a:off x="842370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9" name="object 65"/>
            <p:cNvSpPr/>
            <p:nvPr/>
          </p:nvSpPr>
          <p:spPr>
            <a:xfrm>
              <a:off x="854751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0" name="object 66"/>
            <p:cNvSpPr/>
            <p:nvPr/>
          </p:nvSpPr>
          <p:spPr>
            <a:xfrm>
              <a:off x="7433324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1" name="object 67"/>
            <p:cNvSpPr/>
            <p:nvPr/>
          </p:nvSpPr>
          <p:spPr>
            <a:xfrm>
              <a:off x="755712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2" name="object 68"/>
            <p:cNvSpPr/>
            <p:nvPr/>
          </p:nvSpPr>
          <p:spPr>
            <a:xfrm>
              <a:off x="768092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3" name="object 69"/>
            <p:cNvSpPr/>
            <p:nvPr/>
          </p:nvSpPr>
          <p:spPr>
            <a:xfrm>
              <a:off x="780471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4" name="object 70"/>
            <p:cNvSpPr/>
            <p:nvPr/>
          </p:nvSpPr>
          <p:spPr>
            <a:xfrm>
              <a:off x="792851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5" name="object 71"/>
            <p:cNvSpPr/>
            <p:nvPr/>
          </p:nvSpPr>
          <p:spPr>
            <a:xfrm>
              <a:off x="6814338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6" name="object 72"/>
            <p:cNvSpPr/>
            <p:nvPr/>
          </p:nvSpPr>
          <p:spPr>
            <a:xfrm>
              <a:off x="693813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7" name="object 73"/>
            <p:cNvSpPr/>
            <p:nvPr/>
          </p:nvSpPr>
          <p:spPr>
            <a:xfrm>
              <a:off x="706193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8" name="object 74"/>
            <p:cNvSpPr/>
            <p:nvPr/>
          </p:nvSpPr>
          <p:spPr>
            <a:xfrm>
              <a:off x="718573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9" name="object 75"/>
            <p:cNvSpPr/>
            <p:nvPr/>
          </p:nvSpPr>
          <p:spPr>
            <a:xfrm>
              <a:off x="730952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0" name="object 76"/>
            <p:cNvSpPr/>
            <p:nvPr/>
          </p:nvSpPr>
          <p:spPr>
            <a:xfrm>
              <a:off x="6195351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1" name="object 77"/>
            <p:cNvSpPr/>
            <p:nvPr/>
          </p:nvSpPr>
          <p:spPr>
            <a:xfrm>
              <a:off x="631914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2" name="object 78"/>
            <p:cNvSpPr/>
            <p:nvPr/>
          </p:nvSpPr>
          <p:spPr>
            <a:xfrm>
              <a:off x="644294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3" name="object 79"/>
            <p:cNvSpPr/>
            <p:nvPr/>
          </p:nvSpPr>
          <p:spPr>
            <a:xfrm>
              <a:off x="656674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4" name="object 80"/>
            <p:cNvSpPr/>
            <p:nvPr/>
          </p:nvSpPr>
          <p:spPr>
            <a:xfrm>
              <a:off x="669054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5" name="object 81"/>
            <p:cNvSpPr/>
            <p:nvPr/>
          </p:nvSpPr>
          <p:spPr>
            <a:xfrm>
              <a:off x="5576353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6" name="object 82"/>
            <p:cNvSpPr/>
            <p:nvPr/>
          </p:nvSpPr>
          <p:spPr>
            <a:xfrm>
              <a:off x="3095780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7" name="object 83"/>
            <p:cNvSpPr/>
            <p:nvPr/>
          </p:nvSpPr>
          <p:spPr>
            <a:xfrm>
              <a:off x="570015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8" name="object 84"/>
            <p:cNvSpPr/>
            <p:nvPr/>
          </p:nvSpPr>
          <p:spPr>
            <a:xfrm>
              <a:off x="582394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9" name="object 85"/>
            <p:cNvSpPr/>
            <p:nvPr/>
          </p:nvSpPr>
          <p:spPr>
            <a:xfrm>
              <a:off x="594775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0" name="object 86"/>
            <p:cNvSpPr/>
            <p:nvPr/>
          </p:nvSpPr>
          <p:spPr>
            <a:xfrm>
              <a:off x="607155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1" name="object 87"/>
            <p:cNvSpPr/>
            <p:nvPr/>
          </p:nvSpPr>
          <p:spPr>
            <a:xfrm>
              <a:off x="4957368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2" name="object 88"/>
            <p:cNvSpPr/>
            <p:nvPr/>
          </p:nvSpPr>
          <p:spPr>
            <a:xfrm>
              <a:off x="2476784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3" name="object 89"/>
            <p:cNvSpPr/>
            <p:nvPr/>
          </p:nvSpPr>
          <p:spPr>
            <a:xfrm>
              <a:off x="618985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4" name="object 90"/>
            <p:cNvSpPr/>
            <p:nvPr/>
          </p:nvSpPr>
          <p:spPr>
            <a:xfrm>
              <a:off x="508116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5" name="object 91"/>
            <p:cNvSpPr/>
            <p:nvPr/>
          </p:nvSpPr>
          <p:spPr>
            <a:xfrm>
              <a:off x="260058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6" name="object 92"/>
            <p:cNvSpPr/>
            <p:nvPr/>
          </p:nvSpPr>
          <p:spPr>
            <a:xfrm>
              <a:off x="520496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7" name="object 93"/>
            <p:cNvSpPr/>
            <p:nvPr/>
          </p:nvSpPr>
          <p:spPr>
            <a:xfrm>
              <a:off x="272438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8" name="object 94"/>
            <p:cNvSpPr/>
            <p:nvPr/>
          </p:nvSpPr>
          <p:spPr>
            <a:xfrm>
              <a:off x="532876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9" name="object 95"/>
            <p:cNvSpPr/>
            <p:nvPr/>
          </p:nvSpPr>
          <p:spPr>
            <a:xfrm>
              <a:off x="284818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0" name="object 96"/>
            <p:cNvSpPr/>
            <p:nvPr/>
          </p:nvSpPr>
          <p:spPr>
            <a:xfrm>
              <a:off x="545255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1" name="object 97"/>
            <p:cNvSpPr/>
            <p:nvPr/>
          </p:nvSpPr>
          <p:spPr>
            <a:xfrm>
              <a:off x="297198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2" name="object 98"/>
            <p:cNvSpPr/>
            <p:nvPr/>
          </p:nvSpPr>
          <p:spPr>
            <a:xfrm>
              <a:off x="4338382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3" name="object 99"/>
            <p:cNvSpPr/>
            <p:nvPr/>
          </p:nvSpPr>
          <p:spPr>
            <a:xfrm>
              <a:off x="1857797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4" name="object 100"/>
            <p:cNvSpPr/>
            <p:nvPr/>
          </p:nvSpPr>
          <p:spPr>
            <a:xfrm flipH="1">
              <a:off x="-2" y="166009"/>
              <a:ext cx="5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5" name="object 101"/>
            <p:cNvSpPr/>
            <p:nvPr/>
          </p:nvSpPr>
          <p:spPr>
            <a:xfrm>
              <a:off x="446217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6" name="object 102"/>
            <p:cNvSpPr/>
            <p:nvPr/>
          </p:nvSpPr>
          <p:spPr>
            <a:xfrm>
              <a:off x="198159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7" name="object 103"/>
            <p:cNvSpPr/>
            <p:nvPr/>
          </p:nvSpPr>
          <p:spPr>
            <a:xfrm flipH="1">
              <a:off x="12379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8" name="object 104"/>
            <p:cNvSpPr/>
            <p:nvPr/>
          </p:nvSpPr>
          <p:spPr>
            <a:xfrm>
              <a:off x="458597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9" name="object 105"/>
            <p:cNvSpPr/>
            <p:nvPr/>
          </p:nvSpPr>
          <p:spPr>
            <a:xfrm>
              <a:off x="210539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0" name="object 106"/>
            <p:cNvSpPr/>
            <p:nvPr/>
          </p:nvSpPr>
          <p:spPr>
            <a:xfrm>
              <a:off x="24759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1" name="object 107"/>
            <p:cNvSpPr/>
            <p:nvPr/>
          </p:nvSpPr>
          <p:spPr>
            <a:xfrm>
              <a:off x="470977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2" name="object 108"/>
            <p:cNvSpPr/>
            <p:nvPr/>
          </p:nvSpPr>
          <p:spPr>
            <a:xfrm>
              <a:off x="222919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3" name="object 109"/>
            <p:cNvSpPr/>
            <p:nvPr/>
          </p:nvSpPr>
          <p:spPr>
            <a:xfrm>
              <a:off x="37139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4" name="object 110"/>
            <p:cNvSpPr/>
            <p:nvPr/>
          </p:nvSpPr>
          <p:spPr>
            <a:xfrm>
              <a:off x="483357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5" name="object 111"/>
            <p:cNvSpPr/>
            <p:nvPr/>
          </p:nvSpPr>
          <p:spPr>
            <a:xfrm>
              <a:off x="235298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6" name="object 112"/>
            <p:cNvSpPr/>
            <p:nvPr/>
          </p:nvSpPr>
          <p:spPr>
            <a:xfrm>
              <a:off x="49518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7" name="object 113"/>
            <p:cNvSpPr/>
            <p:nvPr/>
          </p:nvSpPr>
          <p:spPr>
            <a:xfrm>
              <a:off x="3719395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8" name="object 114"/>
            <p:cNvSpPr/>
            <p:nvPr/>
          </p:nvSpPr>
          <p:spPr>
            <a:xfrm>
              <a:off x="1238809" y="166009"/>
              <a:ext cx="4" cy="123832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9" name="object 115"/>
            <p:cNvSpPr/>
            <p:nvPr/>
          </p:nvSpPr>
          <p:spPr>
            <a:xfrm>
              <a:off x="384319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0" name="object 116"/>
            <p:cNvSpPr/>
            <p:nvPr/>
          </p:nvSpPr>
          <p:spPr>
            <a:xfrm>
              <a:off x="136260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1" name="object 117"/>
            <p:cNvSpPr/>
            <p:nvPr/>
          </p:nvSpPr>
          <p:spPr>
            <a:xfrm>
              <a:off x="396699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2" name="object 118"/>
            <p:cNvSpPr/>
            <p:nvPr/>
          </p:nvSpPr>
          <p:spPr>
            <a:xfrm>
              <a:off x="148640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3" name="object 119"/>
            <p:cNvSpPr/>
            <p:nvPr/>
          </p:nvSpPr>
          <p:spPr>
            <a:xfrm>
              <a:off x="4090787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4" name="object 120"/>
            <p:cNvSpPr/>
            <p:nvPr/>
          </p:nvSpPr>
          <p:spPr>
            <a:xfrm>
              <a:off x="1610202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5" name="object 121"/>
            <p:cNvSpPr/>
            <p:nvPr/>
          </p:nvSpPr>
          <p:spPr>
            <a:xfrm>
              <a:off x="421458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6" name="object 122"/>
            <p:cNvSpPr/>
            <p:nvPr/>
          </p:nvSpPr>
          <p:spPr>
            <a:xfrm>
              <a:off x="173400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7" name="object 123"/>
            <p:cNvSpPr/>
            <p:nvPr/>
          </p:nvSpPr>
          <p:spPr>
            <a:xfrm>
              <a:off x="3224195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8" name="object 124"/>
            <p:cNvSpPr/>
            <p:nvPr/>
          </p:nvSpPr>
          <p:spPr>
            <a:xfrm>
              <a:off x="743620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9" name="object 125"/>
            <p:cNvSpPr/>
            <p:nvPr/>
          </p:nvSpPr>
          <p:spPr>
            <a:xfrm>
              <a:off x="334799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0" name="object 126"/>
            <p:cNvSpPr/>
            <p:nvPr/>
          </p:nvSpPr>
          <p:spPr>
            <a:xfrm>
              <a:off x="86741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1" name="object 127"/>
            <p:cNvSpPr/>
            <p:nvPr/>
          </p:nvSpPr>
          <p:spPr>
            <a:xfrm>
              <a:off x="347180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2" name="object 128"/>
            <p:cNvSpPr/>
            <p:nvPr/>
          </p:nvSpPr>
          <p:spPr>
            <a:xfrm>
              <a:off x="99121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3" name="object 129"/>
            <p:cNvSpPr/>
            <p:nvPr/>
          </p:nvSpPr>
          <p:spPr>
            <a:xfrm>
              <a:off x="3595588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4" name="object 130"/>
            <p:cNvSpPr/>
            <p:nvPr/>
          </p:nvSpPr>
          <p:spPr>
            <a:xfrm>
              <a:off x="1115013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5" name="object 131"/>
            <p:cNvSpPr/>
            <p:nvPr/>
          </p:nvSpPr>
          <p:spPr>
            <a:xfrm>
              <a:off x="1498499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6" name="object 132"/>
            <p:cNvSpPr/>
            <p:nvPr/>
          </p:nvSpPr>
          <p:spPr>
            <a:xfrm>
              <a:off x="1510878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7" name="object 133"/>
            <p:cNvSpPr/>
            <p:nvPr/>
          </p:nvSpPr>
          <p:spPr>
            <a:xfrm>
              <a:off x="1523258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8" name="object 134"/>
            <p:cNvSpPr/>
            <p:nvPr/>
          </p:nvSpPr>
          <p:spPr>
            <a:xfrm>
              <a:off x="1535638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9" name="object 135"/>
            <p:cNvSpPr/>
            <p:nvPr/>
          </p:nvSpPr>
          <p:spPr>
            <a:xfrm>
              <a:off x="15480190" y="944"/>
              <a:ext cx="4" cy="288899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0" name="object 136"/>
            <p:cNvSpPr/>
            <p:nvPr/>
          </p:nvSpPr>
          <p:spPr>
            <a:xfrm>
              <a:off x="15603989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1" name="object 137"/>
            <p:cNvSpPr/>
            <p:nvPr/>
          </p:nvSpPr>
          <p:spPr>
            <a:xfrm>
              <a:off x="15727786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2" name="object 138"/>
            <p:cNvSpPr/>
            <p:nvPr/>
          </p:nvSpPr>
          <p:spPr>
            <a:xfrm>
              <a:off x="15851584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3" name="object 139"/>
            <p:cNvSpPr/>
            <p:nvPr/>
          </p:nvSpPr>
          <p:spPr>
            <a:xfrm>
              <a:off x="15975381" y="207274"/>
              <a:ext cx="4" cy="82567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4" name="object 140"/>
            <p:cNvSpPr/>
            <p:nvPr/>
          </p:nvSpPr>
          <p:spPr>
            <a:xfrm>
              <a:off x="15603989" y="932"/>
              <a:ext cx="4" cy="165069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5" name="object 141"/>
            <p:cNvSpPr/>
            <p:nvPr/>
          </p:nvSpPr>
          <p:spPr>
            <a:xfrm>
              <a:off x="15975380" y="932"/>
              <a:ext cx="4" cy="165069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6" name="object 142"/>
            <p:cNvSpPr/>
            <p:nvPr/>
          </p:nvSpPr>
          <p:spPr>
            <a:xfrm>
              <a:off x="15913472" y="21567"/>
              <a:ext cx="123801" cy="4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7" name="object 143"/>
            <p:cNvSpPr/>
            <p:nvPr/>
          </p:nvSpPr>
          <p:spPr>
            <a:xfrm>
              <a:off x="16099177" y="944"/>
              <a:ext cx="4" cy="288899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8" name="object 144"/>
            <p:cNvSpPr/>
            <p:nvPr/>
          </p:nvSpPr>
          <p:spPr>
            <a:xfrm>
              <a:off x="15603987" y="892"/>
              <a:ext cx="101843" cy="12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72" y="0"/>
                  </a:moveTo>
                  <a:lnTo>
                    <a:pt x="0" y="0"/>
                  </a:lnTo>
                  <a:lnTo>
                    <a:pt x="0" y="7211"/>
                  </a:lnTo>
                  <a:lnTo>
                    <a:pt x="10245" y="7430"/>
                  </a:lnTo>
                  <a:lnTo>
                    <a:pt x="12296" y="8879"/>
                  </a:lnTo>
                  <a:lnTo>
                    <a:pt x="13039" y="11524"/>
                  </a:lnTo>
                  <a:lnTo>
                    <a:pt x="11540" y="13568"/>
                  </a:lnTo>
                  <a:lnTo>
                    <a:pt x="8772" y="14388"/>
                  </a:lnTo>
                  <a:lnTo>
                    <a:pt x="0" y="14388"/>
                  </a:lnTo>
                  <a:lnTo>
                    <a:pt x="0" y="21600"/>
                  </a:lnTo>
                  <a:lnTo>
                    <a:pt x="8772" y="21600"/>
                  </a:lnTo>
                  <a:lnTo>
                    <a:pt x="10684" y="21484"/>
                  </a:lnTo>
                  <a:lnTo>
                    <a:pt x="19401" y="16535"/>
                  </a:lnTo>
                  <a:lnTo>
                    <a:pt x="21600" y="8573"/>
                  </a:lnTo>
                  <a:lnTo>
                    <a:pt x="20654" y="6240"/>
                  </a:lnTo>
                  <a:lnTo>
                    <a:pt x="19119" y="4177"/>
                  </a:lnTo>
                  <a:lnTo>
                    <a:pt x="17081" y="2452"/>
                  </a:lnTo>
                  <a:lnTo>
                    <a:pt x="14621" y="1136"/>
                  </a:lnTo>
                  <a:lnTo>
                    <a:pt x="11824" y="295"/>
                  </a:lnTo>
                  <a:lnTo>
                    <a:pt x="877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9" name="Фигура"/>
            <p:cNvSpPr/>
            <p:nvPr/>
          </p:nvSpPr>
          <p:spPr>
            <a:xfrm>
              <a:off x="15736311" y="-2"/>
              <a:ext cx="141968" cy="166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63" y="0"/>
                  </a:moveTo>
                  <a:lnTo>
                    <a:pt x="6872" y="1191"/>
                  </a:lnTo>
                  <a:lnTo>
                    <a:pt x="2371" y="4501"/>
                  </a:lnTo>
                  <a:lnTo>
                    <a:pt x="154" y="9126"/>
                  </a:lnTo>
                  <a:lnTo>
                    <a:pt x="0" y="10839"/>
                  </a:lnTo>
                  <a:lnTo>
                    <a:pt x="162" y="12537"/>
                  </a:lnTo>
                  <a:lnTo>
                    <a:pt x="2417" y="17150"/>
                  </a:lnTo>
                  <a:lnTo>
                    <a:pt x="6927" y="20437"/>
                  </a:lnTo>
                  <a:lnTo>
                    <a:pt x="12653" y="21600"/>
                  </a:lnTo>
                  <a:lnTo>
                    <a:pt x="12677" y="21600"/>
                  </a:lnTo>
                  <a:lnTo>
                    <a:pt x="18400" y="20428"/>
                  </a:lnTo>
                  <a:lnTo>
                    <a:pt x="21600" y="18436"/>
                  </a:lnTo>
                  <a:lnTo>
                    <a:pt x="18790" y="16154"/>
                  </a:lnTo>
                  <a:lnTo>
                    <a:pt x="11514" y="16154"/>
                  </a:lnTo>
                  <a:lnTo>
                    <a:pt x="9682" y="15609"/>
                  </a:lnTo>
                  <a:lnTo>
                    <a:pt x="8056" y="14571"/>
                  </a:lnTo>
                  <a:lnTo>
                    <a:pt x="7089" y="13415"/>
                  </a:lnTo>
                  <a:lnTo>
                    <a:pt x="6514" y="11891"/>
                  </a:lnTo>
                  <a:lnTo>
                    <a:pt x="6374" y="9858"/>
                  </a:lnTo>
                  <a:lnTo>
                    <a:pt x="7003" y="8285"/>
                  </a:lnTo>
                  <a:lnTo>
                    <a:pt x="8201" y="6906"/>
                  </a:lnTo>
                  <a:lnTo>
                    <a:pt x="9556" y="6064"/>
                  </a:lnTo>
                  <a:lnTo>
                    <a:pt x="11336" y="5560"/>
                  </a:lnTo>
                  <a:lnTo>
                    <a:pt x="13699" y="5431"/>
                  </a:lnTo>
                  <a:lnTo>
                    <a:pt x="18881" y="5431"/>
                  </a:lnTo>
                  <a:lnTo>
                    <a:pt x="21522" y="3098"/>
                  </a:lnTo>
                  <a:lnTo>
                    <a:pt x="20005" y="2008"/>
                  </a:lnTo>
                  <a:lnTo>
                    <a:pt x="18328" y="1144"/>
                  </a:lnTo>
                  <a:lnTo>
                    <a:pt x="16513" y="515"/>
                  </a:lnTo>
                  <a:lnTo>
                    <a:pt x="14584" y="130"/>
                  </a:lnTo>
                  <a:lnTo>
                    <a:pt x="12563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01" name="Заголовок слайда 01"/>
          <p:cNvSpPr txBox="1">
            <a:spLocks noGrp="1"/>
          </p:cNvSpPr>
          <p:nvPr>
            <p:ph type="title" hasCustomPrompt="1"/>
          </p:nvPr>
        </p:nvSpPr>
        <p:spPr>
          <a:xfrm>
            <a:off x="1620758" y="1277953"/>
            <a:ext cx="16862585" cy="607860"/>
          </a:xfrm>
          <a:prstGeom prst="rect">
            <a:avLst/>
          </a:prstGeom>
        </p:spPr>
        <p:txBody>
          <a:bodyPr anchor="ctr"/>
          <a:lstStyle>
            <a:lvl1pPr algn="l">
              <a:defRPr sz="3900" b="1">
                <a:solidFill>
                  <a:srgbClr val="00000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t>Заголовок слайда 01</a:t>
            </a:r>
          </a:p>
        </p:txBody>
      </p:sp>
      <p:sp>
        <p:nvSpPr>
          <p:cNvPr id="30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20609" y="3216275"/>
            <a:ext cx="6636099" cy="277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defRPr>
                <a:latin typeface="Circe Light"/>
                <a:ea typeface="Circe Light"/>
                <a:cs typeface="Circe Light"/>
                <a:sym typeface="Circe Light"/>
              </a:defRPr>
            </a:lvl1pPr>
            <a:lvl2pPr marL="0">
              <a:spcBef>
                <a:spcPts val="0"/>
              </a:spcBef>
              <a:defRPr>
                <a:latin typeface="Circe Light"/>
                <a:ea typeface="Circe Light"/>
                <a:cs typeface="Circe Light"/>
                <a:sym typeface="Circe Light"/>
              </a:defRPr>
            </a:lvl2pPr>
            <a:lvl3pPr marL="0">
              <a:spcBef>
                <a:spcPts val="0"/>
              </a:spcBef>
              <a:defRPr>
                <a:latin typeface="Circe Light"/>
                <a:ea typeface="Circe Light"/>
                <a:cs typeface="Circe Light"/>
                <a:sym typeface="Circe Light"/>
              </a:defRPr>
            </a:lvl3pPr>
            <a:lvl4pPr marL="0">
              <a:spcBef>
                <a:spcPts val="0"/>
              </a:spcBef>
              <a:defRPr>
                <a:latin typeface="Circe Light"/>
                <a:ea typeface="Circe Light"/>
                <a:cs typeface="Circe Light"/>
                <a:sym typeface="Circe Light"/>
              </a:defRPr>
            </a:lvl4pPr>
            <a:lvl5pPr marL="0">
              <a:spcBef>
                <a:spcPts val="0"/>
              </a:spcBef>
              <a:defRPr>
                <a:latin typeface="Circe Light"/>
                <a:ea typeface="Circe Light"/>
                <a:cs typeface="Circe Light"/>
                <a:sym typeface="Circe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9166305" y="10389189"/>
            <a:ext cx="196876" cy="254001"/>
          </a:xfrm>
          <a:prstGeom prst="rect">
            <a:avLst/>
          </a:prstGeom>
        </p:spPr>
        <p:txBody>
          <a:bodyPr/>
          <a:lstStyle>
            <a:lvl1pPr>
              <a:defRPr spc="15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502200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46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Диаграмм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" name="Группа 7"/>
          <p:cNvGrpSpPr/>
          <p:nvPr/>
        </p:nvGrpSpPr>
        <p:grpSpPr>
          <a:xfrm>
            <a:off x="1057554" y="544484"/>
            <a:ext cx="157074" cy="2031360"/>
            <a:chOff x="0" y="0"/>
            <a:chExt cx="157072" cy="2031358"/>
          </a:xfrm>
        </p:grpSpPr>
        <p:sp>
          <p:nvSpPr>
            <p:cNvPr id="497" name="object 4"/>
            <p:cNvSpPr/>
            <p:nvPr/>
          </p:nvSpPr>
          <p:spPr>
            <a:xfrm>
              <a:off x="-1" y="471189"/>
              <a:ext cx="157073" cy="1141333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98" name="object 5"/>
            <p:cNvSpPr/>
            <p:nvPr/>
          </p:nvSpPr>
          <p:spPr>
            <a:xfrm flipV="1">
              <a:off x="157066" y="0"/>
              <a:ext cx="6" cy="2031360"/>
            </a:xfrm>
            <a:prstGeom prst="line">
              <a:avLst/>
            </a:prstGeom>
            <a:noFill/>
            <a:ln w="20941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41" name="Группа 10"/>
          <p:cNvGrpSpPr/>
          <p:nvPr/>
        </p:nvGrpSpPr>
        <p:grpSpPr>
          <a:xfrm>
            <a:off x="1689958" y="10250716"/>
            <a:ext cx="16718176" cy="289847"/>
            <a:chOff x="0" y="0"/>
            <a:chExt cx="16718174" cy="289845"/>
          </a:xfrm>
        </p:grpSpPr>
        <p:sp>
          <p:nvSpPr>
            <p:cNvPr id="500" name="object 5"/>
            <p:cNvSpPr/>
            <p:nvPr/>
          </p:nvSpPr>
          <p:spPr>
            <a:xfrm>
              <a:off x="1622297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1" name="object 6"/>
            <p:cNvSpPr/>
            <p:nvPr/>
          </p:nvSpPr>
          <p:spPr>
            <a:xfrm>
              <a:off x="1634677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2" name="object 7"/>
            <p:cNvSpPr/>
            <p:nvPr/>
          </p:nvSpPr>
          <p:spPr>
            <a:xfrm>
              <a:off x="1647057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3" name="object 8"/>
            <p:cNvSpPr/>
            <p:nvPr/>
          </p:nvSpPr>
          <p:spPr>
            <a:xfrm>
              <a:off x="1659436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4" name="object 9"/>
            <p:cNvSpPr/>
            <p:nvPr/>
          </p:nvSpPr>
          <p:spPr>
            <a:xfrm>
              <a:off x="16718170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5" name="object 10"/>
            <p:cNvSpPr/>
            <p:nvPr/>
          </p:nvSpPr>
          <p:spPr>
            <a:xfrm>
              <a:off x="14242209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6" name="object 11"/>
            <p:cNvSpPr/>
            <p:nvPr/>
          </p:nvSpPr>
          <p:spPr>
            <a:xfrm>
              <a:off x="1436600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7" name="object 12"/>
            <p:cNvSpPr/>
            <p:nvPr/>
          </p:nvSpPr>
          <p:spPr>
            <a:xfrm>
              <a:off x="1448980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8" name="object 13"/>
            <p:cNvSpPr/>
            <p:nvPr/>
          </p:nvSpPr>
          <p:spPr>
            <a:xfrm>
              <a:off x="1461360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9" name="object 14"/>
            <p:cNvSpPr/>
            <p:nvPr/>
          </p:nvSpPr>
          <p:spPr>
            <a:xfrm>
              <a:off x="1473739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0" name="object 15"/>
            <p:cNvSpPr/>
            <p:nvPr/>
          </p:nvSpPr>
          <p:spPr>
            <a:xfrm>
              <a:off x="14861196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1" name="object 16"/>
            <p:cNvSpPr/>
            <p:nvPr/>
          </p:nvSpPr>
          <p:spPr>
            <a:xfrm>
              <a:off x="13623225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2" name="object 17"/>
            <p:cNvSpPr/>
            <p:nvPr/>
          </p:nvSpPr>
          <p:spPr>
            <a:xfrm>
              <a:off x="1374702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3" name="object 18"/>
            <p:cNvSpPr/>
            <p:nvPr/>
          </p:nvSpPr>
          <p:spPr>
            <a:xfrm>
              <a:off x="1387081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4" name="object 19"/>
            <p:cNvSpPr/>
            <p:nvPr/>
          </p:nvSpPr>
          <p:spPr>
            <a:xfrm>
              <a:off x="1399461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5" name="object 20"/>
            <p:cNvSpPr/>
            <p:nvPr/>
          </p:nvSpPr>
          <p:spPr>
            <a:xfrm>
              <a:off x="1411841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6" name="object 21"/>
            <p:cNvSpPr/>
            <p:nvPr/>
          </p:nvSpPr>
          <p:spPr>
            <a:xfrm>
              <a:off x="13004228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7" name="object 22"/>
            <p:cNvSpPr/>
            <p:nvPr/>
          </p:nvSpPr>
          <p:spPr>
            <a:xfrm>
              <a:off x="1312803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8" name="object 23"/>
            <p:cNvSpPr/>
            <p:nvPr/>
          </p:nvSpPr>
          <p:spPr>
            <a:xfrm>
              <a:off x="1325183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9" name="object 24"/>
            <p:cNvSpPr/>
            <p:nvPr/>
          </p:nvSpPr>
          <p:spPr>
            <a:xfrm>
              <a:off x="1337562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0" name="object 25"/>
            <p:cNvSpPr/>
            <p:nvPr/>
          </p:nvSpPr>
          <p:spPr>
            <a:xfrm>
              <a:off x="1349942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1" name="object 26"/>
            <p:cNvSpPr/>
            <p:nvPr/>
          </p:nvSpPr>
          <p:spPr>
            <a:xfrm>
              <a:off x="12385241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2" name="object 27"/>
            <p:cNvSpPr/>
            <p:nvPr/>
          </p:nvSpPr>
          <p:spPr>
            <a:xfrm>
              <a:off x="1250903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3" name="object 28"/>
            <p:cNvSpPr/>
            <p:nvPr/>
          </p:nvSpPr>
          <p:spPr>
            <a:xfrm>
              <a:off x="1263283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4" name="object 29"/>
            <p:cNvSpPr/>
            <p:nvPr/>
          </p:nvSpPr>
          <p:spPr>
            <a:xfrm>
              <a:off x="1275663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5" name="object 30"/>
            <p:cNvSpPr/>
            <p:nvPr/>
          </p:nvSpPr>
          <p:spPr>
            <a:xfrm>
              <a:off x="12880430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6" name="object 31"/>
            <p:cNvSpPr/>
            <p:nvPr/>
          </p:nvSpPr>
          <p:spPr>
            <a:xfrm>
              <a:off x="11766254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7" name="object 32"/>
            <p:cNvSpPr/>
            <p:nvPr/>
          </p:nvSpPr>
          <p:spPr>
            <a:xfrm>
              <a:off x="1189005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8" name="object 33"/>
            <p:cNvSpPr/>
            <p:nvPr/>
          </p:nvSpPr>
          <p:spPr>
            <a:xfrm>
              <a:off x="12013850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9" name="object 34"/>
            <p:cNvSpPr/>
            <p:nvPr/>
          </p:nvSpPr>
          <p:spPr>
            <a:xfrm>
              <a:off x="1213764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0" name="object 35"/>
            <p:cNvSpPr/>
            <p:nvPr/>
          </p:nvSpPr>
          <p:spPr>
            <a:xfrm>
              <a:off x="1226144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1" name="object 36"/>
            <p:cNvSpPr/>
            <p:nvPr/>
          </p:nvSpPr>
          <p:spPr>
            <a:xfrm>
              <a:off x="11147267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2" name="object 37"/>
            <p:cNvSpPr/>
            <p:nvPr/>
          </p:nvSpPr>
          <p:spPr>
            <a:xfrm>
              <a:off x="1127106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3" name="object 38"/>
            <p:cNvSpPr/>
            <p:nvPr/>
          </p:nvSpPr>
          <p:spPr>
            <a:xfrm>
              <a:off x="1139486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4" name="object 39"/>
            <p:cNvSpPr/>
            <p:nvPr/>
          </p:nvSpPr>
          <p:spPr>
            <a:xfrm>
              <a:off x="1151865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5" name="object 40"/>
            <p:cNvSpPr/>
            <p:nvPr/>
          </p:nvSpPr>
          <p:spPr>
            <a:xfrm>
              <a:off x="1164245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6" name="object 41"/>
            <p:cNvSpPr/>
            <p:nvPr/>
          </p:nvSpPr>
          <p:spPr>
            <a:xfrm>
              <a:off x="10528280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7" name="object 42"/>
            <p:cNvSpPr/>
            <p:nvPr/>
          </p:nvSpPr>
          <p:spPr>
            <a:xfrm>
              <a:off x="1065206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8" name="object 43"/>
            <p:cNvSpPr/>
            <p:nvPr/>
          </p:nvSpPr>
          <p:spPr>
            <a:xfrm>
              <a:off x="1077586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9" name="object 44"/>
            <p:cNvSpPr/>
            <p:nvPr/>
          </p:nvSpPr>
          <p:spPr>
            <a:xfrm>
              <a:off x="1089967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0" name="object 45"/>
            <p:cNvSpPr/>
            <p:nvPr/>
          </p:nvSpPr>
          <p:spPr>
            <a:xfrm>
              <a:off x="11023470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1" name="object 46"/>
            <p:cNvSpPr/>
            <p:nvPr/>
          </p:nvSpPr>
          <p:spPr>
            <a:xfrm>
              <a:off x="9909282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2" name="object 47"/>
            <p:cNvSpPr/>
            <p:nvPr/>
          </p:nvSpPr>
          <p:spPr>
            <a:xfrm>
              <a:off x="1003308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3" name="object 48"/>
            <p:cNvSpPr/>
            <p:nvPr/>
          </p:nvSpPr>
          <p:spPr>
            <a:xfrm>
              <a:off x="1015687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4" name="object 49"/>
            <p:cNvSpPr/>
            <p:nvPr/>
          </p:nvSpPr>
          <p:spPr>
            <a:xfrm>
              <a:off x="1028067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5" name="object 50"/>
            <p:cNvSpPr/>
            <p:nvPr/>
          </p:nvSpPr>
          <p:spPr>
            <a:xfrm>
              <a:off x="1040447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6" name="object 51"/>
            <p:cNvSpPr/>
            <p:nvPr/>
          </p:nvSpPr>
          <p:spPr>
            <a:xfrm>
              <a:off x="9290294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7" name="object 52"/>
            <p:cNvSpPr/>
            <p:nvPr/>
          </p:nvSpPr>
          <p:spPr>
            <a:xfrm>
              <a:off x="941409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8" name="object 53"/>
            <p:cNvSpPr/>
            <p:nvPr/>
          </p:nvSpPr>
          <p:spPr>
            <a:xfrm>
              <a:off x="9537890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9" name="object 54"/>
            <p:cNvSpPr/>
            <p:nvPr/>
          </p:nvSpPr>
          <p:spPr>
            <a:xfrm>
              <a:off x="966168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0" name="object 55"/>
            <p:cNvSpPr/>
            <p:nvPr/>
          </p:nvSpPr>
          <p:spPr>
            <a:xfrm>
              <a:off x="978548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1" name="object 56"/>
            <p:cNvSpPr/>
            <p:nvPr/>
          </p:nvSpPr>
          <p:spPr>
            <a:xfrm>
              <a:off x="8671310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2" name="object 57"/>
            <p:cNvSpPr/>
            <p:nvPr/>
          </p:nvSpPr>
          <p:spPr>
            <a:xfrm>
              <a:off x="879510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3" name="object 58"/>
            <p:cNvSpPr/>
            <p:nvPr/>
          </p:nvSpPr>
          <p:spPr>
            <a:xfrm>
              <a:off x="891890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4" name="object 59"/>
            <p:cNvSpPr/>
            <p:nvPr/>
          </p:nvSpPr>
          <p:spPr>
            <a:xfrm>
              <a:off x="904270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5" name="object 60"/>
            <p:cNvSpPr/>
            <p:nvPr/>
          </p:nvSpPr>
          <p:spPr>
            <a:xfrm>
              <a:off x="916649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6" name="object 61"/>
            <p:cNvSpPr/>
            <p:nvPr/>
          </p:nvSpPr>
          <p:spPr>
            <a:xfrm>
              <a:off x="8052313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7" name="object 62"/>
            <p:cNvSpPr/>
            <p:nvPr/>
          </p:nvSpPr>
          <p:spPr>
            <a:xfrm>
              <a:off x="817611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8" name="object 63"/>
            <p:cNvSpPr/>
            <p:nvPr/>
          </p:nvSpPr>
          <p:spPr>
            <a:xfrm>
              <a:off x="829990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9" name="object 64"/>
            <p:cNvSpPr/>
            <p:nvPr/>
          </p:nvSpPr>
          <p:spPr>
            <a:xfrm>
              <a:off x="842370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0" name="object 65"/>
            <p:cNvSpPr/>
            <p:nvPr/>
          </p:nvSpPr>
          <p:spPr>
            <a:xfrm>
              <a:off x="854751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1" name="object 66"/>
            <p:cNvSpPr/>
            <p:nvPr/>
          </p:nvSpPr>
          <p:spPr>
            <a:xfrm>
              <a:off x="7433326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2" name="object 67"/>
            <p:cNvSpPr/>
            <p:nvPr/>
          </p:nvSpPr>
          <p:spPr>
            <a:xfrm>
              <a:off x="755712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3" name="object 68"/>
            <p:cNvSpPr/>
            <p:nvPr/>
          </p:nvSpPr>
          <p:spPr>
            <a:xfrm>
              <a:off x="768092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4" name="object 69"/>
            <p:cNvSpPr/>
            <p:nvPr/>
          </p:nvSpPr>
          <p:spPr>
            <a:xfrm>
              <a:off x="780471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5" name="object 70"/>
            <p:cNvSpPr/>
            <p:nvPr/>
          </p:nvSpPr>
          <p:spPr>
            <a:xfrm>
              <a:off x="792851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6" name="object 71"/>
            <p:cNvSpPr/>
            <p:nvPr/>
          </p:nvSpPr>
          <p:spPr>
            <a:xfrm>
              <a:off x="6814339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7" name="object 72"/>
            <p:cNvSpPr/>
            <p:nvPr/>
          </p:nvSpPr>
          <p:spPr>
            <a:xfrm>
              <a:off x="693813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8" name="object 73"/>
            <p:cNvSpPr/>
            <p:nvPr/>
          </p:nvSpPr>
          <p:spPr>
            <a:xfrm>
              <a:off x="706193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9" name="object 74"/>
            <p:cNvSpPr/>
            <p:nvPr/>
          </p:nvSpPr>
          <p:spPr>
            <a:xfrm>
              <a:off x="718573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0" name="object 75"/>
            <p:cNvSpPr/>
            <p:nvPr/>
          </p:nvSpPr>
          <p:spPr>
            <a:xfrm>
              <a:off x="7309530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1" name="object 76"/>
            <p:cNvSpPr/>
            <p:nvPr/>
          </p:nvSpPr>
          <p:spPr>
            <a:xfrm>
              <a:off x="6195352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2" name="object 77"/>
            <p:cNvSpPr/>
            <p:nvPr/>
          </p:nvSpPr>
          <p:spPr>
            <a:xfrm>
              <a:off x="631914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3" name="object 78"/>
            <p:cNvSpPr/>
            <p:nvPr/>
          </p:nvSpPr>
          <p:spPr>
            <a:xfrm>
              <a:off x="644294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4" name="object 79"/>
            <p:cNvSpPr/>
            <p:nvPr/>
          </p:nvSpPr>
          <p:spPr>
            <a:xfrm>
              <a:off x="656674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5" name="object 80"/>
            <p:cNvSpPr/>
            <p:nvPr/>
          </p:nvSpPr>
          <p:spPr>
            <a:xfrm>
              <a:off x="669054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6" name="object 81"/>
            <p:cNvSpPr/>
            <p:nvPr/>
          </p:nvSpPr>
          <p:spPr>
            <a:xfrm>
              <a:off x="5576354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7" name="object 82"/>
            <p:cNvSpPr/>
            <p:nvPr/>
          </p:nvSpPr>
          <p:spPr>
            <a:xfrm>
              <a:off x="3095781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8" name="object 83"/>
            <p:cNvSpPr/>
            <p:nvPr/>
          </p:nvSpPr>
          <p:spPr>
            <a:xfrm>
              <a:off x="570015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9" name="object 84"/>
            <p:cNvSpPr/>
            <p:nvPr/>
          </p:nvSpPr>
          <p:spPr>
            <a:xfrm>
              <a:off x="582394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0" name="object 85"/>
            <p:cNvSpPr/>
            <p:nvPr/>
          </p:nvSpPr>
          <p:spPr>
            <a:xfrm>
              <a:off x="594775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1" name="object 86"/>
            <p:cNvSpPr/>
            <p:nvPr/>
          </p:nvSpPr>
          <p:spPr>
            <a:xfrm>
              <a:off x="607155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2" name="object 87"/>
            <p:cNvSpPr/>
            <p:nvPr/>
          </p:nvSpPr>
          <p:spPr>
            <a:xfrm>
              <a:off x="4957369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3" name="object 88"/>
            <p:cNvSpPr/>
            <p:nvPr/>
          </p:nvSpPr>
          <p:spPr>
            <a:xfrm>
              <a:off x="2476785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4" name="object 89"/>
            <p:cNvSpPr/>
            <p:nvPr/>
          </p:nvSpPr>
          <p:spPr>
            <a:xfrm>
              <a:off x="618986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5" name="object 90"/>
            <p:cNvSpPr/>
            <p:nvPr/>
          </p:nvSpPr>
          <p:spPr>
            <a:xfrm>
              <a:off x="508116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6" name="object 91"/>
            <p:cNvSpPr/>
            <p:nvPr/>
          </p:nvSpPr>
          <p:spPr>
            <a:xfrm>
              <a:off x="260058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7" name="object 92"/>
            <p:cNvSpPr/>
            <p:nvPr/>
          </p:nvSpPr>
          <p:spPr>
            <a:xfrm>
              <a:off x="520496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8" name="object 93"/>
            <p:cNvSpPr/>
            <p:nvPr/>
          </p:nvSpPr>
          <p:spPr>
            <a:xfrm>
              <a:off x="2724390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9" name="object 94"/>
            <p:cNvSpPr/>
            <p:nvPr/>
          </p:nvSpPr>
          <p:spPr>
            <a:xfrm>
              <a:off x="532876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0" name="object 95"/>
            <p:cNvSpPr/>
            <p:nvPr/>
          </p:nvSpPr>
          <p:spPr>
            <a:xfrm>
              <a:off x="284818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1" name="object 96"/>
            <p:cNvSpPr/>
            <p:nvPr/>
          </p:nvSpPr>
          <p:spPr>
            <a:xfrm>
              <a:off x="545255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2" name="object 97"/>
            <p:cNvSpPr/>
            <p:nvPr/>
          </p:nvSpPr>
          <p:spPr>
            <a:xfrm>
              <a:off x="2971985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3" name="object 98"/>
            <p:cNvSpPr/>
            <p:nvPr/>
          </p:nvSpPr>
          <p:spPr>
            <a:xfrm>
              <a:off x="4338383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4" name="object 99"/>
            <p:cNvSpPr/>
            <p:nvPr/>
          </p:nvSpPr>
          <p:spPr>
            <a:xfrm>
              <a:off x="1857798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5" name="object 100"/>
            <p:cNvSpPr/>
            <p:nvPr/>
          </p:nvSpPr>
          <p:spPr>
            <a:xfrm flipH="1">
              <a:off x="-1" y="166010"/>
              <a:ext cx="6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6" name="object 101"/>
            <p:cNvSpPr/>
            <p:nvPr/>
          </p:nvSpPr>
          <p:spPr>
            <a:xfrm>
              <a:off x="446217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7" name="object 102"/>
            <p:cNvSpPr/>
            <p:nvPr/>
          </p:nvSpPr>
          <p:spPr>
            <a:xfrm>
              <a:off x="198159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8" name="object 103"/>
            <p:cNvSpPr/>
            <p:nvPr/>
          </p:nvSpPr>
          <p:spPr>
            <a:xfrm flipH="1">
              <a:off x="123797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9" name="object 104"/>
            <p:cNvSpPr/>
            <p:nvPr/>
          </p:nvSpPr>
          <p:spPr>
            <a:xfrm>
              <a:off x="4585977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0" name="object 105"/>
            <p:cNvSpPr/>
            <p:nvPr/>
          </p:nvSpPr>
          <p:spPr>
            <a:xfrm>
              <a:off x="210539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1" name="object 106"/>
            <p:cNvSpPr/>
            <p:nvPr/>
          </p:nvSpPr>
          <p:spPr>
            <a:xfrm>
              <a:off x="24759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2" name="object 107"/>
            <p:cNvSpPr/>
            <p:nvPr/>
          </p:nvSpPr>
          <p:spPr>
            <a:xfrm>
              <a:off x="470977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3" name="object 108"/>
            <p:cNvSpPr/>
            <p:nvPr/>
          </p:nvSpPr>
          <p:spPr>
            <a:xfrm>
              <a:off x="222919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4" name="object 109"/>
            <p:cNvSpPr/>
            <p:nvPr/>
          </p:nvSpPr>
          <p:spPr>
            <a:xfrm>
              <a:off x="37139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5" name="object 110"/>
            <p:cNvSpPr/>
            <p:nvPr/>
          </p:nvSpPr>
          <p:spPr>
            <a:xfrm>
              <a:off x="483357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6" name="object 111"/>
            <p:cNvSpPr/>
            <p:nvPr/>
          </p:nvSpPr>
          <p:spPr>
            <a:xfrm>
              <a:off x="235298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7" name="object 112"/>
            <p:cNvSpPr/>
            <p:nvPr/>
          </p:nvSpPr>
          <p:spPr>
            <a:xfrm>
              <a:off x="49518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8" name="object 113"/>
            <p:cNvSpPr/>
            <p:nvPr/>
          </p:nvSpPr>
          <p:spPr>
            <a:xfrm>
              <a:off x="3719396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9" name="object 114"/>
            <p:cNvSpPr/>
            <p:nvPr/>
          </p:nvSpPr>
          <p:spPr>
            <a:xfrm>
              <a:off x="1238810" y="166010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0" name="object 115"/>
            <p:cNvSpPr/>
            <p:nvPr/>
          </p:nvSpPr>
          <p:spPr>
            <a:xfrm>
              <a:off x="384319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1" name="object 116"/>
            <p:cNvSpPr/>
            <p:nvPr/>
          </p:nvSpPr>
          <p:spPr>
            <a:xfrm>
              <a:off x="136260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2" name="object 117"/>
            <p:cNvSpPr/>
            <p:nvPr/>
          </p:nvSpPr>
          <p:spPr>
            <a:xfrm>
              <a:off x="396699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3" name="object 118"/>
            <p:cNvSpPr/>
            <p:nvPr/>
          </p:nvSpPr>
          <p:spPr>
            <a:xfrm>
              <a:off x="148640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4" name="object 119"/>
            <p:cNvSpPr/>
            <p:nvPr/>
          </p:nvSpPr>
          <p:spPr>
            <a:xfrm>
              <a:off x="409078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5" name="object 120"/>
            <p:cNvSpPr/>
            <p:nvPr/>
          </p:nvSpPr>
          <p:spPr>
            <a:xfrm>
              <a:off x="161020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6" name="object 121"/>
            <p:cNvSpPr/>
            <p:nvPr/>
          </p:nvSpPr>
          <p:spPr>
            <a:xfrm>
              <a:off x="421458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7" name="object 122"/>
            <p:cNvSpPr/>
            <p:nvPr/>
          </p:nvSpPr>
          <p:spPr>
            <a:xfrm>
              <a:off x="173400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8" name="object 123"/>
            <p:cNvSpPr/>
            <p:nvPr/>
          </p:nvSpPr>
          <p:spPr>
            <a:xfrm>
              <a:off x="322419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9" name="object 124"/>
            <p:cNvSpPr/>
            <p:nvPr/>
          </p:nvSpPr>
          <p:spPr>
            <a:xfrm>
              <a:off x="74362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0" name="object 125"/>
            <p:cNvSpPr/>
            <p:nvPr/>
          </p:nvSpPr>
          <p:spPr>
            <a:xfrm>
              <a:off x="334799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1" name="object 126"/>
            <p:cNvSpPr/>
            <p:nvPr/>
          </p:nvSpPr>
          <p:spPr>
            <a:xfrm>
              <a:off x="867417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2" name="object 127"/>
            <p:cNvSpPr/>
            <p:nvPr/>
          </p:nvSpPr>
          <p:spPr>
            <a:xfrm>
              <a:off x="347180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3" name="object 128"/>
            <p:cNvSpPr/>
            <p:nvPr/>
          </p:nvSpPr>
          <p:spPr>
            <a:xfrm>
              <a:off x="991217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4" name="object 129"/>
            <p:cNvSpPr/>
            <p:nvPr/>
          </p:nvSpPr>
          <p:spPr>
            <a:xfrm>
              <a:off x="359558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5" name="object 130"/>
            <p:cNvSpPr/>
            <p:nvPr/>
          </p:nvSpPr>
          <p:spPr>
            <a:xfrm>
              <a:off x="111501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6" name="object 131"/>
            <p:cNvSpPr/>
            <p:nvPr/>
          </p:nvSpPr>
          <p:spPr>
            <a:xfrm>
              <a:off x="14984994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7" name="object 132"/>
            <p:cNvSpPr/>
            <p:nvPr/>
          </p:nvSpPr>
          <p:spPr>
            <a:xfrm>
              <a:off x="15108791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8" name="object 133"/>
            <p:cNvSpPr/>
            <p:nvPr/>
          </p:nvSpPr>
          <p:spPr>
            <a:xfrm>
              <a:off x="15232588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9" name="object 134"/>
            <p:cNvSpPr/>
            <p:nvPr/>
          </p:nvSpPr>
          <p:spPr>
            <a:xfrm>
              <a:off x="1535638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0" name="object 135"/>
            <p:cNvSpPr/>
            <p:nvPr/>
          </p:nvSpPr>
          <p:spPr>
            <a:xfrm>
              <a:off x="15480192" y="945"/>
              <a:ext cx="5" cy="288901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1" name="object 136"/>
            <p:cNvSpPr/>
            <p:nvPr/>
          </p:nvSpPr>
          <p:spPr>
            <a:xfrm>
              <a:off x="15603992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2" name="object 137"/>
            <p:cNvSpPr/>
            <p:nvPr/>
          </p:nvSpPr>
          <p:spPr>
            <a:xfrm>
              <a:off x="15727789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3" name="object 138"/>
            <p:cNvSpPr/>
            <p:nvPr/>
          </p:nvSpPr>
          <p:spPr>
            <a:xfrm>
              <a:off x="15851586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4" name="object 139"/>
            <p:cNvSpPr/>
            <p:nvPr/>
          </p:nvSpPr>
          <p:spPr>
            <a:xfrm>
              <a:off x="15975383" y="207275"/>
              <a:ext cx="5" cy="8256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5" name="object 140"/>
            <p:cNvSpPr/>
            <p:nvPr/>
          </p:nvSpPr>
          <p:spPr>
            <a:xfrm>
              <a:off x="15603991" y="933"/>
              <a:ext cx="5" cy="16507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6" name="object 141"/>
            <p:cNvSpPr/>
            <p:nvPr/>
          </p:nvSpPr>
          <p:spPr>
            <a:xfrm>
              <a:off x="15975382" y="933"/>
              <a:ext cx="5" cy="16507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7" name="object 142"/>
            <p:cNvSpPr/>
            <p:nvPr/>
          </p:nvSpPr>
          <p:spPr>
            <a:xfrm>
              <a:off x="15913475" y="21568"/>
              <a:ext cx="123802" cy="5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8" name="object 143"/>
            <p:cNvSpPr/>
            <p:nvPr/>
          </p:nvSpPr>
          <p:spPr>
            <a:xfrm>
              <a:off x="16099179" y="945"/>
              <a:ext cx="5" cy="288901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9" name="object 144"/>
            <p:cNvSpPr/>
            <p:nvPr/>
          </p:nvSpPr>
          <p:spPr>
            <a:xfrm>
              <a:off x="15603990" y="893"/>
              <a:ext cx="101844" cy="123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72" y="0"/>
                  </a:moveTo>
                  <a:lnTo>
                    <a:pt x="0" y="0"/>
                  </a:lnTo>
                  <a:lnTo>
                    <a:pt x="0" y="7211"/>
                  </a:lnTo>
                  <a:lnTo>
                    <a:pt x="10245" y="7430"/>
                  </a:lnTo>
                  <a:lnTo>
                    <a:pt x="12296" y="8879"/>
                  </a:lnTo>
                  <a:lnTo>
                    <a:pt x="13039" y="11524"/>
                  </a:lnTo>
                  <a:lnTo>
                    <a:pt x="11540" y="13568"/>
                  </a:lnTo>
                  <a:lnTo>
                    <a:pt x="8772" y="14388"/>
                  </a:lnTo>
                  <a:lnTo>
                    <a:pt x="0" y="14388"/>
                  </a:lnTo>
                  <a:lnTo>
                    <a:pt x="0" y="21600"/>
                  </a:lnTo>
                  <a:lnTo>
                    <a:pt x="8772" y="21600"/>
                  </a:lnTo>
                  <a:lnTo>
                    <a:pt x="10684" y="21484"/>
                  </a:lnTo>
                  <a:lnTo>
                    <a:pt x="19401" y="16535"/>
                  </a:lnTo>
                  <a:lnTo>
                    <a:pt x="21600" y="8573"/>
                  </a:lnTo>
                  <a:lnTo>
                    <a:pt x="20654" y="6240"/>
                  </a:lnTo>
                  <a:lnTo>
                    <a:pt x="19119" y="4177"/>
                  </a:lnTo>
                  <a:lnTo>
                    <a:pt x="17081" y="2452"/>
                  </a:lnTo>
                  <a:lnTo>
                    <a:pt x="14621" y="1136"/>
                  </a:lnTo>
                  <a:lnTo>
                    <a:pt x="11824" y="295"/>
                  </a:lnTo>
                  <a:lnTo>
                    <a:pt x="877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40" name="Фигура"/>
            <p:cNvSpPr/>
            <p:nvPr/>
          </p:nvSpPr>
          <p:spPr>
            <a:xfrm>
              <a:off x="15736313" y="-1"/>
              <a:ext cx="141969" cy="16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63" y="0"/>
                  </a:moveTo>
                  <a:lnTo>
                    <a:pt x="6872" y="1191"/>
                  </a:lnTo>
                  <a:lnTo>
                    <a:pt x="2371" y="4501"/>
                  </a:lnTo>
                  <a:lnTo>
                    <a:pt x="154" y="9126"/>
                  </a:lnTo>
                  <a:lnTo>
                    <a:pt x="0" y="10839"/>
                  </a:lnTo>
                  <a:lnTo>
                    <a:pt x="162" y="12537"/>
                  </a:lnTo>
                  <a:lnTo>
                    <a:pt x="2417" y="17150"/>
                  </a:lnTo>
                  <a:lnTo>
                    <a:pt x="6927" y="20437"/>
                  </a:lnTo>
                  <a:lnTo>
                    <a:pt x="12653" y="21600"/>
                  </a:lnTo>
                  <a:lnTo>
                    <a:pt x="12677" y="21600"/>
                  </a:lnTo>
                  <a:lnTo>
                    <a:pt x="18400" y="20428"/>
                  </a:lnTo>
                  <a:lnTo>
                    <a:pt x="21600" y="18436"/>
                  </a:lnTo>
                  <a:lnTo>
                    <a:pt x="18790" y="16154"/>
                  </a:lnTo>
                  <a:lnTo>
                    <a:pt x="11514" y="16154"/>
                  </a:lnTo>
                  <a:lnTo>
                    <a:pt x="9682" y="15609"/>
                  </a:lnTo>
                  <a:lnTo>
                    <a:pt x="8056" y="14571"/>
                  </a:lnTo>
                  <a:lnTo>
                    <a:pt x="7089" y="13415"/>
                  </a:lnTo>
                  <a:lnTo>
                    <a:pt x="6514" y="11891"/>
                  </a:lnTo>
                  <a:lnTo>
                    <a:pt x="6374" y="9858"/>
                  </a:lnTo>
                  <a:lnTo>
                    <a:pt x="7003" y="8285"/>
                  </a:lnTo>
                  <a:lnTo>
                    <a:pt x="8201" y="6906"/>
                  </a:lnTo>
                  <a:lnTo>
                    <a:pt x="9556" y="6064"/>
                  </a:lnTo>
                  <a:lnTo>
                    <a:pt x="11336" y="5560"/>
                  </a:lnTo>
                  <a:lnTo>
                    <a:pt x="13699" y="5431"/>
                  </a:lnTo>
                  <a:lnTo>
                    <a:pt x="18881" y="5431"/>
                  </a:lnTo>
                  <a:lnTo>
                    <a:pt x="21522" y="3098"/>
                  </a:lnTo>
                  <a:lnTo>
                    <a:pt x="20005" y="2008"/>
                  </a:lnTo>
                  <a:lnTo>
                    <a:pt x="18328" y="1144"/>
                  </a:lnTo>
                  <a:lnTo>
                    <a:pt x="16513" y="515"/>
                  </a:lnTo>
                  <a:lnTo>
                    <a:pt x="14584" y="130"/>
                  </a:lnTo>
                  <a:lnTo>
                    <a:pt x="12563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42" name="Заголовок слайда 01"/>
          <p:cNvSpPr txBox="1">
            <a:spLocks noGrp="1"/>
          </p:cNvSpPr>
          <p:nvPr>
            <p:ph type="title" hasCustomPrompt="1"/>
          </p:nvPr>
        </p:nvSpPr>
        <p:spPr>
          <a:xfrm>
            <a:off x="1620758" y="1277953"/>
            <a:ext cx="16862585" cy="607860"/>
          </a:xfrm>
          <a:prstGeom prst="rect">
            <a:avLst/>
          </a:prstGeom>
        </p:spPr>
        <p:txBody>
          <a:bodyPr anchor="ctr"/>
          <a:lstStyle>
            <a:lvl1pPr algn="l">
              <a:defRPr sz="3900" b="1">
                <a:solidFill>
                  <a:srgbClr val="00000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t>Заголовок слайда 01</a:t>
            </a:r>
          </a:p>
        </p:txBody>
      </p:sp>
      <p:sp>
        <p:nvSpPr>
          <p:cNvPr id="64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20758" y="6421380"/>
            <a:ext cx="6636099" cy="27700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1pPr>
            <a:lvl2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2pPr>
            <a:lvl3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3pPr>
            <a:lvl4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4pPr>
            <a:lvl5pPr marL="0">
              <a:spcBef>
                <a:spcPts val="0"/>
              </a:spcBef>
              <a:defRPr>
                <a:latin typeface="Circe"/>
                <a:ea typeface="Circe"/>
                <a:cs typeface="Circe"/>
                <a:sym typeface="Circe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44" name="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1620758" y="7254668"/>
            <a:ext cx="7502530" cy="646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defRPr sz="1400">
                <a:solidFill>
                  <a:srgbClr val="80808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t>Текст-текст----текст-----текст-----текст----текст-----текст-----текст----текст-----текст-----
текст----текст-----текст-----текст----текст-----текст-----</a:t>
            </a:r>
          </a:p>
        </p:txBody>
      </p:sp>
      <p:sp>
        <p:nvSpPr>
          <p:cNvPr id="64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9166305" y="10389189"/>
            <a:ext cx="196876" cy="254001"/>
          </a:xfrm>
          <a:prstGeom prst="rect">
            <a:avLst/>
          </a:prstGeom>
        </p:spPr>
        <p:txBody>
          <a:bodyPr/>
          <a:lstStyle>
            <a:lvl1pPr>
              <a:defRPr spc="15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bk object 16"/>
          <p:cNvSpPr/>
          <p:nvPr/>
        </p:nvSpPr>
        <p:spPr>
          <a:xfrm>
            <a:off x="-1" y="-1"/>
            <a:ext cx="20104102" cy="1015676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48" name="bk object 72"/>
          <p:cNvSpPr/>
          <p:nvPr/>
        </p:nvSpPr>
        <p:spPr>
          <a:xfrm>
            <a:off x="-1" y="10156759"/>
            <a:ext cx="20104102" cy="11518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951" name="Группа 67"/>
          <p:cNvGrpSpPr/>
          <p:nvPr/>
        </p:nvGrpSpPr>
        <p:grpSpPr>
          <a:xfrm>
            <a:off x="9989180" y="3902072"/>
            <a:ext cx="125659" cy="1811474"/>
            <a:chOff x="-1" y="0"/>
            <a:chExt cx="125658" cy="1811472"/>
          </a:xfrm>
        </p:grpSpPr>
        <p:sp>
          <p:nvSpPr>
            <p:cNvPr id="949" name="bk object 73"/>
            <p:cNvSpPr/>
            <p:nvPr/>
          </p:nvSpPr>
          <p:spPr>
            <a:xfrm>
              <a:off x="-2" y="272242"/>
              <a:ext cx="125659" cy="101568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0" name="bk object 74"/>
            <p:cNvSpPr/>
            <p:nvPr/>
          </p:nvSpPr>
          <p:spPr>
            <a:xfrm flipH="1">
              <a:off x="125653" y="-1"/>
              <a:ext cx="4" cy="1811474"/>
            </a:xfrm>
            <a:prstGeom prst="line">
              <a:avLst/>
            </a:prstGeom>
            <a:noFill/>
            <a:ln w="1174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007" name="Группа 63"/>
          <p:cNvGrpSpPr/>
          <p:nvPr/>
        </p:nvGrpSpPr>
        <p:grpSpPr>
          <a:xfrm>
            <a:off x="1968521" y="9406303"/>
            <a:ext cx="16167053" cy="753792"/>
            <a:chOff x="0" y="-1"/>
            <a:chExt cx="16167051" cy="753790"/>
          </a:xfrm>
        </p:grpSpPr>
        <p:sp>
          <p:nvSpPr>
            <p:cNvPr id="952" name="bk object 17"/>
            <p:cNvSpPr/>
            <p:nvPr/>
          </p:nvSpPr>
          <p:spPr>
            <a:xfrm>
              <a:off x="14775184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3" name="bk object 18"/>
            <p:cNvSpPr/>
            <p:nvPr/>
          </p:nvSpPr>
          <p:spPr>
            <a:xfrm>
              <a:off x="15096390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4" name="bk object 19"/>
            <p:cNvSpPr/>
            <p:nvPr/>
          </p:nvSpPr>
          <p:spPr>
            <a:xfrm>
              <a:off x="15417573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5" name="bk object 20"/>
            <p:cNvSpPr/>
            <p:nvPr/>
          </p:nvSpPr>
          <p:spPr>
            <a:xfrm>
              <a:off x="15738789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6" name="bk object 21"/>
            <p:cNvSpPr/>
            <p:nvPr/>
          </p:nvSpPr>
          <p:spPr>
            <a:xfrm>
              <a:off x="16059984" y="432470"/>
              <a:ext cx="107068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7" name="bk object 22"/>
            <p:cNvSpPr/>
            <p:nvPr/>
          </p:nvSpPr>
          <p:spPr>
            <a:xfrm>
              <a:off x="9635980" y="432470"/>
              <a:ext cx="107068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8" name="bk object 23"/>
            <p:cNvSpPr/>
            <p:nvPr/>
          </p:nvSpPr>
          <p:spPr>
            <a:xfrm>
              <a:off x="9957184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9" name="bk object 24"/>
            <p:cNvSpPr/>
            <p:nvPr/>
          </p:nvSpPr>
          <p:spPr>
            <a:xfrm>
              <a:off x="10278379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0" name="bk object 25"/>
            <p:cNvSpPr/>
            <p:nvPr/>
          </p:nvSpPr>
          <p:spPr>
            <a:xfrm>
              <a:off x="10599572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1" name="bk object 26"/>
            <p:cNvSpPr/>
            <p:nvPr/>
          </p:nvSpPr>
          <p:spPr>
            <a:xfrm>
              <a:off x="10920767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2" name="bk object 27"/>
            <p:cNvSpPr/>
            <p:nvPr/>
          </p:nvSpPr>
          <p:spPr>
            <a:xfrm>
              <a:off x="11241984" y="432470"/>
              <a:ext cx="107067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3" name="bk object 28"/>
            <p:cNvSpPr/>
            <p:nvPr/>
          </p:nvSpPr>
          <p:spPr>
            <a:xfrm>
              <a:off x="8029987" y="432470"/>
              <a:ext cx="107068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4" name="bk object 29"/>
            <p:cNvSpPr/>
            <p:nvPr/>
          </p:nvSpPr>
          <p:spPr>
            <a:xfrm>
              <a:off x="8351180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5" name="bk object 30"/>
            <p:cNvSpPr/>
            <p:nvPr/>
          </p:nvSpPr>
          <p:spPr>
            <a:xfrm>
              <a:off x="8672374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6" name="bk object 31"/>
            <p:cNvSpPr/>
            <p:nvPr/>
          </p:nvSpPr>
          <p:spPr>
            <a:xfrm>
              <a:off x="8993591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7" name="bk object 32"/>
            <p:cNvSpPr/>
            <p:nvPr/>
          </p:nvSpPr>
          <p:spPr>
            <a:xfrm>
              <a:off x="9314784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8" name="bk object 33"/>
            <p:cNvSpPr/>
            <p:nvPr/>
          </p:nvSpPr>
          <p:spPr>
            <a:xfrm>
              <a:off x="6423973" y="432470"/>
              <a:ext cx="107068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9" name="bk object 34"/>
            <p:cNvSpPr/>
            <p:nvPr/>
          </p:nvSpPr>
          <p:spPr>
            <a:xfrm>
              <a:off x="6745188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0" name="bk object 35"/>
            <p:cNvSpPr/>
            <p:nvPr/>
          </p:nvSpPr>
          <p:spPr>
            <a:xfrm>
              <a:off x="7066383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1" name="bk object 36"/>
            <p:cNvSpPr/>
            <p:nvPr/>
          </p:nvSpPr>
          <p:spPr>
            <a:xfrm>
              <a:off x="7387556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2" name="bk object 37"/>
            <p:cNvSpPr/>
            <p:nvPr/>
          </p:nvSpPr>
          <p:spPr>
            <a:xfrm>
              <a:off x="7708792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3" name="bk object 38"/>
            <p:cNvSpPr/>
            <p:nvPr/>
          </p:nvSpPr>
          <p:spPr>
            <a:xfrm>
              <a:off x="4817978" y="432470"/>
              <a:ext cx="107068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4" name="bk object 39"/>
            <p:cNvSpPr/>
            <p:nvPr/>
          </p:nvSpPr>
          <p:spPr>
            <a:xfrm>
              <a:off x="5139171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5" name="bk object 40"/>
            <p:cNvSpPr/>
            <p:nvPr/>
          </p:nvSpPr>
          <p:spPr>
            <a:xfrm>
              <a:off x="5460366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6" name="bk object 41"/>
            <p:cNvSpPr/>
            <p:nvPr/>
          </p:nvSpPr>
          <p:spPr>
            <a:xfrm>
              <a:off x="5781561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7" name="bk object 42"/>
            <p:cNvSpPr/>
            <p:nvPr/>
          </p:nvSpPr>
          <p:spPr>
            <a:xfrm>
              <a:off x="6102777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8" name="bk object 43"/>
            <p:cNvSpPr/>
            <p:nvPr/>
          </p:nvSpPr>
          <p:spPr>
            <a:xfrm>
              <a:off x="3211985" y="432470"/>
              <a:ext cx="107069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9" name="bk object 44"/>
            <p:cNvSpPr/>
            <p:nvPr/>
          </p:nvSpPr>
          <p:spPr>
            <a:xfrm>
              <a:off x="3533179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0" name="bk object 45"/>
            <p:cNvSpPr/>
            <p:nvPr/>
          </p:nvSpPr>
          <p:spPr>
            <a:xfrm>
              <a:off x="3854374" y="539536"/>
              <a:ext cx="107080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1" name="bk object 46"/>
            <p:cNvSpPr/>
            <p:nvPr/>
          </p:nvSpPr>
          <p:spPr>
            <a:xfrm>
              <a:off x="4175578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2" name="bk object 47"/>
            <p:cNvSpPr/>
            <p:nvPr/>
          </p:nvSpPr>
          <p:spPr>
            <a:xfrm>
              <a:off x="4496784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3" name="bk object 48"/>
            <p:cNvSpPr/>
            <p:nvPr/>
          </p:nvSpPr>
          <p:spPr>
            <a:xfrm>
              <a:off x="1605992" y="432470"/>
              <a:ext cx="107069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4" name="bk object 49"/>
            <p:cNvSpPr/>
            <p:nvPr/>
          </p:nvSpPr>
          <p:spPr>
            <a:xfrm>
              <a:off x="1927186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5" name="bk object 50"/>
            <p:cNvSpPr/>
            <p:nvPr/>
          </p:nvSpPr>
          <p:spPr>
            <a:xfrm>
              <a:off x="2248381" y="539536"/>
              <a:ext cx="107080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6" name="bk object 51"/>
            <p:cNvSpPr/>
            <p:nvPr/>
          </p:nvSpPr>
          <p:spPr>
            <a:xfrm>
              <a:off x="2569586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7" name="bk object 52"/>
            <p:cNvSpPr/>
            <p:nvPr/>
          </p:nvSpPr>
          <p:spPr>
            <a:xfrm>
              <a:off x="2890791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8" name="bk object 53"/>
            <p:cNvSpPr/>
            <p:nvPr/>
          </p:nvSpPr>
          <p:spPr>
            <a:xfrm>
              <a:off x="-1" y="432470"/>
              <a:ext cx="107068" cy="32128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9" name="bk object 54"/>
            <p:cNvSpPr/>
            <p:nvPr/>
          </p:nvSpPr>
          <p:spPr>
            <a:xfrm>
              <a:off x="321171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0" name="bk object 55"/>
            <p:cNvSpPr/>
            <p:nvPr/>
          </p:nvSpPr>
          <p:spPr>
            <a:xfrm>
              <a:off x="642366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1" name="bk object 56"/>
            <p:cNvSpPr/>
            <p:nvPr/>
          </p:nvSpPr>
          <p:spPr>
            <a:xfrm>
              <a:off x="963592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2" name="bk object 57"/>
            <p:cNvSpPr/>
            <p:nvPr/>
          </p:nvSpPr>
          <p:spPr>
            <a:xfrm>
              <a:off x="1284798" y="539536"/>
              <a:ext cx="10706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3" name="bk object 58"/>
            <p:cNvSpPr/>
            <p:nvPr/>
          </p:nvSpPr>
          <p:spPr>
            <a:xfrm>
              <a:off x="11563177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4" name="bk object 59"/>
            <p:cNvSpPr/>
            <p:nvPr/>
          </p:nvSpPr>
          <p:spPr>
            <a:xfrm>
              <a:off x="11884372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5" name="bk object 60"/>
            <p:cNvSpPr/>
            <p:nvPr/>
          </p:nvSpPr>
          <p:spPr>
            <a:xfrm>
              <a:off x="12205578" y="539536"/>
              <a:ext cx="107068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6" name="bk object 61"/>
            <p:cNvSpPr/>
            <p:nvPr/>
          </p:nvSpPr>
          <p:spPr>
            <a:xfrm>
              <a:off x="12526760" y="539536"/>
              <a:ext cx="107079" cy="21421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grpSp>
          <p:nvGrpSpPr>
            <p:cNvPr id="1006" name="Группа 111"/>
            <p:cNvGrpSpPr/>
            <p:nvPr/>
          </p:nvGrpSpPr>
          <p:grpSpPr>
            <a:xfrm>
              <a:off x="12826046" y="-2"/>
              <a:ext cx="1713611" cy="753791"/>
              <a:chOff x="-1" y="0"/>
              <a:chExt cx="1713609" cy="753790"/>
            </a:xfrm>
          </p:grpSpPr>
          <p:sp>
            <p:nvSpPr>
              <p:cNvPr id="997" name="Rectangle 139"/>
              <p:cNvSpPr/>
              <p:nvPr/>
            </p:nvSpPr>
            <p:spPr>
              <a:xfrm>
                <a:off x="-2" y="3436"/>
                <a:ext cx="109895" cy="75035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98" name="Rectangle 140"/>
              <p:cNvSpPr/>
              <p:nvPr/>
            </p:nvSpPr>
            <p:spPr>
              <a:xfrm>
                <a:off x="322803" y="540872"/>
                <a:ext cx="106461" cy="21291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99" name="Rectangle 141"/>
              <p:cNvSpPr/>
              <p:nvPr/>
            </p:nvSpPr>
            <p:spPr>
              <a:xfrm>
                <a:off x="642171" y="540872"/>
                <a:ext cx="109895" cy="21291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0" name="Rectangle 142"/>
              <p:cNvSpPr/>
              <p:nvPr/>
            </p:nvSpPr>
            <p:spPr>
              <a:xfrm>
                <a:off x="964976" y="540872"/>
                <a:ext cx="106461" cy="21291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1" name="Rectangle 143"/>
              <p:cNvSpPr/>
              <p:nvPr/>
            </p:nvSpPr>
            <p:spPr>
              <a:xfrm>
                <a:off x="1287778" y="540872"/>
                <a:ext cx="106461" cy="21291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2" name="Freeform 144"/>
              <p:cNvSpPr/>
              <p:nvPr/>
            </p:nvSpPr>
            <p:spPr>
              <a:xfrm>
                <a:off x="1177888" y="3435"/>
                <a:ext cx="322808" cy="430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5335"/>
                    </a:lnTo>
                    <a:lnTo>
                      <a:pt x="7353" y="5335"/>
                    </a:lnTo>
                    <a:lnTo>
                      <a:pt x="7353" y="21600"/>
                    </a:lnTo>
                    <a:lnTo>
                      <a:pt x="14477" y="21600"/>
                    </a:lnTo>
                    <a:lnTo>
                      <a:pt x="14477" y="5335"/>
                    </a:lnTo>
                    <a:lnTo>
                      <a:pt x="21600" y="533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3" name="Rectangle 145"/>
              <p:cNvSpPr/>
              <p:nvPr/>
            </p:nvSpPr>
            <p:spPr>
              <a:xfrm>
                <a:off x="1607148" y="3436"/>
                <a:ext cx="106461" cy="75035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4" name="Freeform 146"/>
              <p:cNvSpPr/>
              <p:nvPr/>
            </p:nvSpPr>
            <p:spPr>
              <a:xfrm>
                <a:off x="322803" y="3435"/>
                <a:ext cx="319373" cy="430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16" y="10671"/>
                    </a:moveTo>
                    <a:lnTo>
                      <a:pt x="7200" y="10671"/>
                    </a:lnTo>
                    <a:lnTo>
                      <a:pt x="7200" y="5335"/>
                    </a:lnTo>
                    <a:lnTo>
                      <a:pt x="11613" y="5335"/>
                    </a:lnTo>
                    <a:lnTo>
                      <a:pt x="12310" y="5508"/>
                    </a:lnTo>
                    <a:lnTo>
                      <a:pt x="13471" y="6196"/>
                    </a:lnTo>
                    <a:lnTo>
                      <a:pt x="14168" y="7057"/>
                    </a:lnTo>
                    <a:lnTo>
                      <a:pt x="14400" y="7401"/>
                    </a:lnTo>
                    <a:lnTo>
                      <a:pt x="14400" y="8606"/>
                    </a:lnTo>
                    <a:lnTo>
                      <a:pt x="14168" y="9122"/>
                    </a:lnTo>
                    <a:lnTo>
                      <a:pt x="13471" y="9982"/>
                    </a:lnTo>
                    <a:lnTo>
                      <a:pt x="12310" y="10499"/>
                    </a:lnTo>
                    <a:lnTo>
                      <a:pt x="11613" y="10671"/>
                    </a:lnTo>
                    <a:lnTo>
                      <a:pt x="10916" y="10671"/>
                    </a:lnTo>
                    <a:close/>
                    <a:moveTo>
                      <a:pt x="10916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200" y="21600"/>
                    </a:lnTo>
                    <a:lnTo>
                      <a:pt x="7200" y="16006"/>
                    </a:lnTo>
                    <a:lnTo>
                      <a:pt x="10916" y="16006"/>
                    </a:lnTo>
                    <a:lnTo>
                      <a:pt x="13006" y="15834"/>
                    </a:lnTo>
                    <a:lnTo>
                      <a:pt x="15097" y="15490"/>
                    </a:lnTo>
                    <a:lnTo>
                      <a:pt x="16955" y="14629"/>
                    </a:lnTo>
                    <a:lnTo>
                      <a:pt x="18581" y="13769"/>
                    </a:lnTo>
                    <a:lnTo>
                      <a:pt x="19974" y="12564"/>
                    </a:lnTo>
                    <a:lnTo>
                      <a:pt x="20903" y="11187"/>
                    </a:lnTo>
                    <a:lnTo>
                      <a:pt x="21600" y="9638"/>
                    </a:lnTo>
                    <a:lnTo>
                      <a:pt x="21600" y="6368"/>
                    </a:lnTo>
                    <a:lnTo>
                      <a:pt x="20903" y="4819"/>
                    </a:lnTo>
                    <a:lnTo>
                      <a:pt x="19974" y="3614"/>
                    </a:lnTo>
                    <a:lnTo>
                      <a:pt x="18581" y="2410"/>
                    </a:lnTo>
                    <a:lnTo>
                      <a:pt x="16955" y="1377"/>
                    </a:lnTo>
                    <a:lnTo>
                      <a:pt x="15097" y="688"/>
                    </a:lnTo>
                    <a:lnTo>
                      <a:pt x="13006" y="172"/>
                    </a:lnTo>
                    <a:lnTo>
                      <a:pt x="109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5" name="Freeform 149"/>
              <p:cNvSpPr/>
              <p:nvPr/>
            </p:nvSpPr>
            <p:spPr>
              <a:xfrm>
                <a:off x="721156" y="-1"/>
                <a:ext cx="367451" cy="434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516" y="21600"/>
                    </a:moveTo>
                    <a:lnTo>
                      <a:pt x="10093" y="21429"/>
                    </a:lnTo>
                    <a:lnTo>
                      <a:pt x="7873" y="20746"/>
                    </a:lnTo>
                    <a:lnTo>
                      <a:pt x="6662" y="20405"/>
                    </a:lnTo>
                    <a:lnTo>
                      <a:pt x="5652" y="19892"/>
                    </a:lnTo>
                    <a:lnTo>
                      <a:pt x="4643" y="19124"/>
                    </a:lnTo>
                    <a:lnTo>
                      <a:pt x="2826" y="17587"/>
                    </a:lnTo>
                    <a:lnTo>
                      <a:pt x="2019" y="16734"/>
                    </a:lnTo>
                    <a:lnTo>
                      <a:pt x="1413" y="15880"/>
                    </a:lnTo>
                    <a:lnTo>
                      <a:pt x="807" y="14855"/>
                    </a:lnTo>
                    <a:lnTo>
                      <a:pt x="404" y="13831"/>
                    </a:lnTo>
                    <a:lnTo>
                      <a:pt x="0" y="11782"/>
                    </a:lnTo>
                    <a:lnTo>
                      <a:pt x="0" y="9733"/>
                    </a:lnTo>
                    <a:lnTo>
                      <a:pt x="404" y="7684"/>
                    </a:lnTo>
                    <a:lnTo>
                      <a:pt x="807" y="6659"/>
                    </a:lnTo>
                    <a:lnTo>
                      <a:pt x="1413" y="5635"/>
                    </a:lnTo>
                    <a:lnTo>
                      <a:pt x="2019" y="4781"/>
                    </a:lnTo>
                    <a:lnTo>
                      <a:pt x="2826" y="3927"/>
                    </a:lnTo>
                    <a:lnTo>
                      <a:pt x="4643" y="2391"/>
                    </a:lnTo>
                    <a:lnTo>
                      <a:pt x="5652" y="1878"/>
                    </a:lnTo>
                    <a:lnTo>
                      <a:pt x="6662" y="1195"/>
                    </a:lnTo>
                    <a:lnTo>
                      <a:pt x="7873" y="854"/>
                    </a:lnTo>
                    <a:lnTo>
                      <a:pt x="10093" y="171"/>
                    </a:lnTo>
                    <a:lnTo>
                      <a:pt x="12516" y="0"/>
                    </a:lnTo>
                    <a:lnTo>
                      <a:pt x="14938" y="171"/>
                    </a:lnTo>
                    <a:lnTo>
                      <a:pt x="18572" y="1195"/>
                    </a:lnTo>
                    <a:lnTo>
                      <a:pt x="19581" y="1878"/>
                    </a:lnTo>
                    <a:lnTo>
                      <a:pt x="20591" y="2391"/>
                    </a:lnTo>
                    <a:lnTo>
                      <a:pt x="21600" y="3244"/>
                    </a:lnTo>
                    <a:lnTo>
                      <a:pt x="17159" y="7001"/>
                    </a:lnTo>
                    <a:lnTo>
                      <a:pt x="16150" y="6318"/>
                    </a:lnTo>
                    <a:lnTo>
                      <a:pt x="14938" y="5806"/>
                    </a:lnTo>
                    <a:lnTo>
                      <a:pt x="13727" y="5464"/>
                    </a:lnTo>
                    <a:lnTo>
                      <a:pt x="12516" y="5293"/>
                    </a:lnTo>
                    <a:lnTo>
                      <a:pt x="11305" y="5464"/>
                    </a:lnTo>
                    <a:lnTo>
                      <a:pt x="10093" y="5806"/>
                    </a:lnTo>
                    <a:lnTo>
                      <a:pt x="9084" y="6318"/>
                    </a:lnTo>
                    <a:lnTo>
                      <a:pt x="8075" y="7001"/>
                    </a:lnTo>
                    <a:lnTo>
                      <a:pt x="7267" y="7855"/>
                    </a:lnTo>
                    <a:lnTo>
                      <a:pt x="6662" y="8708"/>
                    </a:lnTo>
                    <a:lnTo>
                      <a:pt x="6258" y="9733"/>
                    </a:lnTo>
                    <a:lnTo>
                      <a:pt x="6258" y="11782"/>
                    </a:lnTo>
                    <a:lnTo>
                      <a:pt x="6662" y="12806"/>
                    </a:lnTo>
                    <a:lnTo>
                      <a:pt x="7267" y="13831"/>
                    </a:lnTo>
                    <a:lnTo>
                      <a:pt x="8075" y="14514"/>
                    </a:lnTo>
                    <a:lnTo>
                      <a:pt x="9084" y="15197"/>
                    </a:lnTo>
                    <a:lnTo>
                      <a:pt x="10093" y="15709"/>
                    </a:lnTo>
                    <a:lnTo>
                      <a:pt x="11305" y="16051"/>
                    </a:lnTo>
                    <a:lnTo>
                      <a:pt x="12516" y="16221"/>
                    </a:lnTo>
                    <a:lnTo>
                      <a:pt x="13727" y="16051"/>
                    </a:lnTo>
                    <a:lnTo>
                      <a:pt x="14938" y="15709"/>
                    </a:lnTo>
                    <a:lnTo>
                      <a:pt x="16150" y="15197"/>
                    </a:lnTo>
                    <a:lnTo>
                      <a:pt x="17159" y="14514"/>
                    </a:lnTo>
                    <a:lnTo>
                      <a:pt x="21600" y="18270"/>
                    </a:lnTo>
                    <a:lnTo>
                      <a:pt x="20591" y="19124"/>
                    </a:lnTo>
                    <a:lnTo>
                      <a:pt x="19581" y="19892"/>
                    </a:lnTo>
                    <a:lnTo>
                      <a:pt x="18572" y="20405"/>
                    </a:lnTo>
                    <a:lnTo>
                      <a:pt x="14938" y="21429"/>
                    </a:lnTo>
                    <a:lnTo>
                      <a:pt x="12516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00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4163515" y="10476206"/>
            <a:ext cx="244426" cy="279401"/>
          </a:xfrm>
          <a:prstGeom prst="rect">
            <a:avLst/>
          </a:prstGeom>
        </p:spPr>
        <p:txBody>
          <a:bodyPr/>
          <a:lstStyle>
            <a:lvl1pPr indent="0">
              <a:defRPr sz="18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еребивочный слайд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Прямоугольник 1"/>
          <p:cNvSpPr/>
          <p:nvPr/>
        </p:nvSpPr>
        <p:spPr>
          <a:xfrm>
            <a:off x="0" y="0"/>
            <a:ext cx="20104100" cy="7936939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131" name="Группа 4"/>
          <p:cNvGrpSpPr/>
          <p:nvPr/>
        </p:nvGrpSpPr>
        <p:grpSpPr>
          <a:xfrm>
            <a:off x="1295387" y="6024227"/>
            <a:ext cx="17214621" cy="1916454"/>
            <a:chOff x="-2" y="-1"/>
            <a:chExt cx="17214619" cy="1916452"/>
          </a:xfrm>
        </p:grpSpPr>
        <p:grpSp>
          <p:nvGrpSpPr>
            <p:cNvPr id="1120" name="Группа 3"/>
            <p:cNvGrpSpPr/>
            <p:nvPr/>
          </p:nvGrpSpPr>
          <p:grpSpPr>
            <a:xfrm>
              <a:off x="4580771" y="1591398"/>
              <a:ext cx="12633847" cy="321290"/>
              <a:chOff x="-1" y="0"/>
              <a:chExt cx="12633846" cy="321289"/>
            </a:xfrm>
          </p:grpSpPr>
          <p:sp>
            <p:nvSpPr>
              <p:cNvPr id="1080" name="bk object 21"/>
              <p:cNvSpPr/>
              <p:nvPr/>
            </p:nvSpPr>
            <p:spPr>
              <a:xfrm>
                <a:off x="12526778" y="-1"/>
                <a:ext cx="107068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1" name="bk object 22"/>
              <p:cNvSpPr/>
              <p:nvPr/>
            </p:nvSpPr>
            <p:spPr>
              <a:xfrm>
                <a:off x="9314811" y="-1"/>
                <a:ext cx="107068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2" name="bk object 23"/>
              <p:cNvSpPr/>
              <p:nvPr/>
            </p:nvSpPr>
            <p:spPr>
              <a:xfrm>
                <a:off x="9636018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3" name="bk object 24"/>
              <p:cNvSpPr/>
              <p:nvPr/>
            </p:nvSpPr>
            <p:spPr>
              <a:xfrm>
                <a:off x="9957211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4" name="bk object 25"/>
              <p:cNvSpPr/>
              <p:nvPr/>
            </p:nvSpPr>
            <p:spPr>
              <a:xfrm>
                <a:off x="10278405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5" name="bk object 26"/>
              <p:cNvSpPr/>
              <p:nvPr/>
            </p:nvSpPr>
            <p:spPr>
              <a:xfrm>
                <a:off x="10599601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6" name="bk object 27"/>
              <p:cNvSpPr/>
              <p:nvPr/>
            </p:nvSpPr>
            <p:spPr>
              <a:xfrm>
                <a:off x="10920817" y="-1"/>
                <a:ext cx="107068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7" name="bk object 28"/>
              <p:cNvSpPr/>
              <p:nvPr/>
            </p:nvSpPr>
            <p:spPr>
              <a:xfrm>
                <a:off x="7708818" y="-1"/>
                <a:ext cx="107068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8" name="bk object 29"/>
              <p:cNvSpPr/>
              <p:nvPr/>
            </p:nvSpPr>
            <p:spPr>
              <a:xfrm>
                <a:off x="8030011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9" name="bk object 30"/>
              <p:cNvSpPr/>
              <p:nvPr/>
            </p:nvSpPr>
            <p:spPr>
              <a:xfrm>
                <a:off x="8351206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0" name="bk object 31"/>
              <p:cNvSpPr/>
              <p:nvPr/>
            </p:nvSpPr>
            <p:spPr>
              <a:xfrm>
                <a:off x="8672422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1" name="bk object 32"/>
              <p:cNvSpPr/>
              <p:nvPr/>
            </p:nvSpPr>
            <p:spPr>
              <a:xfrm>
                <a:off x="8993617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2" name="bk object 33"/>
              <p:cNvSpPr/>
              <p:nvPr/>
            </p:nvSpPr>
            <p:spPr>
              <a:xfrm>
                <a:off x="6102803" y="-1"/>
                <a:ext cx="107068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3" name="bk object 34"/>
              <p:cNvSpPr/>
              <p:nvPr/>
            </p:nvSpPr>
            <p:spPr>
              <a:xfrm>
                <a:off x="6424017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4" name="bk object 35"/>
              <p:cNvSpPr/>
              <p:nvPr/>
            </p:nvSpPr>
            <p:spPr>
              <a:xfrm>
                <a:off x="6745213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5" name="bk object 36"/>
              <p:cNvSpPr/>
              <p:nvPr/>
            </p:nvSpPr>
            <p:spPr>
              <a:xfrm>
                <a:off x="7066386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6" name="bk object 37"/>
              <p:cNvSpPr/>
              <p:nvPr/>
            </p:nvSpPr>
            <p:spPr>
              <a:xfrm>
                <a:off x="7387623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7" name="bk object 38"/>
              <p:cNvSpPr/>
              <p:nvPr/>
            </p:nvSpPr>
            <p:spPr>
              <a:xfrm>
                <a:off x="4496808" y="-1"/>
                <a:ext cx="107068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8" name="bk object 39"/>
              <p:cNvSpPr/>
              <p:nvPr/>
            </p:nvSpPr>
            <p:spPr>
              <a:xfrm>
                <a:off x="4818002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9" name="bk object 40"/>
              <p:cNvSpPr/>
              <p:nvPr/>
            </p:nvSpPr>
            <p:spPr>
              <a:xfrm>
                <a:off x="5139196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0" name="bk object 41"/>
              <p:cNvSpPr/>
              <p:nvPr/>
            </p:nvSpPr>
            <p:spPr>
              <a:xfrm>
                <a:off x="5460391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1" name="bk object 42"/>
              <p:cNvSpPr/>
              <p:nvPr/>
            </p:nvSpPr>
            <p:spPr>
              <a:xfrm>
                <a:off x="5781607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2" name="bk object 43"/>
              <p:cNvSpPr/>
              <p:nvPr/>
            </p:nvSpPr>
            <p:spPr>
              <a:xfrm>
                <a:off x="2890813" y="-1"/>
                <a:ext cx="107069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3" name="bk object 44"/>
              <p:cNvSpPr/>
              <p:nvPr/>
            </p:nvSpPr>
            <p:spPr>
              <a:xfrm>
                <a:off x="3212008" y="107065"/>
                <a:ext cx="10706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4" name="bk object 45"/>
              <p:cNvSpPr/>
              <p:nvPr/>
            </p:nvSpPr>
            <p:spPr>
              <a:xfrm>
                <a:off x="3533203" y="107065"/>
                <a:ext cx="107080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5" name="bk object 46"/>
              <p:cNvSpPr/>
              <p:nvPr/>
            </p:nvSpPr>
            <p:spPr>
              <a:xfrm>
                <a:off x="3854408" y="107065"/>
                <a:ext cx="10706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6" name="bk object 47"/>
              <p:cNvSpPr/>
              <p:nvPr/>
            </p:nvSpPr>
            <p:spPr>
              <a:xfrm>
                <a:off x="4175614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7" name="bk object 48"/>
              <p:cNvSpPr/>
              <p:nvPr/>
            </p:nvSpPr>
            <p:spPr>
              <a:xfrm>
                <a:off x="1284820" y="-1"/>
                <a:ext cx="107069" cy="3212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8" name="bk object 49"/>
              <p:cNvSpPr/>
              <p:nvPr/>
            </p:nvSpPr>
            <p:spPr>
              <a:xfrm>
                <a:off x="1606013" y="107065"/>
                <a:ext cx="10706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09" name="bk object 50"/>
              <p:cNvSpPr/>
              <p:nvPr/>
            </p:nvSpPr>
            <p:spPr>
              <a:xfrm>
                <a:off x="1927209" y="107065"/>
                <a:ext cx="107080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0" name="bk object 51"/>
              <p:cNvSpPr/>
              <p:nvPr/>
            </p:nvSpPr>
            <p:spPr>
              <a:xfrm>
                <a:off x="2248414" y="107065"/>
                <a:ext cx="10706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1" name="bk object 52"/>
              <p:cNvSpPr/>
              <p:nvPr/>
            </p:nvSpPr>
            <p:spPr>
              <a:xfrm>
                <a:off x="2569619" y="107065"/>
                <a:ext cx="10706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2" name="bk object 54"/>
              <p:cNvSpPr/>
              <p:nvPr/>
            </p:nvSpPr>
            <p:spPr>
              <a:xfrm>
                <a:off x="-2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3" name="bk object 55"/>
              <p:cNvSpPr/>
              <p:nvPr/>
            </p:nvSpPr>
            <p:spPr>
              <a:xfrm>
                <a:off x="321193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4" name="bk object 56"/>
              <p:cNvSpPr/>
              <p:nvPr/>
            </p:nvSpPr>
            <p:spPr>
              <a:xfrm>
                <a:off x="642419" y="107065"/>
                <a:ext cx="10706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5" name="bk object 57"/>
              <p:cNvSpPr/>
              <p:nvPr/>
            </p:nvSpPr>
            <p:spPr>
              <a:xfrm>
                <a:off x="963624" y="107065"/>
                <a:ext cx="107070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6" name="bk object 58"/>
              <p:cNvSpPr/>
              <p:nvPr/>
            </p:nvSpPr>
            <p:spPr>
              <a:xfrm>
                <a:off x="11242010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7" name="bk object 59"/>
              <p:cNvSpPr/>
              <p:nvPr/>
            </p:nvSpPr>
            <p:spPr>
              <a:xfrm>
                <a:off x="11563207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8" name="bk object 60"/>
              <p:cNvSpPr/>
              <p:nvPr/>
            </p:nvSpPr>
            <p:spPr>
              <a:xfrm>
                <a:off x="11884411" y="107065"/>
                <a:ext cx="107068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19" name="bk object 61"/>
              <p:cNvSpPr/>
              <p:nvPr/>
            </p:nvSpPr>
            <p:spPr>
              <a:xfrm>
                <a:off x="12205594" y="107065"/>
                <a:ext cx="107079" cy="2142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1130" name="Группа 55"/>
            <p:cNvGrpSpPr/>
            <p:nvPr/>
          </p:nvGrpSpPr>
          <p:grpSpPr>
            <a:xfrm>
              <a:off x="-3" y="-2"/>
              <a:ext cx="4356743" cy="1916454"/>
              <a:chOff x="-1" y="-1"/>
              <a:chExt cx="4356741" cy="1916453"/>
            </a:xfrm>
          </p:grpSpPr>
          <p:sp>
            <p:nvSpPr>
              <p:cNvPr id="1121" name="Rectangle 139"/>
              <p:cNvSpPr/>
              <p:nvPr/>
            </p:nvSpPr>
            <p:spPr>
              <a:xfrm>
                <a:off x="-2" y="8729"/>
                <a:ext cx="279394" cy="190772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2" name="Rectangle 140"/>
              <p:cNvSpPr/>
              <p:nvPr/>
            </p:nvSpPr>
            <p:spPr>
              <a:xfrm>
                <a:off x="820707" y="1375130"/>
                <a:ext cx="270663" cy="5413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3" name="Rectangle 141"/>
              <p:cNvSpPr/>
              <p:nvPr/>
            </p:nvSpPr>
            <p:spPr>
              <a:xfrm>
                <a:off x="1632683" y="1375130"/>
                <a:ext cx="279395" cy="5413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4" name="Rectangle 142"/>
              <p:cNvSpPr/>
              <p:nvPr/>
            </p:nvSpPr>
            <p:spPr>
              <a:xfrm>
                <a:off x="2453391" y="1375130"/>
                <a:ext cx="270663" cy="5413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5" name="Rectangle 143"/>
              <p:cNvSpPr/>
              <p:nvPr/>
            </p:nvSpPr>
            <p:spPr>
              <a:xfrm>
                <a:off x="3274101" y="1375130"/>
                <a:ext cx="270663" cy="5413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6" name="Freeform 144"/>
              <p:cNvSpPr/>
              <p:nvPr/>
            </p:nvSpPr>
            <p:spPr>
              <a:xfrm>
                <a:off x="2994711" y="8730"/>
                <a:ext cx="820713" cy="10957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5335"/>
                    </a:lnTo>
                    <a:lnTo>
                      <a:pt x="7353" y="5335"/>
                    </a:lnTo>
                    <a:lnTo>
                      <a:pt x="7353" y="21600"/>
                    </a:lnTo>
                    <a:lnTo>
                      <a:pt x="14477" y="21600"/>
                    </a:lnTo>
                    <a:lnTo>
                      <a:pt x="14477" y="5335"/>
                    </a:lnTo>
                    <a:lnTo>
                      <a:pt x="21600" y="533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7" name="Rectangle 145"/>
              <p:cNvSpPr/>
              <p:nvPr/>
            </p:nvSpPr>
            <p:spPr>
              <a:xfrm>
                <a:off x="4086078" y="8729"/>
                <a:ext cx="270663" cy="190772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8" name="Freeform 146"/>
              <p:cNvSpPr/>
              <p:nvPr/>
            </p:nvSpPr>
            <p:spPr>
              <a:xfrm>
                <a:off x="820707" y="8730"/>
                <a:ext cx="811982" cy="10957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16" y="10671"/>
                    </a:moveTo>
                    <a:lnTo>
                      <a:pt x="7200" y="10671"/>
                    </a:lnTo>
                    <a:lnTo>
                      <a:pt x="7200" y="5335"/>
                    </a:lnTo>
                    <a:lnTo>
                      <a:pt x="11613" y="5335"/>
                    </a:lnTo>
                    <a:lnTo>
                      <a:pt x="12310" y="5508"/>
                    </a:lnTo>
                    <a:lnTo>
                      <a:pt x="13471" y="6196"/>
                    </a:lnTo>
                    <a:lnTo>
                      <a:pt x="14168" y="7057"/>
                    </a:lnTo>
                    <a:lnTo>
                      <a:pt x="14400" y="7401"/>
                    </a:lnTo>
                    <a:lnTo>
                      <a:pt x="14400" y="8606"/>
                    </a:lnTo>
                    <a:lnTo>
                      <a:pt x="14168" y="9122"/>
                    </a:lnTo>
                    <a:lnTo>
                      <a:pt x="13471" y="9982"/>
                    </a:lnTo>
                    <a:lnTo>
                      <a:pt x="12310" y="10499"/>
                    </a:lnTo>
                    <a:lnTo>
                      <a:pt x="11613" y="10671"/>
                    </a:lnTo>
                    <a:lnTo>
                      <a:pt x="10916" y="10671"/>
                    </a:lnTo>
                    <a:close/>
                    <a:moveTo>
                      <a:pt x="10916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7200" y="21600"/>
                    </a:lnTo>
                    <a:lnTo>
                      <a:pt x="7200" y="16006"/>
                    </a:lnTo>
                    <a:lnTo>
                      <a:pt x="10916" y="16006"/>
                    </a:lnTo>
                    <a:lnTo>
                      <a:pt x="13006" y="15834"/>
                    </a:lnTo>
                    <a:lnTo>
                      <a:pt x="15097" y="15490"/>
                    </a:lnTo>
                    <a:lnTo>
                      <a:pt x="16955" y="14629"/>
                    </a:lnTo>
                    <a:lnTo>
                      <a:pt x="18581" y="13769"/>
                    </a:lnTo>
                    <a:lnTo>
                      <a:pt x="19974" y="12564"/>
                    </a:lnTo>
                    <a:lnTo>
                      <a:pt x="20903" y="11187"/>
                    </a:lnTo>
                    <a:lnTo>
                      <a:pt x="21600" y="9638"/>
                    </a:lnTo>
                    <a:lnTo>
                      <a:pt x="21600" y="6368"/>
                    </a:lnTo>
                    <a:lnTo>
                      <a:pt x="20903" y="4819"/>
                    </a:lnTo>
                    <a:lnTo>
                      <a:pt x="19974" y="3614"/>
                    </a:lnTo>
                    <a:lnTo>
                      <a:pt x="18581" y="2410"/>
                    </a:lnTo>
                    <a:lnTo>
                      <a:pt x="16955" y="1377"/>
                    </a:lnTo>
                    <a:lnTo>
                      <a:pt x="15097" y="688"/>
                    </a:lnTo>
                    <a:lnTo>
                      <a:pt x="13006" y="172"/>
                    </a:lnTo>
                    <a:lnTo>
                      <a:pt x="109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29" name="Freeform 149"/>
              <p:cNvSpPr/>
              <p:nvPr/>
            </p:nvSpPr>
            <p:spPr>
              <a:xfrm>
                <a:off x="1833495" y="-2"/>
                <a:ext cx="934216" cy="1104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516" y="21600"/>
                    </a:moveTo>
                    <a:lnTo>
                      <a:pt x="10093" y="21429"/>
                    </a:lnTo>
                    <a:lnTo>
                      <a:pt x="7873" y="20746"/>
                    </a:lnTo>
                    <a:lnTo>
                      <a:pt x="6662" y="20405"/>
                    </a:lnTo>
                    <a:lnTo>
                      <a:pt x="5652" y="19892"/>
                    </a:lnTo>
                    <a:lnTo>
                      <a:pt x="4643" y="19124"/>
                    </a:lnTo>
                    <a:lnTo>
                      <a:pt x="2826" y="17587"/>
                    </a:lnTo>
                    <a:lnTo>
                      <a:pt x="2019" y="16734"/>
                    </a:lnTo>
                    <a:lnTo>
                      <a:pt x="1413" y="15880"/>
                    </a:lnTo>
                    <a:lnTo>
                      <a:pt x="807" y="14855"/>
                    </a:lnTo>
                    <a:lnTo>
                      <a:pt x="404" y="13831"/>
                    </a:lnTo>
                    <a:lnTo>
                      <a:pt x="0" y="11782"/>
                    </a:lnTo>
                    <a:lnTo>
                      <a:pt x="0" y="9733"/>
                    </a:lnTo>
                    <a:lnTo>
                      <a:pt x="404" y="7684"/>
                    </a:lnTo>
                    <a:lnTo>
                      <a:pt x="807" y="6659"/>
                    </a:lnTo>
                    <a:lnTo>
                      <a:pt x="1413" y="5635"/>
                    </a:lnTo>
                    <a:lnTo>
                      <a:pt x="2019" y="4781"/>
                    </a:lnTo>
                    <a:lnTo>
                      <a:pt x="2826" y="3927"/>
                    </a:lnTo>
                    <a:lnTo>
                      <a:pt x="4643" y="2391"/>
                    </a:lnTo>
                    <a:lnTo>
                      <a:pt x="5652" y="1878"/>
                    </a:lnTo>
                    <a:lnTo>
                      <a:pt x="6662" y="1195"/>
                    </a:lnTo>
                    <a:lnTo>
                      <a:pt x="7873" y="854"/>
                    </a:lnTo>
                    <a:lnTo>
                      <a:pt x="10093" y="171"/>
                    </a:lnTo>
                    <a:lnTo>
                      <a:pt x="12516" y="0"/>
                    </a:lnTo>
                    <a:lnTo>
                      <a:pt x="14938" y="171"/>
                    </a:lnTo>
                    <a:lnTo>
                      <a:pt x="18572" y="1195"/>
                    </a:lnTo>
                    <a:lnTo>
                      <a:pt x="19581" y="1878"/>
                    </a:lnTo>
                    <a:lnTo>
                      <a:pt x="20591" y="2391"/>
                    </a:lnTo>
                    <a:lnTo>
                      <a:pt x="21600" y="3244"/>
                    </a:lnTo>
                    <a:lnTo>
                      <a:pt x="17159" y="7001"/>
                    </a:lnTo>
                    <a:lnTo>
                      <a:pt x="16150" y="6318"/>
                    </a:lnTo>
                    <a:lnTo>
                      <a:pt x="14938" y="5806"/>
                    </a:lnTo>
                    <a:lnTo>
                      <a:pt x="13727" y="5464"/>
                    </a:lnTo>
                    <a:lnTo>
                      <a:pt x="12516" y="5293"/>
                    </a:lnTo>
                    <a:lnTo>
                      <a:pt x="11305" y="5464"/>
                    </a:lnTo>
                    <a:lnTo>
                      <a:pt x="10093" y="5806"/>
                    </a:lnTo>
                    <a:lnTo>
                      <a:pt x="9084" y="6318"/>
                    </a:lnTo>
                    <a:lnTo>
                      <a:pt x="8075" y="7001"/>
                    </a:lnTo>
                    <a:lnTo>
                      <a:pt x="7267" y="7855"/>
                    </a:lnTo>
                    <a:lnTo>
                      <a:pt x="6662" y="8708"/>
                    </a:lnTo>
                    <a:lnTo>
                      <a:pt x="6258" y="9733"/>
                    </a:lnTo>
                    <a:lnTo>
                      <a:pt x="6258" y="11782"/>
                    </a:lnTo>
                    <a:lnTo>
                      <a:pt x="6662" y="12806"/>
                    </a:lnTo>
                    <a:lnTo>
                      <a:pt x="7267" y="13831"/>
                    </a:lnTo>
                    <a:lnTo>
                      <a:pt x="8075" y="14514"/>
                    </a:lnTo>
                    <a:lnTo>
                      <a:pt x="9084" y="15197"/>
                    </a:lnTo>
                    <a:lnTo>
                      <a:pt x="10093" y="15709"/>
                    </a:lnTo>
                    <a:lnTo>
                      <a:pt x="11305" y="16051"/>
                    </a:lnTo>
                    <a:lnTo>
                      <a:pt x="12516" y="16221"/>
                    </a:lnTo>
                    <a:lnTo>
                      <a:pt x="13727" y="16051"/>
                    </a:lnTo>
                    <a:lnTo>
                      <a:pt x="14938" y="15709"/>
                    </a:lnTo>
                    <a:lnTo>
                      <a:pt x="16150" y="15197"/>
                    </a:lnTo>
                    <a:lnTo>
                      <a:pt x="17159" y="14514"/>
                    </a:lnTo>
                    <a:lnTo>
                      <a:pt x="21600" y="18270"/>
                    </a:lnTo>
                    <a:lnTo>
                      <a:pt x="20591" y="19124"/>
                    </a:lnTo>
                    <a:lnTo>
                      <a:pt x="19581" y="19892"/>
                    </a:lnTo>
                    <a:lnTo>
                      <a:pt x="18572" y="20405"/>
                    </a:lnTo>
                    <a:lnTo>
                      <a:pt x="14938" y="21429"/>
                    </a:lnTo>
                    <a:lnTo>
                      <a:pt x="12516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134" name="Группа 69"/>
          <p:cNvGrpSpPr/>
          <p:nvPr/>
        </p:nvGrpSpPr>
        <p:grpSpPr>
          <a:xfrm>
            <a:off x="1057554" y="8578804"/>
            <a:ext cx="157074" cy="2031360"/>
            <a:chOff x="0" y="-1"/>
            <a:chExt cx="157072" cy="2031358"/>
          </a:xfrm>
        </p:grpSpPr>
        <p:sp>
          <p:nvSpPr>
            <p:cNvPr id="1132" name="object 4"/>
            <p:cNvSpPr/>
            <p:nvPr/>
          </p:nvSpPr>
          <p:spPr>
            <a:xfrm>
              <a:off x="-1" y="471189"/>
              <a:ext cx="157073" cy="114133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33" name="object 5"/>
            <p:cNvSpPr/>
            <p:nvPr/>
          </p:nvSpPr>
          <p:spPr>
            <a:xfrm flipV="1">
              <a:off x="157066" y="-2"/>
              <a:ext cx="6" cy="2031360"/>
            </a:xfrm>
            <a:prstGeom prst="line">
              <a:avLst/>
            </a:prstGeom>
            <a:noFill/>
            <a:ln w="20941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35" name="Заголовок шмуцтитула слайда"/>
          <p:cNvSpPr txBox="1">
            <a:spLocks noGrp="1"/>
          </p:cNvSpPr>
          <p:nvPr>
            <p:ph type="title" hasCustomPrompt="1"/>
          </p:nvPr>
        </p:nvSpPr>
        <p:spPr>
          <a:xfrm>
            <a:off x="1620758" y="9312275"/>
            <a:ext cx="16862585" cy="607860"/>
          </a:xfrm>
          <a:prstGeom prst="rect">
            <a:avLst/>
          </a:prstGeom>
        </p:spPr>
        <p:txBody>
          <a:bodyPr anchor="ctr"/>
          <a:lstStyle>
            <a:lvl1pPr algn="l">
              <a:defRPr sz="3900" b="1">
                <a:solidFill>
                  <a:srgbClr val="00000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t>Заголовок шмуцтитула слайда</a:t>
            </a:r>
          </a:p>
        </p:txBody>
      </p:sp>
      <p:sp>
        <p:nvSpPr>
          <p:cNvPr id="113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4163515" y="10476206"/>
            <a:ext cx="244426" cy="279401"/>
          </a:xfrm>
          <a:prstGeom prst="rect">
            <a:avLst/>
          </a:prstGeom>
        </p:spPr>
        <p:txBody>
          <a:bodyPr/>
          <a:lstStyle>
            <a:lvl1pPr indent="0">
              <a:defRPr sz="18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оследний слайд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bk object 72"/>
          <p:cNvSpPr/>
          <p:nvPr/>
        </p:nvSpPr>
        <p:spPr>
          <a:xfrm>
            <a:off x="-1" y="10156759"/>
            <a:ext cx="20104102" cy="115180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1146" name="Группа 7"/>
          <p:cNvGrpSpPr/>
          <p:nvPr/>
        </p:nvGrpSpPr>
        <p:grpSpPr>
          <a:xfrm>
            <a:off x="9989180" y="3902072"/>
            <a:ext cx="125659" cy="1811474"/>
            <a:chOff x="-1" y="0"/>
            <a:chExt cx="125658" cy="1811472"/>
          </a:xfrm>
        </p:grpSpPr>
        <p:sp>
          <p:nvSpPr>
            <p:cNvPr id="1144" name="bk object 73"/>
            <p:cNvSpPr/>
            <p:nvPr/>
          </p:nvSpPr>
          <p:spPr>
            <a:xfrm>
              <a:off x="-2" y="272242"/>
              <a:ext cx="125659" cy="1015682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45" name="bk object 74"/>
            <p:cNvSpPr/>
            <p:nvPr/>
          </p:nvSpPr>
          <p:spPr>
            <a:xfrm flipH="1">
              <a:off x="125653" y="-1"/>
              <a:ext cx="4" cy="1811474"/>
            </a:xfrm>
            <a:prstGeom prst="line">
              <a:avLst/>
            </a:prstGeom>
            <a:noFill/>
            <a:ln w="1174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201" name="Группа 69"/>
          <p:cNvGrpSpPr/>
          <p:nvPr/>
        </p:nvGrpSpPr>
        <p:grpSpPr>
          <a:xfrm>
            <a:off x="1968521" y="9406309"/>
            <a:ext cx="16167053" cy="753789"/>
            <a:chOff x="0" y="-1"/>
            <a:chExt cx="16167051" cy="753788"/>
          </a:xfrm>
        </p:grpSpPr>
        <p:sp>
          <p:nvSpPr>
            <p:cNvPr id="1147" name="bk object 17"/>
            <p:cNvSpPr/>
            <p:nvPr/>
          </p:nvSpPr>
          <p:spPr>
            <a:xfrm>
              <a:off x="14775184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48" name="bk object 18"/>
            <p:cNvSpPr/>
            <p:nvPr/>
          </p:nvSpPr>
          <p:spPr>
            <a:xfrm>
              <a:off x="15096390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49" name="bk object 19"/>
            <p:cNvSpPr/>
            <p:nvPr/>
          </p:nvSpPr>
          <p:spPr>
            <a:xfrm>
              <a:off x="15417573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0" name="bk object 20"/>
            <p:cNvSpPr/>
            <p:nvPr/>
          </p:nvSpPr>
          <p:spPr>
            <a:xfrm>
              <a:off x="15738789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1" name="bk object 21"/>
            <p:cNvSpPr/>
            <p:nvPr/>
          </p:nvSpPr>
          <p:spPr>
            <a:xfrm>
              <a:off x="16059984" y="432469"/>
              <a:ext cx="107068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2" name="bk object 22"/>
            <p:cNvSpPr/>
            <p:nvPr/>
          </p:nvSpPr>
          <p:spPr>
            <a:xfrm>
              <a:off x="9635980" y="432469"/>
              <a:ext cx="107068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3" name="bk object 23"/>
            <p:cNvSpPr/>
            <p:nvPr/>
          </p:nvSpPr>
          <p:spPr>
            <a:xfrm>
              <a:off x="9957184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4" name="bk object 24"/>
            <p:cNvSpPr/>
            <p:nvPr/>
          </p:nvSpPr>
          <p:spPr>
            <a:xfrm>
              <a:off x="10278379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5" name="bk object 25"/>
            <p:cNvSpPr/>
            <p:nvPr/>
          </p:nvSpPr>
          <p:spPr>
            <a:xfrm>
              <a:off x="10599572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6" name="bk object 26"/>
            <p:cNvSpPr/>
            <p:nvPr/>
          </p:nvSpPr>
          <p:spPr>
            <a:xfrm>
              <a:off x="10920767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7" name="bk object 27"/>
            <p:cNvSpPr/>
            <p:nvPr/>
          </p:nvSpPr>
          <p:spPr>
            <a:xfrm>
              <a:off x="11241984" y="432469"/>
              <a:ext cx="107067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8" name="bk object 28"/>
            <p:cNvSpPr/>
            <p:nvPr/>
          </p:nvSpPr>
          <p:spPr>
            <a:xfrm>
              <a:off x="8029987" y="432469"/>
              <a:ext cx="107068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9" name="bk object 29"/>
            <p:cNvSpPr/>
            <p:nvPr/>
          </p:nvSpPr>
          <p:spPr>
            <a:xfrm>
              <a:off x="8351180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0" name="bk object 30"/>
            <p:cNvSpPr/>
            <p:nvPr/>
          </p:nvSpPr>
          <p:spPr>
            <a:xfrm>
              <a:off x="8672374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1" name="bk object 31"/>
            <p:cNvSpPr/>
            <p:nvPr/>
          </p:nvSpPr>
          <p:spPr>
            <a:xfrm>
              <a:off x="8993591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2" name="bk object 32"/>
            <p:cNvSpPr/>
            <p:nvPr/>
          </p:nvSpPr>
          <p:spPr>
            <a:xfrm>
              <a:off x="9314784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3" name="bk object 33"/>
            <p:cNvSpPr/>
            <p:nvPr/>
          </p:nvSpPr>
          <p:spPr>
            <a:xfrm>
              <a:off x="6423973" y="432469"/>
              <a:ext cx="107068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4" name="bk object 34"/>
            <p:cNvSpPr/>
            <p:nvPr/>
          </p:nvSpPr>
          <p:spPr>
            <a:xfrm>
              <a:off x="6745188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5" name="bk object 35"/>
            <p:cNvSpPr/>
            <p:nvPr/>
          </p:nvSpPr>
          <p:spPr>
            <a:xfrm>
              <a:off x="7066383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6" name="bk object 36"/>
            <p:cNvSpPr/>
            <p:nvPr/>
          </p:nvSpPr>
          <p:spPr>
            <a:xfrm>
              <a:off x="7387556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7" name="bk object 37"/>
            <p:cNvSpPr/>
            <p:nvPr/>
          </p:nvSpPr>
          <p:spPr>
            <a:xfrm>
              <a:off x="7708792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8" name="bk object 38"/>
            <p:cNvSpPr/>
            <p:nvPr/>
          </p:nvSpPr>
          <p:spPr>
            <a:xfrm>
              <a:off x="4817978" y="432469"/>
              <a:ext cx="107068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9" name="bk object 39"/>
            <p:cNvSpPr/>
            <p:nvPr/>
          </p:nvSpPr>
          <p:spPr>
            <a:xfrm>
              <a:off x="5139171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0" name="bk object 40"/>
            <p:cNvSpPr/>
            <p:nvPr/>
          </p:nvSpPr>
          <p:spPr>
            <a:xfrm>
              <a:off x="5460366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1" name="bk object 41"/>
            <p:cNvSpPr/>
            <p:nvPr/>
          </p:nvSpPr>
          <p:spPr>
            <a:xfrm>
              <a:off x="5781561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2" name="bk object 42"/>
            <p:cNvSpPr/>
            <p:nvPr/>
          </p:nvSpPr>
          <p:spPr>
            <a:xfrm>
              <a:off x="6102777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3" name="bk object 43"/>
            <p:cNvSpPr/>
            <p:nvPr/>
          </p:nvSpPr>
          <p:spPr>
            <a:xfrm>
              <a:off x="3211985" y="432469"/>
              <a:ext cx="107069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4" name="bk object 44"/>
            <p:cNvSpPr/>
            <p:nvPr/>
          </p:nvSpPr>
          <p:spPr>
            <a:xfrm>
              <a:off x="3533179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5" name="bk object 45"/>
            <p:cNvSpPr/>
            <p:nvPr/>
          </p:nvSpPr>
          <p:spPr>
            <a:xfrm>
              <a:off x="3854374" y="539535"/>
              <a:ext cx="107080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6" name="bk object 46"/>
            <p:cNvSpPr/>
            <p:nvPr/>
          </p:nvSpPr>
          <p:spPr>
            <a:xfrm>
              <a:off x="4175578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7" name="bk object 47"/>
            <p:cNvSpPr/>
            <p:nvPr/>
          </p:nvSpPr>
          <p:spPr>
            <a:xfrm>
              <a:off x="4496784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8" name="bk object 48"/>
            <p:cNvSpPr/>
            <p:nvPr/>
          </p:nvSpPr>
          <p:spPr>
            <a:xfrm>
              <a:off x="1605992" y="432469"/>
              <a:ext cx="107069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9" name="bk object 49"/>
            <p:cNvSpPr/>
            <p:nvPr/>
          </p:nvSpPr>
          <p:spPr>
            <a:xfrm>
              <a:off x="1927186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0" name="bk object 50"/>
            <p:cNvSpPr/>
            <p:nvPr/>
          </p:nvSpPr>
          <p:spPr>
            <a:xfrm>
              <a:off x="2248381" y="539535"/>
              <a:ext cx="107080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1" name="bk object 51"/>
            <p:cNvSpPr/>
            <p:nvPr/>
          </p:nvSpPr>
          <p:spPr>
            <a:xfrm>
              <a:off x="2569586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2" name="bk object 52"/>
            <p:cNvSpPr/>
            <p:nvPr/>
          </p:nvSpPr>
          <p:spPr>
            <a:xfrm>
              <a:off x="2890791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3" name="bk object 53"/>
            <p:cNvSpPr/>
            <p:nvPr/>
          </p:nvSpPr>
          <p:spPr>
            <a:xfrm>
              <a:off x="-1" y="432469"/>
              <a:ext cx="107068" cy="32128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4" name="bk object 54"/>
            <p:cNvSpPr/>
            <p:nvPr/>
          </p:nvSpPr>
          <p:spPr>
            <a:xfrm>
              <a:off x="321171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5" name="bk object 55"/>
            <p:cNvSpPr/>
            <p:nvPr/>
          </p:nvSpPr>
          <p:spPr>
            <a:xfrm>
              <a:off x="642366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6" name="bk object 56"/>
            <p:cNvSpPr/>
            <p:nvPr/>
          </p:nvSpPr>
          <p:spPr>
            <a:xfrm>
              <a:off x="963592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7" name="bk object 57"/>
            <p:cNvSpPr/>
            <p:nvPr/>
          </p:nvSpPr>
          <p:spPr>
            <a:xfrm>
              <a:off x="1284798" y="539535"/>
              <a:ext cx="10706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8" name="bk object 58"/>
            <p:cNvSpPr/>
            <p:nvPr/>
          </p:nvSpPr>
          <p:spPr>
            <a:xfrm>
              <a:off x="11563177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9" name="bk object 59"/>
            <p:cNvSpPr/>
            <p:nvPr/>
          </p:nvSpPr>
          <p:spPr>
            <a:xfrm>
              <a:off x="11884372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0" name="bk object 60"/>
            <p:cNvSpPr/>
            <p:nvPr/>
          </p:nvSpPr>
          <p:spPr>
            <a:xfrm>
              <a:off x="12205578" y="539535"/>
              <a:ext cx="107068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1" name="bk object 61"/>
            <p:cNvSpPr/>
            <p:nvPr/>
          </p:nvSpPr>
          <p:spPr>
            <a:xfrm>
              <a:off x="12526760" y="539535"/>
              <a:ext cx="107079" cy="214218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2" name="Rectangle 139"/>
            <p:cNvSpPr/>
            <p:nvPr/>
          </p:nvSpPr>
          <p:spPr>
            <a:xfrm>
              <a:off x="12826050" y="3430"/>
              <a:ext cx="109894" cy="75035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3" name="Rectangle 140"/>
            <p:cNvSpPr/>
            <p:nvPr/>
          </p:nvSpPr>
          <p:spPr>
            <a:xfrm>
              <a:off x="13148851" y="540868"/>
              <a:ext cx="106460" cy="21291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4" name="Rectangle 141"/>
            <p:cNvSpPr/>
            <p:nvPr/>
          </p:nvSpPr>
          <p:spPr>
            <a:xfrm>
              <a:off x="13468221" y="540868"/>
              <a:ext cx="109894" cy="21291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5" name="Rectangle 142"/>
            <p:cNvSpPr/>
            <p:nvPr/>
          </p:nvSpPr>
          <p:spPr>
            <a:xfrm>
              <a:off x="13791023" y="540868"/>
              <a:ext cx="106460" cy="21291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6" name="Rectangle 143"/>
            <p:cNvSpPr/>
            <p:nvPr/>
          </p:nvSpPr>
          <p:spPr>
            <a:xfrm>
              <a:off x="14113825" y="540868"/>
              <a:ext cx="106460" cy="21291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7" name="Freeform 144"/>
            <p:cNvSpPr/>
            <p:nvPr/>
          </p:nvSpPr>
          <p:spPr>
            <a:xfrm>
              <a:off x="14003934" y="3433"/>
              <a:ext cx="322807" cy="430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5335"/>
                  </a:lnTo>
                  <a:lnTo>
                    <a:pt x="7353" y="5335"/>
                  </a:lnTo>
                  <a:lnTo>
                    <a:pt x="7353" y="21600"/>
                  </a:lnTo>
                  <a:lnTo>
                    <a:pt x="14477" y="21600"/>
                  </a:lnTo>
                  <a:lnTo>
                    <a:pt x="14477" y="5335"/>
                  </a:lnTo>
                  <a:lnTo>
                    <a:pt x="21600" y="533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8" name="Rectangle 145"/>
            <p:cNvSpPr/>
            <p:nvPr/>
          </p:nvSpPr>
          <p:spPr>
            <a:xfrm>
              <a:off x="14433193" y="3430"/>
              <a:ext cx="106460" cy="75035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9" name="Freeform 146"/>
            <p:cNvSpPr/>
            <p:nvPr/>
          </p:nvSpPr>
          <p:spPr>
            <a:xfrm>
              <a:off x="13148851" y="3433"/>
              <a:ext cx="319373" cy="430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16" y="10671"/>
                  </a:moveTo>
                  <a:lnTo>
                    <a:pt x="7200" y="10671"/>
                  </a:lnTo>
                  <a:lnTo>
                    <a:pt x="7200" y="5335"/>
                  </a:lnTo>
                  <a:lnTo>
                    <a:pt x="11613" y="5335"/>
                  </a:lnTo>
                  <a:lnTo>
                    <a:pt x="12310" y="5508"/>
                  </a:lnTo>
                  <a:lnTo>
                    <a:pt x="13471" y="6196"/>
                  </a:lnTo>
                  <a:lnTo>
                    <a:pt x="14168" y="7057"/>
                  </a:lnTo>
                  <a:lnTo>
                    <a:pt x="14400" y="7401"/>
                  </a:lnTo>
                  <a:lnTo>
                    <a:pt x="14400" y="8606"/>
                  </a:lnTo>
                  <a:lnTo>
                    <a:pt x="14168" y="9122"/>
                  </a:lnTo>
                  <a:lnTo>
                    <a:pt x="13471" y="9982"/>
                  </a:lnTo>
                  <a:lnTo>
                    <a:pt x="12310" y="10499"/>
                  </a:lnTo>
                  <a:lnTo>
                    <a:pt x="11613" y="10671"/>
                  </a:lnTo>
                  <a:lnTo>
                    <a:pt x="10916" y="10671"/>
                  </a:lnTo>
                  <a:close/>
                  <a:moveTo>
                    <a:pt x="10916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7200" y="21600"/>
                  </a:lnTo>
                  <a:lnTo>
                    <a:pt x="7200" y="16006"/>
                  </a:lnTo>
                  <a:lnTo>
                    <a:pt x="10916" y="16006"/>
                  </a:lnTo>
                  <a:lnTo>
                    <a:pt x="13006" y="15834"/>
                  </a:lnTo>
                  <a:lnTo>
                    <a:pt x="15097" y="15490"/>
                  </a:lnTo>
                  <a:lnTo>
                    <a:pt x="16955" y="14629"/>
                  </a:lnTo>
                  <a:lnTo>
                    <a:pt x="18581" y="13769"/>
                  </a:lnTo>
                  <a:lnTo>
                    <a:pt x="19974" y="12564"/>
                  </a:lnTo>
                  <a:lnTo>
                    <a:pt x="20903" y="11187"/>
                  </a:lnTo>
                  <a:lnTo>
                    <a:pt x="21600" y="9638"/>
                  </a:lnTo>
                  <a:lnTo>
                    <a:pt x="21600" y="6368"/>
                  </a:lnTo>
                  <a:lnTo>
                    <a:pt x="20903" y="4819"/>
                  </a:lnTo>
                  <a:lnTo>
                    <a:pt x="19974" y="3614"/>
                  </a:lnTo>
                  <a:lnTo>
                    <a:pt x="18581" y="2410"/>
                  </a:lnTo>
                  <a:lnTo>
                    <a:pt x="16955" y="1377"/>
                  </a:lnTo>
                  <a:lnTo>
                    <a:pt x="15097" y="688"/>
                  </a:lnTo>
                  <a:lnTo>
                    <a:pt x="13006" y="172"/>
                  </a:lnTo>
                  <a:lnTo>
                    <a:pt x="10916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00" name="Freeform 149"/>
            <p:cNvSpPr/>
            <p:nvPr/>
          </p:nvSpPr>
          <p:spPr>
            <a:xfrm>
              <a:off x="13547204" y="-2"/>
              <a:ext cx="367449" cy="434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16" y="21600"/>
                  </a:moveTo>
                  <a:lnTo>
                    <a:pt x="10093" y="21429"/>
                  </a:lnTo>
                  <a:lnTo>
                    <a:pt x="7873" y="20746"/>
                  </a:lnTo>
                  <a:lnTo>
                    <a:pt x="6662" y="20405"/>
                  </a:lnTo>
                  <a:lnTo>
                    <a:pt x="5652" y="19892"/>
                  </a:lnTo>
                  <a:lnTo>
                    <a:pt x="4643" y="19124"/>
                  </a:lnTo>
                  <a:lnTo>
                    <a:pt x="2826" y="17587"/>
                  </a:lnTo>
                  <a:lnTo>
                    <a:pt x="2019" y="16734"/>
                  </a:lnTo>
                  <a:lnTo>
                    <a:pt x="1413" y="15880"/>
                  </a:lnTo>
                  <a:lnTo>
                    <a:pt x="807" y="14855"/>
                  </a:lnTo>
                  <a:lnTo>
                    <a:pt x="404" y="13831"/>
                  </a:lnTo>
                  <a:lnTo>
                    <a:pt x="0" y="11782"/>
                  </a:lnTo>
                  <a:lnTo>
                    <a:pt x="0" y="9733"/>
                  </a:lnTo>
                  <a:lnTo>
                    <a:pt x="404" y="7684"/>
                  </a:lnTo>
                  <a:lnTo>
                    <a:pt x="807" y="6659"/>
                  </a:lnTo>
                  <a:lnTo>
                    <a:pt x="1413" y="5635"/>
                  </a:lnTo>
                  <a:lnTo>
                    <a:pt x="2019" y="4781"/>
                  </a:lnTo>
                  <a:lnTo>
                    <a:pt x="2826" y="3927"/>
                  </a:lnTo>
                  <a:lnTo>
                    <a:pt x="4643" y="2391"/>
                  </a:lnTo>
                  <a:lnTo>
                    <a:pt x="5652" y="1878"/>
                  </a:lnTo>
                  <a:lnTo>
                    <a:pt x="6662" y="1195"/>
                  </a:lnTo>
                  <a:lnTo>
                    <a:pt x="7873" y="854"/>
                  </a:lnTo>
                  <a:lnTo>
                    <a:pt x="10093" y="171"/>
                  </a:lnTo>
                  <a:lnTo>
                    <a:pt x="12516" y="0"/>
                  </a:lnTo>
                  <a:lnTo>
                    <a:pt x="14938" y="171"/>
                  </a:lnTo>
                  <a:lnTo>
                    <a:pt x="18572" y="1195"/>
                  </a:lnTo>
                  <a:lnTo>
                    <a:pt x="19581" y="1878"/>
                  </a:lnTo>
                  <a:lnTo>
                    <a:pt x="20591" y="2391"/>
                  </a:lnTo>
                  <a:lnTo>
                    <a:pt x="21600" y="3244"/>
                  </a:lnTo>
                  <a:lnTo>
                    <a:pt x="17159" y="7001"/>
                  </a:lnTo>
                  <a:lnTo>
                    <a:pt x="16150" y="6318"/>
                  </a:lnTo>
                  <a:lnTo>
                    <a:pt x="14938" y="5806"/>
                  </a:lnTo>
                  <a:lnTo>
                    <a:pt x="13727" y="5464"/>
                  </a:lnTo>
                  <a:lnTo>
                    <a:pt x="12516" y="5293"/>
                  </a:lnTo>
                  <a:lnTo>
                    <a:pt x="11305" y="5464"/>
                  </a:lnTo>
                  <a:lnTo>
                    <a:pt x="10093" y="5806"/>
                  </a:lnTo>
                  <a:lnTo>
                    <a:pt x="9084" y="6318"/>
                  </a:lnTo>
                  <a:lnTo>
                    <a:pt x="8075" y="7001"/>
                  </a:lnTo>
                  <a:lnTo>
                    <a:pt x="7267" y="7855"/>
                  </a:lnTo>
                  <a:lnTo>
                    <a:pt x="6662" y="8708"/>
                  </a:lnTo>
                  <a:lnTo>
                    <a:pt x="6258" y="9733"/>
                  </a:lnTo>
                  <a:lnTo>
                    <a:pt x="6258" y="11782"/>
                  </a:lnTo>
                  <a:lnTo>
                    <a:pt x="6662" y="12806"/>
                  </a:lnTo>
                  <a:lnTo>
                    <a:pt x="7267" y="13831"/>
                  </a:lnTo>
                  <a:lnTo>
                    <a:pt x="8075" y="14514"/>
                  </a:lnTo>
                  <a:lnTo>
                    <a:pt x="9084" y="15197"/>
                  </a:lnTo>
                  <a:lnTo>
                    <a:pt x="10093" y="15709"/>
                  </a:lnTo>
                  <a:lnTo>
                    <a:pt x="11305" y="16051"/>
                  </a:lnTo>
                  <a:lnTo>
                    <a:pt x="12516" y="16221"/>
                  </a:lnTo>
                  <a:lnTo>
                    <a:pt x="13727" y="16051"/>
                  </a:lnTo>
                  <a:lnTo>
                    <a:pt x="14938" y="15709"/>
                  </a:lnTo>
                  <a:lnTo>
                    <a:pt x="16150" y="15197"/>
                  </a:lnTo>
                  <a:lnTo>
                    <a:pt x="17159" y="14514"/>
                  </a:lnTo>
                  <a:lnTo>
                    <a:pt x="21600" y="18270"/>
                  </a:lnTo>
                  <a:lnTo>
                    <a:pt x="20591" y="19124"/>
                  </a:lnTo>
                  <a:lnTo>
                    <a:pt x="19581" y="19892"/>
                  </a:lnTo>
                  <a:lnTo>
                    <a:pt x="18572" y="20405"/>
                  </a:lnTo>
                  <a:lnTo>
                    <a:pt x="14938" y="21429"/>
                  </a:lnTo>
                  <a:lnTo>
                    <a:pt x="12516" y="216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20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4163515" y="10476206"/>
            <a:ext cx="244426" cy="279401"/>
          </a:xfrm>
          <a:prstGeom prst="rect">
            <a:avLst/>
          </a:prstGeom>
        </p:spPr>
        <p:txBody>
          <a:bodyPr/>
          <a:lstStyle>
            <a:lvl1pPr indent="0">
              <a:defRPr sz="18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bg object 16"/>
          <p:cNvSpPr/>
          <p:nvPr/>
        </p:nvSpPr>
        <p:spPr>
          <a:xfrm>
            <a:off x="1791293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56" name="bg object 17"/>
          <p:cNvSpPr/>
          <p:nvPr/>
        </p:nvSpPr>
        <p:spPr>
          <a:xfrm>
            <a:off x="1803673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57" name="bg object 18"/>
          <p:cNvSpPr/>
          <p:nvPr/>
        </p:nvSpPr>
        <p:spPr>
          <a:xfrm>
            <a:off x="1816053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58" name="bg object 19"/>
          <p:cNvSpPr/>
          <p:nvPr/>
        </p:nvSpPr>
        <p:spPr>
          <a:xfrm>
            <a:off x="1828433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59" name="bg object 20"/>
          <p:cNvSpPr/>
          <p:nvPr/>
        </p:nvSpPr>
        <p:spPr>
          <a:xfrm>
            <a:off x="18408128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0" name="bg object 21"/>
          <p:cNvSpPr/>
          <p:nvPr/>
        </p:nvSpPr>
        <p:spPr>
          <a:xfrm>
            <a:off x="15932161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1" name="bg object 22"/>
          <p:cNvSpPr/>
          <p:nvPr/>
        </p:nvSpPr>
        <p:spPr>
          <a:xfrm>
            <a:off x="16055962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2" name="bg object 23"/>
          <p:cNvSpPr/>
          <p:nvPr/>
        </p:nvSpPr>
        <p:spPr>
          <a:xfrm>
            <a:off x="1617976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3" name="bg object 24"/>
          <p:cNvSpPr/>
          <p:nvPr/>
        </p:nvSpPr>
        <p:spPr>
          <a:xfrm>
            <a:off x="1630356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4" name="bg object 25"/>
          <p:cNvSpPr/>
          <p:nvPr/>
        </p:nvSpPr>
        <p:spPr>
          <a:xfrm>
            <a:off x="1642736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5" name="bg object 26"/>
          <p:cNvSpPr/>
          <p:nvPr/>
        </p:nvSpPr>
        <p:spPr>
          <a:xfrm>
            <a:off x="16551159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6" name="bg object 27"/>
          <p:cNvSpPr/>
          <p:nvPr/>
        </p:nvSpPr>
        <p:spPr>
          <a:xfrm>
            <a:off x="15313188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7" name="bg object 28"/>
          <p:cNvSpPr/>
          <p:nvPr/>
        </p:nvSpPr>
        <p:spPr>
          <a:xfrm>
            <a:off x="1543697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8" name="bg object 29"/>
          <p:cNvSpPr/>
          <p:nvPr/>
        </p:nvSpPr>
        <p:spPr>
          <a:xfrm>
            <a:off x="1556077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69" name="bg object 30"/>
          <p:cNvSpPr/>
          <p:nvPr/>
        </p:nvSpPr>
        <p:spPr>
          <a:xfrm>
            <a:off x="1568457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0" name="bg object 31"/>
          <p:cNvSpPr/>
          <p:nvPr/>
        </p:nvSpPr>
        <p:spPr>
          <a:xfrm>
            <a:off x="1580837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1" name="bg object 32"/>
          <p:cNvSpPr/>
          <p:nvPr/>
        </p:nvSpPr>
        <p:spPr>
          <a:xfrm>
            <a:off x="14694190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2" name="bg object 33"/>
          <p:cNvSpPr/>
          <p:nvPr/>
        </p:nvSpPr>
        <p:spPr>
          <a:xfrm>
            <a:off x="1481799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3" name="bg object 34"/>
          <p:cNvSpPr/>
          <p:nvPr/>
        </p:nvSpPr>
        <p:spPr>
          <a:xfrm>
            <a:off x="1494179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4" name="bg object 35"/>
          <p:cNvSpPr/>
          <p:nvPr/>
        </p:nvSpPr>
        <p:spPr>
          <a:xfrm>
            <a:off x="1506557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5" name="bg object 36"/>
          <p:cNvSpPr/>
          <p:nvPr/>
        </p:nvSpPr>
        <p:spPr>
          <a:xfrm>
            <a:off x="1518939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6" name="bg object 37"/>
          <p:cNvSpPr/>
          <p:nvPr/>
        </p:nvSpPr>
        <p:spPr>
          <a:xfrm>
            <a:off x="14075193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7" name="bg object 38"/>
          <p:cNvSpPr/>
          <p:nvPr/>
        </p:nvSpPr>
        <p:spPr>
          <a:xfrm>
            <a:off x="1419899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8" name="bg object 39"/>
          <p:cNvSpPr/>
          <p:nvPr/>
        </p:nvSpPr>
        <p:spPr>
          <a:xfrm>
            <a:off x="14322792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9" name="bg object 40"/>
          <p:cNvSpPr/>
          <p:nvPr/>
        </p:nvSpPr>
        <p:spPr>
          <a:xfrm>
            <a:off x="14446592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0" name="bg object 41"/>
          <p:cNvSpPr/>
          <p:nvPr/>
        </p:nvSpPr>
        <p:spPr>
          <a:xfrm>
            <a:off x="1457039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1" name="bg object 42"/>
          <p:cNvSpPr/>
          <p:nvPr/>
        </p:nvSpPr>
        <p:spPr>
          <a:xfrm>
            <a:off x="13456207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2" name="bg object 43"/>
          <p:cNvSpPr/>
          <p:nvPr/>
        </p:nvSpPr>
        <p:spPr>
          <a:xfrm>
            <a:off x="1358000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3" name="bg object 44"/>
          <p:cNvSpPr/>
          <p:nvPr/>
        </p:nvSpPr>
        <p:spPr>
          <a:xfrm>
            <a:off x="1370380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4" name="bg object 45"/>
          <p:cNvSpPr/>
          <p:nvPr/>
        </p:nvSpPr>
        <p:spPr>
          <a:xfrm>
            <a:off x="1382760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5" name="bg object 46"/>
          <p:cNvSpPr/>
          <p:nvPr/>
        </p:nvSpPr>
        <p:spPr>
          <a:xfrm>
            <a:off x="1395140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6" name="bg object 47"/>
          <p:cNvSpPr/>
          <p:nvPr/>
        </p:nvSpPr>
        <p:spPr>
          <a:xfrm>
            <a:off x="12837222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7" name="bg object 48"/>
          <p:cNvSpPr/>
          <p:nvPr/>
        </p:nvSpPr>
        <p:spPr>
          <a:xfrm>
            <a:off x="12961022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8" name="bg object 49"/>
          <p:cNvSpPr/>
          <p:nvPr/>
        </p:nvSpPr>
        <p:spPr>
          <a:xfrm>
            <a:off x="1308482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9" name="bg object 50"/>
          <p:cNvSpPr/>
          <p:nvPr/>
        </p:nvSpPr>
        <p:spPr>
          <a:xfrm>
            <a:off x="1320862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0" name="bg object 51"/>
          <p:cNvSpPr/>
          <p:nvPr/>
        </p:nvSpPr>
        <p:spPr>
          <a:xfrm>
            <a:off x="1333240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1" name="bg object 52"/>
          <p:cNvSpPr/>
          <p:nvPr/>
        </p:nvSpPr>
        <p:spPr>
          <a:xfrm>
            <a:off x="12218241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2" name="bg object 53"/>
          <p:cNvSpPr/>
          <p:nvPr/>
        </p:nvSpPr>
        <p:spPr>
          <a:xfrm>
            <a:off x="1234202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3" name="bg object 54"/>
          <p:cNvSpPr/>
          <p:nvPr/>
        </p:nvSpPr>
        <p:spPr>
          <a:xfrm>
            <a:off x="1246582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4" name="bg object 55"/>
          <p:cNvSpPr/>
          <p:nvPr/>
        </p:nvSpPr>
        <p:spPr>
          <a:xfrm>
            <a:off x="1258963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5" name="bg object 56"/>
          <p:cNvSpPr/>
          <p:nvPr/>
        </p:nvSpPr>
        <p:spPr>
          <a:xfrm>
            <a:off x="1271342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6" name="bg object 57"/>
          <p:cNvSpPr/>
          <p:nvPr/>
        </p:nvSpPr>
        <p:spPr>
          <a:xfrm>
            <a:off x="11599242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7" name="bg object 58"/>
          <p:cNvSpPr/>
          <p:nvPr/>
        </p:nvSpPr>
        <p:spPr>
          <a:xfrm>
            <a:off x="1172304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8" name="bg object 59"/>
          <p:cNvSpPr/>
          <p:nvPr/>
        </p:nvSpPr>
        <p:spPr>
          <a:xfrm>
            <a:off x="1184683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9" name="bg object 60"/>
          <p:cNvSpPr/>
          <p:nvPr/>
        </p:nvSpPr>
        <p:spPr>
          <a:xfrm>
            <a:off x="1197063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0" name="bg object 61"/>
          <p:cNvSpPr/>
          <p:nvPr/>
        </p:nvSpPr>
        <p:spPr>
          <a:xfrm>
            <a:off x="1209443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1" name="bg object 62"/>
          <p:cNvSpPr/>
          <p:nvPr/>
        </p:nvSpPr>
        <p:spPr>
          <a:xfrm>
            <a:off x="10980256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2" name="bg object 63"/>
          <p:cNvSpPr/>
          <p:nvPr/>
        </p:nvSpPr>
        <p:spPr>
          <a:xfrm>
            <a:off x="1110405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3" name="bg object 64"/>
          <p:cNvSpPr/>
          <p:nvPr/>
        </p:nvSpPr>
        <p:spPr>
          <a:xfrm>
            <a:off x="1122785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4" name="bg object 65"/>
          <p:cNvSpPr/>
          <p:nvPr/>
        </p:nvSpPr>
        <p:spPr>
          <a:xfrm>
            <a:off x="1135164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5" name="bg object 66"/>
          <p:cNvSpPr/>
          <p:nvPr/>
        </p:nvSpPr>
        <p:spPr>
          <a:xfrm>
            <a:off x="1147544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6" name="bg object 67"/>
          <p:cNvSpPr/>
          <p:nvPr/>
        </p:nvSpPr>
        <p:spPr>
          <a:xfrm>
            <a:off x="10361270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7" name="bg object 68"/>
          <p:cNvSpPr/>
          <p:nvPr/>
        </p:nvSpPr>
        <p:spPr>
          <a:xfrm>
            <a:off x="1048506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8" name="bg object 69"/>
          <p:cNvSpPr/>
          <p:nvPr/>
        </p:nvSpPr>
        <p:spPr>
          <a:xfrm>
            <a:off x="1060886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09" name="bg object 70"/>
          <p:cNvSpPr/>
          <p:nvPr/>
        </p:nvSpPr>
        <p:spPr>
          <a:xfrm>
            <a:off x="1073266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0" name="bg object 71"/>
          <p:cNvSpPr/>
          <p:nvPr/>
        </p:nvSpPr>
        <p:spPr>
          <a:xfrm>
            <a:off x="1085645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1" name="bg object 72"/>
          <p:cNvSpPr/>
          <p:nvPr/>
        </p:nvSpPr>
        <p:spPr>
          <a:xfrm>
            <a:off x="9742274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2" name="bg object 73"/>
          <p:cNvSpPr/>
          <p:nvPr/>
        </p:nvSpPr>
        <p:spPr>
          <a:xfrm>
            <a:off x="986607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3" name="bg object 74"/>
          <p:cNvSpPr/>
          <p:nvPr/>
        </p:nvSpPr>
        <p:spPr>
          <a:xfrm>
            <a:off x="998986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4" name="bg object 75"/>
          <p:cNvSpPr/>
          <p:nvPr/>
        </p:nvSpPr>
        <p:spPr>
          <a:xfrm>
            <a:off x="1011366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5" name="bg object 76"/>
          <p:cNvSpPr/>
          <p:nvPr/>
        </p:nvSpPr>
        <p:spPr>
          <a:xfrm>
            <a:off x="10237472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6" name="bg object 77"/>
          <p:cNvSpPr/>
          <p:nvPr/>
        </p:nvSpPr>
        <p:spPr>
          <a:xfrm>
            <a:off x="9123287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7" name="bg object 78"/>
          <p:cNvSpPr/>
          <p:nvPr/>
        </p:nvSpPr>
        <p:spPr>
          <a:xfrm>
            <a:off x="924708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8" name="bg object 79"/>
          <p:cNvSpPr/>
          <p:nvPr/>
        </p:nvSpPr>
        <p:spPr>
          <a:xfrm>
            <a:off x="937088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9" name="bg object 80"/>
          <p:cNvSpPr/>
          <p:nvPr/>
        </p:nvSpPr>
        <p:spPr>
          <a:xfrm>
            <a:off x="949468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0" name="bg object 81"/>
          <p:cNvSpPr/>
          <p:nvPr/>
        </p:nvSpPr>
        <p:spPr>
          <a:xfrm>
            <a:off x="961847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1" name="bg object 82"/>
          <p:cNvSpPr/>
          <p:nvPr/>
        </p:nvSpPr>
        <p:spPr>
          <a:xfrm>
            <a:off x="8504301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2" name="bg object 83"/>
          <p:cNvSpPr/>
          <p:nvPr/>
        </p:nvSpPr>
        <p:spPr>
          <a:xfrm>
            <a:off x="862809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3" name="bg object 84"/>
          <p:cNvSpPr/>
          <p:nvPr/>
        </p:nvSpPr>
        <p:spPr>
          <a:xfrm>
            <a:off x="875189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4" name="bg object 85"/>
          <p:cNvSpPr/>
          <p:nvPr/>
        </p:nvSpPr>
        <p:spPr>
          <a:xfrm>
            <a:off x="887569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5" name="bg object 86"/>
          <p:cNvSpPr/>
          <p:nvPr/>
        </p:nvSpPr>
        <p:spPr>
          <a:xfrm>
            <a:off x="899949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6" name="bg object 87"/>
          <p:cNvSpPr/>
          <p:nvPr/>
        </p:nvSpPr>
        <p:spPr>
          <a:xfrm>
            <a:off x="7885314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7" name="bg object 88"/>
          <p:cNvSpPr/>
          <p:nvPr/>
        </p:nvSpPr>
        <p:spPr>
          <a:xfrm>
            <a:off x="800911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8" name="bg object 89"/>
          <p:cNvSpPr/>
          <p:nvPr/>
        </p:nvSpPr>
        <p:spPr>
          <a:xfrm>
            <a:off x="813290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9" name="bg object 90"/>
          <p:cNvSpPr/>
          <p:nvPr/>
        </p:nvSpPr>
        <p:spPr>
          <a:xfrm>
            <a:off x="825670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0" name="bg object 91"/>
          <p:cNvSpPr/>
          <p:nvPr/>
        </p:nvSpPr>
        <p:spPr>
          <a:xfrm>
            <a:off x="838050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1" name="bg object 92"/>
          <p:cNvSpPr/>
          <p:nvPr/>
        </p:nvSpPr>
        <p:spPr>
          <a:xfrm>
            <a:off x="7266317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2" name="bg object 93"/>
          <p:cNvSpPr/>
          <p:nvPr/>
        </p:nvSpPr>
        <p:spPr>
          <a:xfrm>
            <a:off x="4785743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3" name="bg object 94"/>
          <p:cNvSpPr/>
          <p:nvPr/>
        </p:nvSpPr>
        <p:spPr>
          <a:xfrm>
            <a:off x="739011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4" name="bg object 95"/>
          <p:cNvSpPr/>
          <p:nvPr/>
        </p:nvSpPr>
        <p:spPr>
          <a:xfrm>
            <a:off x="751391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5" name="bg object 96"/>
          <p:cNvSpPr/>
          <p:nvPr/>
        </p:nvSpPr>
        <p:spPr>
          <a:xfrm>
            <a:off x="763772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6" name="bg object 97"/>
          <p:cNvSpPr/>
          <p:nvPr/>
        </p:nvSpPr>
        <p:spPr>
          <a:xfrm>
            <a:off x="776151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7" name="bg object 98"/>
          <p:cNvSpPr/>
          <p:nvPr/>
        </p:nvSpPr>
        <p:spPr>
          <a:xfrm>
            <a:off x="6647330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8" name="bg object 99"/>
          <p:cNvSpPr/>
          <p:nvPr/>
        </p:nvSpPr>
        <p:spPr>
          <a:xfrm>
            <a:off x="4166745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39" name="bg object 100"/>
          <p:cNvSpPr/>
          <p:nvPr/>
        </p:nvSpPr>
        <p:spPr>
          <a:xfrm>
            <a:off x="2308949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0" name="bg object 101"/>
          <p:cNvSpPr/>
          <p:nvPr/>
        </p:nvSpPr>
        <p:spPr>
          <a:xfrm>
            <a:off x="677112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1" name="bg object 102"/>
          <p:cNvSpPr/>
          <p:nvPr/>
        </p:nvSpPr>
        <p:spPr>
          <a:xfrm>
            <a:off x="429054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2" name="bg object 103"/>
          <p:cNvSpPr/>
          <p:nvPr/>
        </p:nvSpPr>
        <p:spPr>
          <a:xfrm>
            <a:off x="689492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3" name="bg object 104"/>
          <p:cNvSpPr/>
          <p:nvPr/>
        </p:nvSpPr>
        <p:spPr>
          <a:xfrm>
            <a:off x="441435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4" name="bg object 105"/>
          <p:cNvSpPr/>
          <p:nvPr/>
        </p:nvSpPr>
        <p:spPr>
          <a:xfrm>
            <a:off x="701872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5" name="bg object 106"/>
          <p:cNvSpPr/>
          <p:nvPr/>
        </p:nvSpPr>
        <p:spPr>
          <a:xfrm>
            <a:off x="453814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6" name="bg object 107"/>
          <p:cNvSpPr/>
          <p:nvPr/>
        </p:nvSpPr>
        <p:spPr>
          <a:xfrm>
            <a:off x="714252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7" name="bg object 108"/>
          <p:cNvSpPr/>
          <p:nvPr/>
        </p:nvSpPr>
        <p:spPr>
          <a:xfrm>
            <a:off x="466194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8" name="bg object 109"/>
          <p:cNvSpPr/>
          <p:nvPr/>
        </p:nvSpPr>
        <p:spPr>
          <a:xfrm>
            <a:off x="6028344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49" name="bg object 110"/>
          <p:cNvSpPr/>
          <p:nvPr/>
        </p:nvSpPr>
        <p:spPr>
          <a:xfrm>
            <a:off x="3547760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0" name="bg object 111"/>
          <p:cNvSpPr/>
          <p:nvPr/>
        </p:nvSpPr>
        <p:spPr>
          <a:xfrm>
            <a:off x="1689964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1" name="bg object 112"/>
          <p:cNvSpPr/>
          <p:nvPr/>
        </p:nvSpPr>
        <p:spPr>
          <a:xfrm>
            <a:off x="615214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2" name="bg object 113"/>
          <p:cNvSpPr/>
          <p:nvPr/>
        </p:nvSpPr>
        <p:spPr>
          <a:xfrm>
            <a:off x="367155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3" name="bg object 114"/>
          <p:cNvSpPr/>
          <p:nvPr/>
        </p:nvSpPr>
        <p:spPr>
          <a:xfrm>
            <a:off x="181375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4" name="bg object 115"/>
          <p:cNvSpPr/>
          <p:nvPr/>
        </p:nvSpPr>
        <p:spPr>
          <a:xfrm>
            <a:off x="627593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5" name="bg object 116"/>
          <p:cNvSpPr/>
          <p:nvPr/>
        </p:nvSpPr>
        <p:spPr>
          <a:xfrm>
            <a:off x="379535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6" name="bg object 117"/>
          <p:cNvSpPr/>
          <p:nvPr/>
        </p:nvSpPr>
        <p:spPr>
          <a:xfrm>
            <a:off x="193755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7" name="bg object 118"/>
          <p:cNvSpPr/>
          <p:nvPr/>
        </p:nvSpPr>
        <p:spPr>
          <a:xfrm>
            <a:off x="639973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8" name="bg object 119"/>
          <p:cNvSpPr/>
          <p:nvPr/>
        </p:nvSpPr>
        <p:spPr>
          <a:xfrm>
            <a:off x="391915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9" name="bg object 120"/>
          <p:cNvSpPr/>
          <p:nvPr/>
        </p:nvSpPr>
        <p:spPr>
          <a:xfrm>
            <a:off x="206135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0" name="bg object 121"/>
          <p:cNvSpPr/>
          <p:nvPr/>
        </p:nvSpPr>
        <p:spPr>
          <a:xfrm>
            <a:off x="652353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1" name="bg object 122"/>
          <p:cNvSpPr/>
          <p:nvPr/>
        </p:nvSpPr>
        <p:spPr>
          <a:xfrm>
            <a:off x="4042950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2" name="bg object 123"/>
          <p:cNvSpPr/>
          <p:nvPr/>
        </p:nvSpPr>
        <p:spPr>
          <a:xfrm>
            <a:off x="2185152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3" name="bg object 124"/>
          <p:cNvSpPr/>
          <p:nvPr/>
        </p:nvSpPr>
        <p:spPr>
          <a:xfrm>
            <a:off x="5409356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4" name="bg object 125"/>
          <p:cNvSpPr/>
          <p:nvPr/>
        </p:nvSpPr>
        <p:spPr>
          <a:xfrm>
            <a:off x="2928773" y="10416729"/>
            <a:ext cx="1" cy="123828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5" name="bg object 126"/>
          <p:cNvSpPr/>
          <p:nvPr/>
        </p:nvSpPr>
        <p:spPr>
          <a:xfrm>
            <a:off x="553315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6" name="bg object 127"/>
          <p:cNvSpPr/>
          <p:nvPr/>
        </p:nvSpPr>
        <p:spPr>
          <a:xfrm>
            <a:off x="305257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7" name="bg object 128"/>
          <p:cNvSpPr/>
          <p:nvPr/>
        </p:nvSpPr>
        <p:spPr>
          <a:xfrm>
            <a:off x="565695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8" name="bg object 129"/>
          <p:cNvSpPr/>
          <p:nvPr/>
        </p:nvSpPr>
        <p:spPr>
          <a:xfrm>
            <a:off x="317636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69" name="bg object 130"/>
          <p:cNvSpPr/>
          <p:nvPr/>
        </p:nvSpPr>
        <p:spPr>
          <a:xfrm>
            <a:off x="578074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0" name="bg object 131"/>
          <p:cNvSpPr/>
          <p:nvPr/>
        </p:nvSpPr>
        <p:spPr>
          <a:xfrm>
            <a:off x="330016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1" name="bg object 132"/>
          <p:cNvSpPr/>
          <p:nvPr/>
        </p:nvSpPr>
        <p:spPr>
          <a:xfrm>
            <a:off x="590454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2" name="bg object 133"/>
          <p:cNvSpPr/>
          <p:nvPr/>
        </p:nvSpPr>
        <p:spPr>
          <a:xfrm>
            <a:off x="342396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3" name="bg object 134"/>
          <p:cNvSpPr/>
          <p:nvPr/>
        </p:nvSpPr>
        <p:spPr>
          <a:xfrm>
            <a:off x="491415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4" name="bg object 135"/>
          <p:cNvSpPr/>
          <p:nvPr/>
        </p:nvSpPr>
        <p:spPr>
          <a:xfrm>
            <a:off x="243358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5" name="bg object 136"/>
          <p:cNvSpPr/>
          <p:nvPr/>
        </p:nvSpPr>
        <p:spPr>
          <a:xfrm>
            <a:off x="503795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6" name="bg object 137"/>
          <p:cNvSpPr/>
          <p:nvPr/>
        </p:nvSpPr>
        <p:spPr>
          <a:xfrm>
            <a:off x="2557381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7" name="bg object 138"/>
          <p:cNvSpPr/>
          <p:nvPr/>
        </p:nvSpPr>
        <p:spPr>
          <a:xfrm>
            <a:off x="516176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8" name="bg object 139"/>
          <p:cNvSpPr/>
          <p:nvPr/>
        </p:nvSpPr>
        <p:spPr>
          <a:xfrm>
            <a:off x="268117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79" name="bg object 140"/>
          <p:cNvSpPr/>
          <p:nvPr/>
        </p:nvSpPr>
        <p:spPr>
          <a:xfrm>
            <a:off x="5285549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0" name="bg object 141"/>
          <p:cNvSpPr/>
          <p:nvPr/>
        </p:nvSpPr>
        <p:spPr>
          <a:xfrm>
            <a:off x="2804976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1" name="bg object 142"/>
          <p:cNvSpPr/>
          <p:nvPr/>
        </p:nvSpPr>
        <p:spPr>
          <a:xfrm>
            <a:off x="16674948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2" name="bg object 143"/>
          <p:cNvSpPr/>
          <p:nvPr/>
        </p:nvSpPr>
        <p:spPr>
          <a:xfrm>
            <a:off x="1679874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3" name="bg object 144"/>
          <p:cNvSpPr/>
          <p:nvPr/>
        </p:nvSpPr>
        <p:spPr>
          <a:xfrm>
            <a:off x="16922545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4" name="bg object 145"/>
          <p:cNvSpPr/>
          <p:nvPr/>
        </p:nvSpPr>
        <p:spPr>
          <a:xfrm>
            <a:off x="17046347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5" name="bg object 146"/>
          <p:cNvSpPr/>
          <p:nvPr/>
        </p:nvSpPr>
        <p:spPr>
          <a:xfrm>
            <a:off x="17170145" y="10251665"/>
            <a:ext cx="1" cy="288891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6" name="bg object 147"/>
          <p:cNvSpPr/>
          <p:nvPr/>
        </p:nvSpPr>
        <p:spPr>
          <a:xfrm>
            <a:off x="1729394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7" name="bg object 148"/>
          <p:cNvSpPr/>
          <p:nvPr/>
        </p:nvSpPr>
        <p:spPr>
          <a:xfrm>
            <a:off x="17417744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8" name="bg object 149"/>
          <p:cNvSpPr/>
          <p:nvPr/>
        </p:nvSpPr>
        <p:spPr>
          <a:xfrm>
            <a:off x="1754154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89" name="bg object 150"/>
          <p:cNvSpPr/>
          <p:nvPr/>
        </p:nvSpPr>
        <p:spPr>
          <a:xfrm>
            <a:off x="17665343" y="10457993"/>
            <a:ext cx="1" cy="825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0" name="bg object 151"/>
          <p:cNvSpPr/>
          <p:nvPr/>
        </p:nvSpPr>
        <p:spPr>
          <a:xfrm>
            <a:off x="17293944" y="10251654"/>
            <a:ext cx="1" cy="1650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1" name="bg object 152"/>
          <p:cNvSpPr/>
          <p:nvPr/>
        </p:nvSpPr>
        <p:spPr>
          <a:xfrm>
            <a:off x="17665343" y="10251655"/>
            <a:ext cx="1" cy="165064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2" name="bg object 153"/>
          <p:cNvSpPr/>
          <p:nvPr/>
        </p:nvSpPr>
        <p:spPr>
          <a:xfrm>
            <a:off x="17603432" y="10272289"/>
            <a:ext cx="123797" cy="1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3" name="bg object 154"/>
          <p:cNvSpPr/>
          <p:nvPr/>
        </p:nvSpPr>
        <p:spPr>
          <a:xfrm>
            <a:off x="17789143" y="10251666"/>
            <a:ext cx="1" cy="288891"/>
          </a:xfrm>
          <a:prstGeom prst="line">
            <a:avLst/>
          </a:prstGeom>
          <a:ln w="42535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4" name="bg object 155"/>
          <p:cNvSpPr/>
          <p:nvPr/>
        </p:nvSpPr>
        <p:spPr>
          <a:xfrm>
            <a:off x="17293944" y="10251613"/>
            <a:ext cx="101842" cy="12359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5" name="bg object 156"/>
          <p:cNvSpPr/>
          <p:nvPr/>
        </p:nvSpPr>
        <p:spPr>
          <a:xfrm>
            <a:off x="17426266" y="10250720"/>
            <a:ext cx="141974" cy="16632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6" name="bg object 157"/>
          <p:cNvSpPr/>
          <p:nvPr/>
        </p:nvSpPr>
        <p:spPr>
          <a:xfrm>
            <a:off x="1025016" y="2777914"/>
            <a:ext cx="157064" cy="114132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7" name="bg object 158"/>
          <p:cNvSpPr/>
          <p:nvPr/>
        </p:nvSpPr>
        <p:spPr>
          <a:xfrm flipV="1">
            <a:off x="1182079" y="2306726"/>
            <a:ext cx="1" cy="2031352"/>
          </a:xfrm>
          <a:prstGeom prst="line">
            <a:avLst/>
          </a:prstGeom>
          <a:ln w="20941">
            <a:solidFill>
              <a:srgbClr val="00000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9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6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9102496" y="10388600"/>
            <a:ext cx="260242" cy="215900"/>
          </a:xfrm>
          <a:prstGeom prst="rect">
            <a:avLst/>
          </a:prstGeom>
        </p:spPr>
        <p:txBody>
          <a:bodyPr/>
          <a:lstStyle>
            <a:lvl1pPr indent="50800">
              <a:spcBef>
                <a:spcPts val="100"/>
              </a:spcBef>
              <a:defRPr spc="65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Страниц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9166313" y="10383356"/>
            <a:ext cx="196868" cy="254001"/>
          </a:xfrm>
          <a:prstGeom prst="rect">
            <a:avLst/>
          </a:prstGeom>
        </p:spPr>
        <p:txBody>
          <a:bodyPr/>
          <a:lstStyle>
            <a:lvl1pPr indent="12692">
              <a:defRPr spc="15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grpSp>
        <p:nvGrpSpPr>
          <p:cNvPr id="1402" name="Группа 168"/>
          <p:cNvGrpSpPr/>
          <p:nvPr/>
        </p:nvGrpSpPr>
        <p:grpSpPr>
          <a:xfrm>
            <a:off x="1057558" y="544180"/>
            <a:ext cx="157064" cy="2030211"/>
            <a:chOff x="0" y="0"/>
            <a:chExt cx="157063" cy="2030209"/>
          </a:xfrm>
        </p:grpSpPr>
        <p:sp>
          <p:nvSpPr>
            <p:cNvPr id="1400" name="object 4"/>
            <p:cNvSpPr/>
            <p:nvPr/>
          </p:nvSpPr>
          <p:spPr>
            <a:xfrm>
              <a:off x="0" y="470924"/>
              <a:ext cx="157064" cy="1140686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700"/>
              </a:pPr>
              <a:endParaRPr/>
            </a:p>
          </p:txBody>
        </p:sp>
        <p:sp>
          <p:nvSpPr>
            <p:cNvPr id="1401" name="object 5"/>
            <p:cNvSpPr/>
            <p:nvPr/>
          </p:nvSpPr>
          <p:spPr>
            <a:xfrm flipV="1">
              <a:off x="157062" y="0"/>
              <a:ext cx="1" cy="2030210"/>
            </a:xfrm>
            <a:prstGeom prst="line">
              <a:avLst/>
            </a:prstGeom>
            <a:noFill/>
            <a:ln w="20941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546" name="Группа 152"/>
          <p:cNvGrpSpPr/>
          <p:nvPr/>
        </p:nvGrpSpPr>
        <p:grpSpPr>
          <a:xfrm>
            <a:off x="1689963" y="10244966"/>
            <a:ext cx="16718164" cy="289675"/>
            <a:chOff x="0" y="0"/>
            <a:chExt cx="16718161" cy="289674"/>
          </a:xfrm>
        </p:grpSpPr>
        <p:sp>
          <p:nvSpPr>
            <p:cNvPr id="1403" name="object 5"/>
            <p:cNvSpPr/>
            <p:nvPr/>
          </p:nvSpPr>
          <p:spPr>
            <a:xfrm>
              <a:off x="1622297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4" name="object 6"/>
            <p:cNvSpPr/>
            <p:nvPr/>
          </p:nvSpPr>
          <p:spPr>
            <a:xfrm>
              <a:off x="1634676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5" name="object 7"/>
            <p:cNvSpPr/>
            <p:nvPr/>
          </p:nvSpPr>
          <p:spPr>
            <a:xfrm>
              <a:off x="1647056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6" name="object 8"/>
            <p:cNvSpPr/>
            <p:nvPr/>
          </p:nvSpPr>
          <p:spPr>
            <a:xfrm>
              <a:off x="1659436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7" name="object 9"/>
            <p:cNvSpPr/>
            <p:nvPr/>
          </p:nvSpPr>
          <p:spPr>
            <a:xfrm>
              <a:off x="16718161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8" name="object 10"/>
            <p:cNvSpPr/>
            <p:nvPr/>
          </p:nvSpPr>
          <p:spPr>
            <a:xfrm>
              <a:off x="14242204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9" name="object 11"/>
            <p:cNvSpPr/>
            <p:nvPr/>
          </p:nvSpPr>
          <p:spPr>
            <a:xfrm>
              <a:off x="1436600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0" name="object 12"/>
            <p:cNvSpPr/>
            <p:nvPr/>
          </p:nvSpPr>
          <p:spPr>
            <a:xfrm>
              <a:off x="1448979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1" name="object 13"/>
            <p:cNvSpPr/>
            <p:nvPr/>
          </p:nvSpPr>
          <p:spPr>
            <a:xfrm>
              <a:off x="1461359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2" name="object 14"/>
            <p:cNvSpPr/>
            <p:nvPr/>
          </p:nvSpPr>
          <p:spPr>
            <a:xfrm>
              <a:off x="1473739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3" name="object 15"/>
            <p:cNvSpPr/>
            <p:nvPr/>
          </p:nvSpPr>
          <p:spPr>
            <a:xfrm>
              <a:off x="14861191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4" name="object 16"/>
            <p:cNvSpPr/>
            <p:nvPr/>
          </p:nvSpPr>
          <p:spPr>
            <a:xfrm>
              <a:off x="13623218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5" name="object 17"/>
            <p:cNvSpPr/>
            <p:nvPr/>
          </p:nvSpPr>
          <p:spPr>
            <a:xfrm>
              <a:off x="1374701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6" name="object 18"/>
            <p:cNvSpPr/>
            <p:nvPr/>
          </p:nvSpPr>
          <p:spPr>
            <a:xfrm>
              <a:off x="1387081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7" name="object 19"/>
            <p:cNvSpPr/>
            <p:nvPr/>
          </p:nvSpPr>
          <p:spPr>
            <a:xfrm>
              <a:off x="1399460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8" name="object 20"/>
            <p:cNvSpPr/>
            <p:nvPr/>
          </p:nvSpPr>
          <p:spPr>
            <a:xfrm>
              <a:off x="1411840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9" name="object 21"/>
            <p:cNvSpPr/>
            <p:nvPr/>
          </p:nvSpPr>
          <p:spPr>
            <a:xfrm>
              <a:off x="13004221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0" name="object 22"/>
            <p:cNvSpPr/>
            <p:nvPr/>
          </p:nvSpPr>
          <p:spPr>
            <a:xfrm>
              <a:off x="1312802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1" name="object 23"/>
            <p:cNvSpPr/>
            <p:nvPr/>
          </p:nvSpPr>
          <p:spPr>
            <a:xfrm>
              <a:off x="1325182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2" name="object 24"/>
            <p:cNvSpPr/>
            <p:nvPr/>
          </p:nvSpPr>
          <p:spPr>
            <a:xfrm>
              <a:off x="1337561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3" name="object 25"/>
            <p:cNvSpPr/>
            <p:nvPr/>
          </p:nvSpPr>
          <p:spPr>
            <a:xfrm>
              <a:off x="1349942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4" name="object 26"/>
            <p:cNvSpPr/>
            <p:nvPr/>
          </p:nvSpPr>
          <p:spPr>
            <a:xfrm>
              <a:off x="12385234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5" name="object 27"/>
            <p:cNvSpPr/>
            <p:nvPr/>
          </p:nvSpPr>
          <p:spPr>
            <a:xfrm>
              <a:off x="1250903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6" name="object 28"/>
            <p:cNvSpPr/>
            <p:nvPr/>
          </p:nvSpPr>
          <p:spPr>
            <a:xfrm>
              <a:off x="1263282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7" name="object 29"/>
            <p:cNvSpPr/>
            <p:nvPr/>
          </p:nvSpPr>
          <p:spPr>
            <a:xfrm>
              <a:off x="1275662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8" name="object 30"/>
            <p:cNvSpPr/>
            <p:nvPr/>
          </p:nvSpPr>
          <p:spPr>
            <a:xfrm>
              <a:off x="1288042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9" name="object 31"/>
            <p:cNvSpPr/>
            <p:nvPr/>
          </p:nvSpPr>
          <p:spPr>
            <a:xfrm>
              <a:off x="11766248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0" name="object 32"/>
            <p:cNvSpPr/>
            <p:nvPr/>
          </p:nvSpPr>
          <p:spPr>
            <a:xfrm>
              <a:off x="1189004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1" name="object 33"/>
            <p:cNvSpPr/>
            <p:nvPr/>
          </p:nvSpPr>
          <p:spPr>
            <a:xfrm>
              <a:off x="1201384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2" name="object 34"/>
            <p:cNvSpPr/>
            <p:nvPr/>
          </p:nvSpPr>
          <p:spPr>
            <a:xfrm>
              <a:off x="1213764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3" name="object 35"/>
            <p:cNvSpPr/>
            <p:nvPr/>
          </p:nvSpPr>
          <p:spPr>
            <a:xfrm>
              <a:off x="1226143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4" name="object 36"/>
            <p:cNvSpPr/>
            <p:nvPr/>
          </p:nvSpPr>
          <p:spPr>
            <a:xfrm>
              <a:off x="11147263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5" name="object 37"/>
            <p:cNvSpPr/>
            <p:nvPr/>
          </p:nvSpPr>
          <p:spPr>
            <a:xfrm>
              <a:off x="1127106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6" name="object 38"/>
            <p:cNvSpPr/>
            <p:nvPr/>
          </p:nvSpPr>
          <p:spPr>
            <a:xfrm>
              <a:off x="1139485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7" name="object 39"/>
            <p:cNvSpPr/>
            <p:nvPr/>
          </p:nvSpPr>
          <p:spPr>
            <a:xfrm>
              <a:off x="1151865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8" name="object 40"/>
            <p:cNvSpPr/>
            <p:nvPr/>
          </p:nvSpPr>
          <p:spPr>
            <a:xfrm>
              <a:off x="1164245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9" name="object 41"/>
            <p:cNvSpPr/>
            <p:nvPr/>
          </p:nvSpPr>
          <p:spPr>
            <a:xfrm>
              <a:off x="10528276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0" name="object 42"/>
            <p:cNvSpPr/>
            <p:nvPr/>
          </p:nvSpPr>
          <p:spPr>
            <a:xfrm>
              <a:off x="1065206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1" name="object 43"/>
            <p:cNvSpPr/>
            <p:nvPr/>
          </p:nvSpPr>
          <p:spPr>
            <a:xfrm>
              <a:off x="1077586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2" name="object 44"/>
            <p:cNvSpPr/>
            <p:nvPr/>
          </p:nvSpPr>
          <p:spPr>
            <a:xfrm>
              <a:off x="1089966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3" name="object 45"/>
            <p:cNvSpPr/>
            <p:nvPr/>
          </p:nvSpPr>
          <p:spPr>
            <a:xfrm>
              <a:off x="1102346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4" name="object 46"/>
            <p:cNvSpPr/>
            <p:nvPr/>
          </p:nvSpPr>
          <p:spPr>
            <a:xfrm>
              <a:off x="9909278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5" name="object 47"/>
            <p:cNvSpPr/>
            <p:nvPr/>
          </p:nvSpPr>
          <p:spPr>
            <a:xfrm>
              <a:off x="1003307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6" name="object 48"/>
            <p:cNvSpPr/>
            <p:nvPr/>
          </p:nvSpPr>
          <p:spPr>
            <a:xfrm>
              <a:off x="1015687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7" name="object 49"/>
            <p:cNvSpPr/>
            <p:nvPr/>
          </p:nvSpPr>
          <p:spPr>
            <a:xfrm>
              <a:off x="10280671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8" name="object 50"/>
            <p:cNvSpPr/>
            <p:nvPr/>
          </p:nvSpPr>
          <p:spPr>
            <a:xfrm>
              <a:off x="1040446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9" name="object 51"/>
            <p:cNvSpPr/>
            <p:nvPr/>
          </p:nvSpPr>
          <p:spPr>
            <a:xfrm>
              <a:off x="9290291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0" name="object 52"/>
            <p:cNvSpPr/>
            <p:nvPr/>
          </p:nvSpPr>
          <p:spPr>
            <a:xfrm>
              <a:off x="941409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1" name="object 53"/>
            <p:cNvSpPr/>
            <p:nvPr/>
          </p:nvSpPr>
          <p:spPr>
            <a:xfrm>
              <a:off x="953788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2" name="object 54"/>
            <p:cNvSpPr/>
            <p:nvPr/>
          </p:nvSpPr>
          <p:spPr>
            <a:xfrm>
              <a:off x="966168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3" name="object 55"/>
            <p:cNvSpPr/>
            <p:nvPr/>
          </p:nvSpPr>
          <p:spPr>
            <a:xfrm>
              <a:off x="978548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4" name="object 56"/>
            <p:cNvSpPr/>
            <p:nvPr/>
          </p:nvSpPr>
          <p:spPr>
            <a:xfrm>
              <a:off x="8671306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5" name="object 57"/>
            <p:cNvSpPr/>
            <p:nvPr/>
          </p:nvSpPr>
          <p:spPr>
            <a:xfrm>
              <a:off x="879510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6" name="object 58"/>
            <p:cNvSpPr/>
            <p:nvPr/>
          </p:nvSpPr>
          <p:spPr>
            <a:xfrm>
              <a:off x="891890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7" name="object 59"/>
            <p:cNvSpPr/>
            <p:nvPr/>
          </p:nvSpPr>
          <p:spPr>
            <a:xfrm>
              <a:off x="904269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8" name="object 60"/>
            <p:cNvSpPr/>
            <p:nvPr/>
          </p:nvSpPr>
          <p:spPr>
            <a:xfrm>
              <a:off x="916649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59" name="object 61"/>
            <p:cNvSpPr/>
            <p:nvPr/>
          </p:nvSpPr>
          <p:spPr>
            <a:xfrm>
              <a:off x="8052310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0" name="object 62"/>
            <p:cNvSpPr/>
            <p:nvPr/>
          </p:nvSpPr>
          <p:spPr>
            <a:xfrm>
              <a:off x="817610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1" name="object 63"/>
            <p:cNvSpPr/>
            <p:nvPr/>
          </p:nvSpPr>
          <p:spPr>
            <a:xfrm>
              <a:off x="829990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2" name="object 64"/>
            <p:cNvSpPr/>
            <p:nvPr/>
          </p:nvSpPr>
          <p:spPr>
            <a:xfrm>
              <a:off x="842370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3" name="object 65"/>
            <p:cNvSpPr/>
            <p:nvPr/>
          </p:nvSpPr>
          <p:spPr>
            <a:xfrm>
              <a:off x="854750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4" name="object 66"/>
            <p:cNvSpPr/>
            <p:nvPr/>
          </p:nvSpPr>
          <p:spPr>
            <a:xfrm>
              <a:off x="7433323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5" name="object 67"/>
            <p:cNvSpPr/>
            <p:nvPr/>
          </p:nvSpPr>
          <p:spPr>
            <a:xfrm>
              <a:off x="7557121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6" name="object 68"/>
            <p:cNvSpPr/>
            <p:nvPr/>
          </p:nvSpPr>
          <p:spPr>
            <a:xfrm>
              <a:off x="768091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7" name="object 69"/>
            <p:cNvSpPr/>
            <p:nvPr/>
          </p:nvSpPr>
          <p:spPr>
            <a:xfrm>
              <a:off x="780471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8" name="object 70"/>
            <p:cNvSpPr/>
            <p:nvPr/>
          </p:nvSpPr>
          <p:spPr>
            <a:xfrm>
              <a:off x="7928511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69" name="object 71"/>
            <p:cNvSpPr/>
            <p:nvPr/>
          </p:nvSpPr>
          <p:spPr>
            <a:xfrm>
              <a:off x="6814336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0" name="object 72"/>
            <p:cNvSpPr/>
            <p:nvPr/>
          </p:nvSpPr>
          <p:spPr>
            <a:xfrm>
              <a:off x="693813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1" name="object 73"/>
            <p:cNvSpPr/>
            <p:nvPr/>
          </p:nvSpPr>
          <p:spPr>
            <a:xfrm>
              <a:off x="706193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2" name="object 74"/>
            <p:cNvSpPr/>
            <p:nvPr/>
          </p:nvSpPr>
          <p:spPr>
            <a:xfrm>
              <a:off x="718572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3" name="object 75"/>
            <p:cNvSpPr/>
            <p:nvPr/>
          </p:nvSpPr>
          <p:spPr>
            <a:xfrm>
              <a:off x="730952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4" name="object 76"/>
            <p:cNvSpPr/>
            <p:nvPr/>
          </p:nvSpPr>
          <p:spPr>
            <a:xfrm>
              <a:off x="6195350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5" name="object 77"/>
            <p:cNvSpPr/>
            <p:nvPr/>
          </p:nvSpPr>
          <p:spPr>
            <a:xfrm>
              <a:off x="631914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6" name="object 78"/>
            <p:cNvSpPr/>
            <p:nvPr/>
          </p:nvSpPr>
          <p:spPr>
            <a:xfrm>
              <a:off x="644294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7" name="object 79"/>
            <p:cNvSpPr/>
            <p:nvPr/>
          </p:nvSpPr>
          <p:spPr>
            <a:xfrm>
              <a:off x="656674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8" name="object 80"/>
            <p:cNvSpPr/>
            <p:nvPr/>
          </p:nvSpPr>
          <p:spPr>
            <a:xfrm>
              <a:off x="669053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79" name="object 81"/>
            <p:cNvSpPr/>
            <p:nvPr/>
          </p:nvSpPr>
          <p:spPr>
            <a:xfrm>
              <a:off x="5576353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0" name="object 82"/>
            <p:cNvSpPr/>
            <p:nvPr/>
          </p:nvSpPr>
          <p:spPr>
            <a:xfrm>
              <a:off x="3095780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1" name="object 83"/>
            <p:cNvSpPr/>
            <p:nvPr/>
          </p:nvSpPr>
          <p:spPr>
            <a:xfrm>
              <a:off x="570015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2" name="object 84"/>
            <p:cNvSpPr/>
            <p:nvPr/>
          </p:nvSpPr>
          <p:spPr>
            <a:xfrm>
              <a:off x="582394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3" name="object 85"/>
            <p:cNvSpPr/>
            <p:nvPr/>
          </p:nvSpPr>
          <p:spPr>
            <a:xfrm>
              <a:off x="594775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4" name="object 86"/>
            <p:cNvSpPr/>
            <p:nvPr/>
          </p:nvSpPr>
          <p:spPr>
            <a:xfrm>
              <a:off x="607155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5" name="object 87"/>
            <p:cNvSpPr/>
            <p:nvPr/>
          </p:nvSpPr>
          <p:spPr>
            <a:xfrm>
              <a:off x="4957367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6" name="object 88"/>
            <p:cNvSpPr/>
            <p:nvPr/>
          </p:nvSpPr>
          <p:spPr>
            <a:xfrm>
              <a:off x="2476783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7" name="object 89"/>
            <p:cNvSpPr/>
            <p:nvPr/>
          </p:nvSpPr>
          <p:spPr>
            <a:xfrm>
              <a:off x="618985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8" name="object 90"/>
            <p:cNvSpPr/>
            <p:nvPr/>
          </p:nvSpPr>
          <p:spPr>
            <a:xfrm>
              <a:off x="508116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89" name="object 91"/>
            <p:cNvSpPr/>
            <p:nvPr/>
          </p:nvSpPr>
          <p:spPr>
            <a:xfrm>
              <a:off x="260058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0" name="object 92"/>
            <p:cNvSpPr/>
            <p:nvPr/>
          </p:nvSpPr>
          <p:spPr>
            <a:xfrm>
              <a:off x="520496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1" name="object 93"/>
            <p:cNvSpPr/>
            <p:nvPr/>
          </p:nvSpPr>
          <p:spPr>
            <a:xfrm>
              <a:off x="272438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2" name="object 94"/>
            <p:cNvSpPr/>
            <p:nvPr/>
          </p:nvSpPr>
          <p:spPr>
            <a:xfrm>
              <a:off x="532875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3" name="object 95"/>
            <p:cNvSpPr/>
            <p:nvPr/>
          </p:nvSpPr>
          <p:spPr>
            <a:xfrm>
              <a:off x="284818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4" name="object 96"/>
            <p:cNvSpPr/>
            <p:nvPr/>
          </p:nvSpPr>
          <p:spPr>
            <a:xfrm>
              <a:off x="545255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5" name="object 97"/>
            <p:cNvSpPr/>
            <p:nvPr/>
          </p:nvSpPr>
          <p:spPr>
            <a:xfrm>
              <a:off x="297198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6" name="object 98"/>
            <p:cNvSpPr/>
            <p:nvPr/>
          </p:nvSpPr>
          <p:spPr>
            <a:xfrm>
              <a:off x="4338381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7" name="object 99"/>
            <p:cNvSpPr/>
            <p:nvPr/>
          </p:nvSpPr>
          <p:spPr>
            <a:xfrm>
              <a:off x="1857795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8" name="object 100"/>
            <p:cNvSpPr/>
            <p:nvPr/>
          </p:nvSpPr>
          <p:spPr>
            <a:xfrm flipH="1">
              <a:off x="-1" y="165915"/>
              <a:ext cx="2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99" name="object 101"/>
            <p:cNvSpPr/>
            <p:nvPr/>
          </p:nvSpPr>
          <p:spPr>
            <a:xfrm>
              <a:off x="446217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0" name="object 102"/>
            <p:cNvSpPr/>
            <p:nvPr/>
          </p:nvSpPr>
          <p:spPr>
            <a:xfrm>
              <a:off x="198159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1" name="object 103"/>
            <p:cNvSpPr/>
            <p:nvPr/>
          </p:nvSpPr>
          <p:spPr>
            <a:xfrm flipH="1">
              <a:off x="12379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2" name="object 104"/>
            <p:cNvSpPr/>
            <p:nvPr/>
          </p:nvSpPr>
          <p:spPr>
            <a:xfrm>
              <a:off x="458597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3" name="object 105"/>
            <p:cNvSpPr/>
            <p:nvPr/>
          </p:nvSpPr>
          <p:spPr>
            <a:xfrm>
              <a:off x="2105391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4" name="object 106"/>
            <p:cNvSpPr/>
            <p:nvPr/>
          </p:nvSpPr>
          <p:spPr>
            <a:xfrm>
              <a:off x="24759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5" name="object 107"/>
            <p:cNvSpPr/>
            <p:nvPr/>
          </p:nvSpPr>
          <p:spPr>
            <a:xfrm>
              <a:off x="470977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6" name="object 108"/>
            <p:cNvSpPr/>
            <p:nvPr/>
          </p:nvSpPr>
          <p:spPr>
            <a:xfrm>
              <a:off x="222918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7" name="object 109"/>
            <p:cNvSpPr/>
            <p:nvPr/>
          </p:nvSpPr>
          <p:spPr>
            <a:xfrm>
              <a:off x="37139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8" name="object 110"/>
            <p:cNvSpPr/>
            <p:nvPr/>
          </p:nvSpPr>
          <p:spPr>
            <a:xfrm>
              <a:off x="483357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09" name="object 111"/>
            <p:cNvSpPr/>
            <p:nvPr/>
          </p:nvSpPr>
          <p:spPr>
            <a:xfrm>
              <a:off x="235298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0" name="object 112"/>
            <p:cNvSpPr/>
            <p:nvPr/>
          </p:nvSpPr>
          <p:spPr>
            <a:xfrm>
              <a:off x="49518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1" name="object 113"/>
            <p:cNvSpPr/>
            <p:nvPr/>
          </p:nvSpPr>
          <p:spPr>
            <a:xfrm>
              <a:off x="3719393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2" name="object 114"/>
            <p:cNvSpPr/>
            <p:nvPr/>
          </p:nvSpPr>
          <p:spPr>
            <a:xfrm>
              <a:off x="1238810" y="165915"/>
              <a:ext cx="1" cy="12376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3" name="object 115"/>
            <p:cNvSpPr/>
            <p:nvPr/>
          </p:nvSpPr>
          <p:spPr>
            <a:xfrm>
              <a:off x="384319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4" name="object 116"/>
            <p:cNvSpPr/>
            <p:nvPr/>
          </p:nvSpPr>
          <p:spPr>
            <a:xfrm>
              <a:off x="136260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5" name="object 117"/>
            <p:cNvSpPr/>
            <p:nvPr/>
          </p:nvSpPr>
          <p:spPr>
            <a:xfrm>
              <a:off x="3966989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6" name="object 118"/>
            <p:cNvSpPr/>
            <p:nvPr/>
          </p:nvSpPr>
          <p:spPr>
            <a:xfrm>
              <a:off x="148640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7" name="object 119"/>
            <p:cNvSpPr/>
            <p:nvPr/>
          </p:nvSpPr>
          <p:spPr>
            <a:xfrm>
              <a:off x="409078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8" name="object 120"/>
            <p:cNvSpPr/>
            <p:nvPr/>
          </p:nvSpPr>
          <p:spPr>
            <a:xfrm>
              <a:off x="1610201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19" name="object 121"/>
            <p:cNvSpPr/>
            <p:nvPr/>
          </p:nvSpPr>
          <p:spPr>
            <a:xfrm>
              <a:off x="4214584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0" name="object 122"/>
            <p:cNvSpPr/>
            <p:nvPr/>
          </p:nvSpPr>
          <p:spPr>
            <a:xfrm>
              <a:off x="173399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1" name="object 123"/>
            <p:cNvSpPr/>
            <p:nvPr/>
          </p:nvSpPr>
          <p:spPr>
            <a:xfrm>
              <a:off x="322419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2" name="object 124"/>
            <p:cNvSpPr/>
            <p:nvPr/>
          </p:nvSpPr>
          <p:spPr>
            <a:xfrm>
              <a:off x="743621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3" name="object 125"/>
            <p:cNvSpPr/>
            <p:nvPr/>
          </p:nvSpPr>
          <p:spPr>
            <a:xfrm>
              <a:off x="334799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4" name="object 126"/>
            <p:cNvSpPr/>
            <p:nvPr/>
          </p:nvSpPr>
          <p:spPr>
            <a:xfrm>
              <a:off x="86741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5" name="object 127"/>
            <p:cNvSpPr/>
            <p:nvPr/>
          </p:nvSpPr>
          <p:spPr>
            <a:xfrm>
              <a:off x="347180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6" name="object 128"/>
            <p:cNvSpPr/>
            <p:nvPr/>
          </p:nvSpPr>
          <p:spPr>
            <a:xfrm>
              <a:off x="991216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7" name="object 129"/>
            <p:cNvSpPr/>
            <p:nvPr/>
          </p:nvSpPr>
          <p:spPr>
            <a:xfrm>
              <a:off x="359558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8" name="object 130"/>
            <p:cNvSpPr/>
            <p:nvPr/>
          </p:nvSpPr>
          <p:spPr>
            <a:xfrm>
              <a:off x="111501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29" name="object 131"/>
            <p:cNvSpPr/>
            <p:nvPr/>
          </p:nvSpPr>
          <p:spPr>
            <a:xfrm>
              <a:off x="14984988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0" name="object 132"/>
            <p:cNvSpPr/>
            <p:nvPr/>
          </p:nvSpPr>
          <p:spPr>
            <a:xfrm>
              <a:off x="1510878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1" name="object 133"/>
            <p:cNvSpPr/>
            <p:nvPr/>
          </p:nvSpPr>
          <p:spPr>
            <a:xfrm>
              <a:off x="15232582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2" name="object 134"/>
            <p:cNvSpPr/>
            <p:nvPr/>
          </p:nvSpPr>
          <p:spPr>
            <a:xfrm>
              <a:off x="1535638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3" name="object 135"/>
            <p:cNvSpPr/>
            <p:nvPr/>
          </p:nvSpPr>
          <p:spPr>
            <a:xfrm>
              <a:off x="15480186" y="945"/>
              <a:ext cx="1" cy="28873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4" name="object 136"/>
            <p:cNvSpPr/>
            <p:nvPr/>
          </p:nvSpPr>
          <p:spPr>
            <a:xfrm>
              <a:off x="15603985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5" name="object 137"/>
            <p:cNvSpPr/>
            <p:nvPr/>
          </p:nvSpPr>
          <p:spPr>
            <a:xfrm>
              <a:off x="15727783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6" name="object 138"/>
            <p:cNvSpPr/>
            <p:nvPr/>
          </p:nvSpPr>
          <p:spPr>
            <a:xfrm>
              <a:off x="15851580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7" name="object 139"/>
            <p:cNvSpPr/>
            <p:nvPr/>
          </p:nvSpPr>
          <p:spPr>
            <a:xfrm>
              <a:off x="15975377" y="207157"/>
              <a:ext cx="1" cy="8251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8" name="object 140"/>
            <p:cNvSpPr/>
            <p:nvPr/>
          </p:nvSpPr>
          <p:spPr>
            <a:xfrm>
              <a:off x="15603985" y="934"/>
              <a:ext cx="1" cy="164971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39" name="object 141"/>
            <p:cNvSpPr/>
            <p:nvPr/>
          </p:nvSpPr>
          <p:spPr>
            <a:xfrm>
              <a:off x="15975377" y="934"/>
              <a:ext cx="1" cy="164971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40" name="object 142"/>
            <p:cNvSpPr/>
            <p:nvPr/>
          </p:nvSpPr>
          <p:spPr>
            <a:xfrm>
              <a:off x="15913468" y="21555"/>
              <a:ext cx="123798" cy="1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41" name="object 143"/>
            <p:cNvSpPr/>
            <p:nvPr/>
          </p:nvSpPr>
          <p:spPr>
            <a:xfrm>
              <a:off x="16099173" y="945"/>
              <a:ext cx="1" cy="28873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42" name="object 144"/>
            <p:cNvSpPr/>
            <p:nvPr/>
          </p:nvSpPr>
          <p:spPr>
            <a:xfrm>
              <a:off x="15603983" y="893"/>
              <a:ext cx="101840" cy="123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72" y="0"/>
                  </a:moveTo>
                  <a:lnTo>
                    <a:pt x="0" y="0"/>
                  </a:lnTo>
                  <a:lnTo>
                    <a:pt x="0" y="7211"/>
                  </a:lnTo>
                  <a:lnTo>
                    <a:pt x="10245" y="7430"/>
                  </a:lnTo>
                  <a:lnTo>
                    <a:pt x="12296" y="8879"/>
                  </a:lnTo>
                  <a:lnTo>
                    <a:pt x="13039" y="11524"/>
                  </a:lnTo>
                  <a:lnTo>
                    <a:pt x="11540" y="13568"/>
                  </a:lnTo>
                  <a:lnTo>
                    <a:pt x="8772" y="14388"/>
                  </a:lnTo>
                  <a:lnTo>
                    <a:pt x="0" y="14388"/>
                  </a:lnTo>
                  <a:lnTo>
                    <a:pt x="0" y="21600"/>
                  </a:lnTo>
                  <a:lnTo>
                    <a:pt x="8772" y="21600"/>
                  </a:lnTo>
                  <a:lnTo>
                    <a:pt x="10684" y="21484"/>
                  </a:lnTo>
                  <a:lnTo>
                    <a:pt x="19401" y="16535"/>
                  </a:lnTo>
                  <a:lnTo>
                    <a:pt x="21600" y="8573"/>
                  </a:lnTo>
                  <a:lnTo>
                    <a:pt x="20654" y="6240"/>
                  </a:lnTo>
                  <a:lnTo>
                    <a:pt x="19119" y="4177"/>
                  </a:lnTo>
                  <a:lnTo>
                    <a:pt x="17081" y="2452"/>
                  </a:lnTo>
                  <a:lnTo>
                    <a:pt x="14621" y="1136"/>
                  </a:lnTo>
                  <a:lnTo>
                    <a:pt x="11824" y="295"/>
                  </a:lnTo>
                  <a:lnTo>
                    <a:pt x="877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 sz="1700"/>
              </a:pPr>
              <a:endParaRPr/>
            </a:p>
          </p:txBody>
        </p:sp>
        <p:grpSp>
          <p:nvGrpSpPr>
            <p:cNvPr id="1545" name="object 145"/>
            <p:cNvGrpSpPr/>
            <p:nvPr/>
          </p:nvGrpSpPr>
          <p:grpSpPr>
            <a:xfrm>
              <a:off x="15736307" y="0"/>
              <a:ext cx="141964" cy="166234"/>
              <a:chOff x="0" y="0"/>
              <a:chExt cx="141963" cy="166233"/>
            </a:xfrm>
          </p:grpSpPr>
          <p:sp>
            <p:nvSpPr>
              <p:cNvPr id="1543" name="Фигура"/>
              <p:cNvSpPr/>
              <p:nvPr/>
            </p:nvSpPr>
            <p:spPr>
              <a:xfrm>
                <a:off x="0" y="0"/>
                <a:ext cx="141964" cy="1662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563" y="0"/>
                    </a:moveTo>
                    <a:lnTo>
                      <a:pt x="6872" y="1191"/>
                    </a:lnTo>
                    <a:lnTo>
                      <a:pt x="2371" y="4501"/>
                    </a:lnTo>
                    <a:lnTo>
                      <a:pt x="154" y="9126"/>
                    </a:lnTo>
                    <a:lnTo>
                      <a:pt x="0" y="10839"/>
                    </a:lnTo>
                    <a:lnTo>
                      <a:pt x="162" y="12537"/>
                    </a:lnTo>
                    <a:lnTo>
                      <a:pt x="2417" y="17150"/>
                    </a:lnTo>
                    <a:lnTo>
                      <a:pt x="6927" y="20437"/>
                    </a:lnTo>
                    <a:lnTo>
                      <a:pt x="12653" y="21600"/>
                    </a:lnTo>
                    <a:lnTo>
                      <a:pt x="12677" y="21600"/>
                    </a:lnTo>
                    <a:lnTo>
                      <a:pt x="18400" y="20428"/>
                    </a:lnTo>
                    <a:lnTo>
                      <a:pt x="21600" y="18436"/>
                    </a:lnTo>
                    <a:lnTo>
                      <a:pt x="18790" y="16154"/>
                    </a:lnTo>
                    <a:lnTo>
                      <a:pt x="11514" y="16154"/>
                    </a:lnTo>
                    <a:lnTo>
                      <a:pt x="9682" y="15609"/>
                    </a:lnTo>
                    <a:lnTo>
                      <a:pt x="8056" y="14571"/>
                    </a:lnTo>
                    <a:lnTo>
                      <a:pt x="7089" y="13415"/>
                    </a:lnTo>
                    <a:lnTo>
                      <a:pt x="6514" y="11891"/>
                    </a:lnTo>
                    <a:lnTo>
                      <a:pt x="6374" y="9858"/>
                    </a:lnTo>
                    <a:lnTo>
                      <a:pt x="7003" y="8285"/>
                    </a:lnTo>
                    <a:lnTo>
                      <a:pt x="8201" y="6906"/>
                    </a:lnTo>
                    <a:lnTo>
                      <a:pt x="9556" y="6064"/>
                    </a:lnTo>
                    <a:lnTo>
                      <a:pt x="11336" y="5560"/>
                    </a:lnTo>
                    <a:lnTo>
                      <a:pt x="13699" y="5431"/>
                    </a:lnTo>
                    <a:lnTo>
                      <a:pt x="18881" y="5431"/>
                    </a:lnTo>
                    <a:lnTo>
                      <a:pt x="21522" y="3098"/>
                    </a:lnTo>
                    <a:lnTo>
                      <a:pt x="20005" y="2008"/>
                    </a:lnTo>
                    <a:lnTo>
                      <a:pt x="18328" y="1144"/>
                    </a:lnTo>
                    <a:lnTo>
                      <a:pt x="16513" y="515"/>
                    </a:lnTo>
                    <a:lnTo>
                      <a:pt x="14584" y="130"/>
                    </a:lnTo>
                    <a:lnTo>
                      <a:pt x="12563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700"/>
                </a:pPr>
                <a:endParaRPr/>
              </a:p>
            </p:txBody>
          </p:sp>
          <p:sp>
            <p:nvSpPr>
              <p:cNvPr id="1544" name="Фигура"/>
              <p:cNvSpPr/>
              <p:nvPr/>
            </p:nvSpPr>
            <p:spPr>
              <a:xfrm>
                <a:off x="75673" y="41796"/>
                <a:ext cx="48423" cy="82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27" y="18752"/>
                    </a:moveTo>
                    <a:lnTo>
                      <a:pt x="12264" y="20395"/>
                    </a:lnTo>
                    <a:lnTo>
                      <a:pt x="7022" y="21371"/>
                    </a:lnTo>
                    <a:lnTo>
                      <a:pt x="0" y="21600"/>
                    </a:lnTo>
                    <a:lnTo>
                      <a:pt x="21333" y="21600"/>
                    </a:lnTo>
                    <a:lnTo>
                      <a:pt x="16227" y="18752"/>
                    </a:lnTo>
                    <a:close/>
                    <a:moveTo>
                      <a:pt x="21600" y="0"/>
                    </a:moveTo>
                    <a:lnTo>
                      <a:pt x="6406" y="0"/>
                    </a:lnTo>
                    <a:lnTo>
                      <a:pt x="11867" y="1055"/>
                    </a:lnTo>
                    <a:lnTo>
                      <a:pt x="16553" y="3064"/>
                    </a:lnTo>
                    <a:lnTo>
                      <a:pt x="2160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 sz="1700"/>
                </a:pPr>
                <a:endParaRPr/>
              </a:p>
            </p:txBody>
          </p:sp>
        </p:grpSp>
      </p:grpSp>
      <p:sp>
        <p:nvSpPr>
          <p:cNvPr id="1547" name="Заголовок слайда 01"/>
          <p:cNvSpPr txBox="1">
            <a:spLocks noGrp="1"/>
          </p:cNvSpPr>
          <p:nvPr>
            <p:ph type="title" hasCustomPrompt="1"/>
          </p:nvPr>
        </p:nvSpPr>
        <p:spPr>
          <a:xfrm>
            <a:off x="1620759" y="1277236"/>
            <a:ext cx="16862584" cy="607519"/>
          </a:xfrm>
          <a:prstGeom prst="rect">
            <a:avLst/>
          </a:prstGeom>
        </p:spPr>
        <p:txBody>
          <a:bodyPr anchor="ctr"/>
          <a:lstStyle>
            <a:lvl1pPr>
              <a:defRPr b="1"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t>Заголовок слайда 01</a:t>
            </a:r>
          </a:p>
        </p:txBody>
      </p:sp>
      <p:sp>
        <p:nvSpPr>
          <p:cNvPr id="154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20609" y="3214470"/>
            <a:ext cx="6636099" cy="276844"/>
          </a:xfrm>
          <a:prstGeom prst="rect">
            <a:avLst/>
          </a:prstGeom>
        </p:spPr>
        <p:txBody>
          <a:bodyPr/>
          <a:lstStyle>
            <a:lvl1pPr>
              <a:defRPr sz="1700">
                <a:latin typeface="Circe"/>
                <a:ea typeface="Circe"/>
                <a:cs typeface="Circe"/>
                <a:sym typeface="Circe"/>
              </a:defRPr>
            </a:lvl1pPr>
            <a:lvl2pPr>
              <a:defRPr sz="1700">
                <a:latin typeface="Circe"/>
                <a:ea typeface="Circe"/>
                <a:cs typeface="Circe"/>
                <a:sym typeface="Circe"/>
              </a:defRPr>
            </a:lvl2pPr>
            <a:lvl3pPr>
              <a:defRPr sz="1700">
                <a:latin typeface="Circe"/>
                <a:ea typeface="Circe"/>
                <a:cs typeface="Circe"/>
                <a:sym typeface="Circe"/>
              </a:defRPr>
            </a:lvl3pPr>
            <a:lvl4pPr>
              <a:defRPr sz="1700">
                <a:latin typeface="Circe"/>
                <a:ea typeface="Circe"/>
                <a:cs typeface="Circe"/>
                <a:sym typeface="Circe"/>
              </a:defRPr>
            </a:lvl4pPr>
            <a:lvl5pPr>
              <a:defRPr sz="1700">
                <a:latin typeface="Circe"/>
                <a:ea typeface="Circe"/>
                <a:cs typeface="Circe"/>
                <a:sym typeface="Circe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349916154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Страниц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 txBox="1"/>
          <p:nvPr userDrawn="1"/>
        </p:nvSpPr>
        <p:spPr>
          <a:xfrm>
            <a:off x="18160530" y="10383356"/>
            <a:ext cx="1202651" cy="223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2" algn="r">
              <a:lnSpc>
                <a:spcPct val="100000"/>
              </a:lnSpc>
            </a:pPr>
            <a:fld id="{3470BEBD-3500-4F49-895B-84029AAB6C80}" type="slidenum">
              <a:rPr lang="ru-RU" sz="1449" spc="15" smtClean="0">
                <a:latin typeface="Circe"/>
                <a:cs typeface="Circe"/>
              </a:rPr>
              <a:pPr marL="12692" algn="r">
                <a:lnSpc>
                  <a:spcPct val="100000"/>
                </a:lnSpc>
              </a:pPr>
              <a:t>‹#›</a:t>
            </a:fld>
            <a:endParaRPr sz="1449" dirty="0">
              <a:latin typeface="Circe"/>
              <a:cs typeface="Circe"/>
            </a:endParaRPr>
          </a:p>
        </p:txBody>
      </p:sp>
      <p:grpSp>
        <p:nvGrpSpPr>
          <p:cNvPr id="169" name="Группа 168"/>
          <p:cNvGrpSpPr/>
          <p:nvPr userDrawn="1"/>
        </p:nvGrpSpPr>
        <p:grpSpPr>
          <a:xfrm>
            <a:off x="1057559" y="544180"/>
            <a:ext cx="157480" cy="2030223"/>
            <a:chOff x="1057559" y="544486"/>
            <a:chExt cx="157480" cy="2031364"/>
          </a:xfrm>
        </p:grpSpPr>
        <p:sp>
          <p:nvSpPr>
            <p:cNvPr id="9" name="object 4"/>
            <p:cNvSpPr/>
            <p:nvPr userDrawn="1"/>
          </p:nvSpPr>
          <p:spPr>
            <a:xfrm>
              <a:off x="1057559" y="1015675"/>
              <a:ext cx="157480" cy="1141730"/>
            </a:xfrm>
            <a:custGeom>
              <a:avLst/>
              <a:gdLst/>
              <a:ahLst/>
              <a:cxnLst/>
              <a:rect l="l" t="t" r="r" b="b"/>
              <a:pathLst>
                <a:path w="157480" h="1141730">
                  <a:moveTo>
                    <a:pt x="0" y="1141326"/>
                  </a:moveTo>
                  <a:lnTo>
                    <a:pt x="157063" y="1141326"/>
                  </a:lnTo>
                  <a:lnTo>
                    <a:pt x="157063" y="0"/>
                  </a:lnTo>
                  <a:lnTo>
                    <a:pt x="0" y="0"/>
                  </a:lnTo>
                  <a:lnTo>
                    <a:pt x="0" y="114132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0" name="object 5"/>
            <p:cNvSpPr/>
            <p:nvPr userDrawn="1"/>
          </p:nvSpPr>
          <p:spPr>
            <a:xfrm>
              <a:off x="1214622" y="544486"/>
              <a:ext cx="0" cy="2031364"/>
            </a:xfrm>
            <a:custGeom>
              <a:avLst/>
              <a:gdLst/>
              <a:ahLst/>
              <a:cxnLst/>
              <a:rect l="l" t="t" r="r" b="b"/>
              <a:pathLst>
                <a:path h="2031364">
                  <a:moveTo>
                    <a:pt x="0" y="2031351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</p:grpSp>
      <p:grpSp>
        <p:nvGrpSpPr>
          <p:cNvPr id="153" name="Группа 152"/>
          <p:cNvGrpSpPr/>
          <p:nvPr userDrawn="1"/>
        </p:nvGrpSpPr>
        <p:grpSpPr>
          <a:xfrm>
            <a:off x="1689964" y="10244966"/>
            <a:ext cx="16718162" cy="290296"/>
            <a:chOff x="1689964" y="10250721"/>
            <a:chExt cx="16718162" cy="290459"/>
          </a:xfrm>
        </p:grpSpPr>
        <p:sp>
          <p:nvSpPr>
            <p:cNvPr id="154" name="object 5"/>
            <p:cNvSpPr/>
            <p:nvPr/>
          </p:nvSpPr>
          <p:spPr>
            <a:xfrm>
              <a:off x="1791293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5" name="object 6"/>
            <p:cNvSpPr/>
            <p:nvPr/>
          </p:nvSpPr>
          <p:spPr>
            <a:xfrm>
              <a:off x="1803673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6" name="object 7"/>
            <p:cNvSpPr/>
            <p:nvPr/>
          </p:nvSpPr>
          <p:spPr>
            <a:xfrm>
              <a:off x="1816053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7" name="object 8"/>
            <p:cNvSpPr/>
            <p:nvPr/>
          </p:nvSpPr>
          <p:spPr>
            <a:xfrm>
              <a:off x="1828432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8" name="object 9"/>
            <p:cNvSpPr/>
            <p:nvPr/>
          </p:nvSpPr>
          <p:spPr>
            <a:xfrm>
              <a:off x="18408126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9" name="object 10"/>
            <p:cNvSpPr/>
            <p:nvPr/>
          </p:nvSpPr>
          <p:spPr>
            <a:xfrm>
              <a:off x="15932168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0" name="object 11"/>
            <p:cNvSpPr/>
            <p:nvPr/>
          </p:nvSpPr>
          <p:spPr>
            <a:xfrm>
              <a:off x="1605596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1" name="object 12"/>
            <p:cNvSpPr/>
            <p:nvPr/>
          </p:nvSpPr>
          <p:spPr>
            <a:xfrm>
              <a:off x="1617976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2" name="object 13"/>
            <p:cNvSpPr/>
            <p:nvPr/>
          </p:nvSpPr>
          <p:spPr>
            <a:xfrm>
              <a:off x="1630356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3" name="object 14"/>
            <p:cNvSpPr/>
            <p:nvPr/>
          </p:nvSpPr>
          <p:spPr>
            <a:xfrm>
              <a:off x="1642735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4" name="object 15"/>
            <p:cNvSpPr/>
            <p:nvPr/>
          </p:nvSpPr>
          <p:spPr>
            <a:xfrm>
              <a:off x="16551155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5" name="object 16"/>
            <p:cNvSpPr/>
            <p:nvPr/>
          </p:nvSpPr>
          <p:spPr>
            <a:xfrm>
              <a:off x="15313183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6" name="object 17"/>
            <p:cNvSpPr/>
            <p:nvPr/>
          </p:nvSpPr>
          <p:spPr>
            <a:xfrm>
              <a:off x="1543698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7" name="object 18"/>
            <p:cNvSpPr/>
            <p:nvPr/>
          </p:nvSpPr>
          <p:spPr>
            <a:xfrm>
              <a:off x="1556077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8" name="object 19"/>
            <p:cNvSpPr/>
            <p:nvPr/>
          </p:nvSpPr>
          <p:spPr>
            <a:xfrm>
              <a:off x="1568457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0" name="object 20"/>
            <p:cNvSpPr/>
            <p:nvPr/>
          </p:nvSpPr>
          <p:spPr>
            <a:xfrm>
              <a:off x="1580837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1" name="object 21"/>
            <p:cNvSpPr/>
            <p:nvPr/>
          </p:nvSpPr>
          <p:spPr>
            <a:xfrm>
              <a:off x="14694186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2" name="object 22"/>
            <p:cNvSpPr/>
            <p:nvPr/>
          </p:nvSpPr>
          <p:spPr>
            <a:xfrm>
              <a:off x="1481799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3" name="object 23"/>
            <p:cNvSpPr/>
            <p:nvPr/>
          </p:nvSpPr>
          <p:spPr>
            <a:xfrm>
              <a:off x="1494179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4" name="object 24"/>
            <p:cNvSpPr/>
            <p:nvPr/>
          </p:nvSpPr>
          <p:spPr>
            <a:xfrm>
              <a:off x="1506557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5" name="object 25"/>
            <p:cNvSpPr/>
            <p:nvPr/>
          </p:nvSpPr>
          <p:spPr>
            <a:xfrm>
              <a:off x="1518938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6" name="object 26"/>
            <p:cNvSpPr/>
            <p:nvPr/>
          </p:nvSpPr>
          <p:spPr>
            <a:xfrm>
              <a:off x="14075199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7" name="object 27"/>
            <p:cNvSpPr/>
            <p:nvPr/>
          </p:nvSpPr>
          <p:spPr>
            <a:xfrm>
              <a:off x="1419899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8" name="object 28"/>
            <p:cNvSpPr/>
            <p:nvPr/>
          </p:nvSpPr>
          <p:spPr>
            <a:xfrm>
              <a:off x="1432279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9" name="object 29"/>
            <p:cNvSpPr/>
            <p:nvPr/>
          </p:nvSpPr>
          <p:spPr>
            <a:xfrm>
              <a:off x="1444659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0" name="object 30"/>
            <p:cNvSpPr/>
            <p:nvPr/>
          </p:nvSpPr>
          <p:spPr>
            <a:xfrm>
              <a:off x="1457038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1" name="object 31"/>
            <p:cNvSpPr/>
            <p:nvPr/>
          </p:nvSpPr>
          <p:spPr>
            <a:xfrm>
              <a:off x="13456212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2" name="object 32"/>
            <p:cNvSpPr/>
            <p:nvPr/>
          </p:nvSpPr>
          <p:spPr>
            <a:xfrm>
              <a:off x="1358000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3" name="object 33"/>
            <p:cNvSpPr/>
            <p:nvPr/>
          </p:nvSpPr>
          <p:spPr>
            <a:xfrm>
              <a:off x="1370380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4" name="object 34"/>
            <p:cNvSpPr/>
            <p:nvPr/>
          </p:nvSpPr>
          <p:spPr>
            <a:xfrm>
              <a:off x="1382760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5" name="object 35"/>
            <p:cNvSpPr/>
            <p:nvPr/>
          </p:nvSpPr>
          <p:spPr>
            <a:xfrm>
              <a:off x="1395140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6" name="object 36"/>
            <p:cNvSpPr/>
            <p:nvPr/>
          </p:nvSpPr>
          <p:spPr>
            <a:xfrm>
              <a:off x="1283722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7" name="object 37"/>
            <p:cNvSpPr/>
            <p:nvPr/>
          </p:nvSpPr>
          <p:spPr>
            <a:xfrm>
              <a:off x="1296102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8" name="object 38"/>
            <p:cNvSpPr/>
            <p:nvPr/>
          </p:nvSpPr>
          <p:spPr>
            <a:xfrm>
              <a:off x="1308482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9" name="object 39"/>
            <p:cNvSpPr/>
            <p:nvPr/>
          </p:nvSpPr>
          <p:spPr>
            <a:xfrm>
              <a:off x="1320861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0" name="object 40"/>
            <p:cNvSpPr/>
            <p:nvPr/>
          </p:nvSpPr>
          <p:spPr>
            <a:xfrm>
              <a:off x="1333241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1" name="object 41"/>
            <p:cNvSpPr/>
            <p:nvPr/>
          </p:nvSpPr>
          <p:spPr>
            <a:xfrm>
              <a:off x="1221824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2" name="object 42"/>
            <p:cNvSpPr/>
            <p:nvPr/>
          </p:nvSpPr>
          <p:spPr>
            <a:xfrm>
              <a:off x="1234202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3" name="object 43"/>
            <p:cNvSpPr/>
            <p:nvPr/>
          </p:nvSpPr>
          <p:spPr>
            <a:xfrm>
              <a:off x="1246582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4" name="object 44"/>
            <p:cNvSpPr/>
            <p:nvPr/>
          </p:nvSpPr>
          <p:spPr>
            <a:xfrm>
              <a:off x="1258963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5" name="object 45"/>
            <p:cNvSpPr/>
            <p:nvPr/>
          </p:nvSpPr>
          <p:spPr>
            <a:xfrm>
              <a:off x="1271342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6" name="object 46"/>
            <p:cNvSpPr/>
            <p:nvPr/>
          </p:nvSpPr>
          <p:spPr>
            <a:xfrm>
              <a:off x="11599243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7" name="object 47"/>
            <p:cNvSpPr/>
            <p:nvPr/>
          </p:nvSpPr>
          <p:spPr>
            <a:xfrm>
              <a:off x="1172304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8" name="object 48"/>
            <p:cNvSpPr/>
            <p:nvPr/>
          </p:nvSpPr>
          <p:spPr>
            <a:xfrm>
              <a:off x="1184683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9" name="object 49"/>
            <p:cNvSpPr/>
            <p:nvPr/>
          </p:nvSpPr>
          <p:spPr>
            <a:xfrm>
              <a:off x="1197063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0" name="object 50"/>
            <p:cNvSpPr/>
            <p:nvPr/>
          </p:nvSpPr>
          <p:spPr>
            <a:xfrm>
              <a:off x="1209443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1" name="object 51"/>
            <p:cNvSpPr/>
            <p:nvPr/>
          </p:nvSpPr>
          <p:spPr>
            <a:xfrm>
              <a:off x="10980256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2" name="object 52"/>
            <p:cNvSpPr/>
            <p:nvPr/>
          </p:nvSpPr>
          <p:spPr>
            <a:xfrm>
              <a:off x="1110405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3" name="object 53"/>
            <p:cNvSpPr/>
            <p:nvPr/>
          </p:nvSpPr>
          <p:spPr>
            <a:xfrm>
              <a:off x="1122785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4" name="object 54"/>
            <p:cNvSpPr/>
            <p:nvPr/>
          </p:nvSpPr>
          <p:spPr>
            <a:xfrm>
              <a:off x="1135164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5" name="object 55"/>
            <p:cNvSpPr/>
            <p:nvPr/>
          </p:nvSpPr>
          <p:spPr>
            <a:xfrm>
              <a:off x="1147544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6" name="object 56"/>
            <p:cNvSpPr/>
            <p:nvPr/>
          </p:nvSpPr>
          <p:spPr>
            <a:xfrm>
              <a:off x="1036127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7" name="object 57"/>
            <p:cNvSpPr/>
            <p:nvPr/>
          </p:nvSpPr>
          <p:spPr>
            <a:xfrm>
              <a:off x="1048506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8" name="object 58"/>
            <p:cNvSpPr/>
            <p:nvPr/>
          </p:nvSpPr>
          <p:spPr>
            <a:xfrm>
              <a:off x="1060886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9" name="object 59"/>
            <p:cNvSpPr/>
            <p:nvPr/>
          </p:nvSpPr>
          <p:spPr>
            <a:xfrm>
              <a:off x="1073266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0" name="object 60"/>
            <p:cNvSpPr/>
            <p:nvPr/>
          </p:nvSpPr>
          <p:spPr>
            <a:xfrm>
              <a:off x="1085645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1" name="object 61"/>
            <p:cNvSpPr/>
            <p:nvPr/>
          </p:nvSpPr>
          <p:spPr>
            <a:xfrm>
              <a:off x="974227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2" name="object 62"/>
            <p:cNvSpPr/>
            <p:nvPr/>
          </p:nvSpPr>
          <p:spPr>
            <a:xfrm>
              <a:off x="986607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3" name="object 63"/>
            <p:cNvSpPr/>
            <p:nvPr/>
          </p:nvSpPr>
          <p:spPr>
            <a:xfrm>
              <a:off x="998986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4" name="object 64"/>
            <p:cNvSpPr/>
            <p:nvPr/>
          </p:nvSpPr>
          <p:spPr>
            <a:xfrm>
              <a:off x="1011366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5" name="object 65"/>
            <p:cNvSpPr/>
            <p:nvPr/>
          </p:nvSpPr>
          <p:spPr>
            <a:xfrm>
              <a:off x="1023747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6" name="object 66"/>
            <p:cNvSpPr/>
            <p:nvPr/>
          </p:nvSpPr>
          <p:spPr>
            <a:xfrm>
              <a:off x="912328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7" name="object 67"/>
            <p:cNvSpPr/>
            <p:nvPr/>
          </p:nvSpPr>
          <p:spPr>
            <a:xfrm>
              <a:off x="924708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8" name="object 68"/>
            <p:cNvSpPr/>
            <p:nvPr/>
          </p:nvSpPr>
          <p:spPr>
            <a:xfrm>
              <a:off x="937088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9" name="object 69"/>
            <p:cNvSpPr/>
            <p:nvPr/>
          </p:nvSpPr>
          <p:spPr>
            <a:xfrm>
              <a:off x="949467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0" name="object 70"/>
            <p:cNvSpPr/>
            <p:nvPr/>
          </p:nvSpPr>
          <p:spPr>
            <a:xfrm>
              <a:off x="961847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1" name="object 71"/>
            <p:cNvSpPr/>
            <p:nvPr/>
          </p:nvSpPr>
          <p:spPr>
            <a:xfrm>
              <a:off x="8504301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2" name="object 72"/>
            <p:cNvSpPr/>
            <p:nvPr/>
          </p:nvSpPr>
          <p:spPr>
            <a:xfrm>
              <a:off x="862809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3" name="object 73"/>
            <p:cNvSpPr/>
            <p:nvPr/>
          </p:nvSpPr>
          <p:spPr>
            <a:xfrm>
              <a:off x="875189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4" name="object 74"/>
            <p:cNvSpPr/>
            <p:nvPr/>
          </p:nvSpPr>
          <p:spPr>
            <a:xfrm>
              <a:off x="887569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5" name="object 75"/>
            <p:cNvSpPr/>
            <p:nvPr/>
          </p:nvSpPr>
          <p:spPr>
            <a:xfrm>
              <a:off x="899949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6" name="object 76"/>
            <p:cNvSpPr/>
            <p:nvPr/>
          </p:nvSpPr>
          <p:spPr>
            <a:xfrm>
              <a:off x="788531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7" name="object 77"/>
            <p:cNvSpPr/>
            <p:nvPr/>
          </p:nvSpPr>
          <p:spPr>
            <a:xfrm>
              <a:off x="800911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8" name="object 78"/>
            <p:cNvSpPr/>
            <p:nvPr/>
          </p:nvSpPr>
          <p:spPr>
            <a:xfrm>
              <a:off x="813290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9" name="object 79"/>
            <p:cNvSpPr/>
            <p:nvPr/>
          </p:nvSpPr>
          <p:spPr>
            <a:xfrm>
              <a:off x="825670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0" name="object 80"/>
            <p:cNvSpPr/>
            <p:nvPr/>
          </p:nvSpPr>
          <p:spPr>
            <a:xfrm>
              <a:off x="838050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1" name="object 81"/>
            <p:cNvSpPr/>
            <p:nvPr/>
          </p:nvSpPr>
          <p:spPr>
            <a:xfrm>
              <a:off x="726631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2" name="object 82"/>
            <p:cNvSpPr/>
            <p:nvPr/>
          </p:nvSpPr>
          <p:spPr>
            <a:xfrm>
              <a:off x="478574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3" name="object 83"/>
            <p:cNvSpPr/>
            <p:nvPr/>
          </p:nvSpPr>
          <p:spPr>
            <a:xfrm>
              <a:off x="739011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4" name="object 84"/>
            <p:cNvSpPr/>
            <p:nvPr/>
          </p:nvSpPr>
          <p:spPr>
            <a:xfrm>
              <a:off x="751391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5" name="object 85"/>
            <p:cNvSpPr/>
            <p:nvPr/>
          </p:nvSpPr>
          <p:spPr>
            <a:xfrm>
              <a:off x="763772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6" name="object 86"/>
            <p:cNvSpPr/>
            <p:nvPr/>
          </p:nvSpPr>
          <p:spPr>
            <a:xfrm>
              <a:off x="776151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7" name="object 87"/>
            <p:cNvSpPr/>
            <p:nvPr/>
          </p:nvSpPr>
          <p:spPr>
            <a:xfrm>
              <a:off x="6647331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8" name="object 88"/>
            <p:cNvSpPr/>
            <p:nvPr/>
          </p:nvSpPr>
          <p:spPr>
            <a:xfrm>
              <a:off x="4166747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9" name="object 89"/>
            <p:cNvSpPr/>
            <p:nvPr/>
          </p:nvSpPr>
          <p:spPr>
            <a:xfrm>
              <a:off x="230895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0" name="object 90"/>
            <p:cNvSpPr/>
            <p:nvPr/>
          </p:nvSpPr>
          <p:spPr>
            <a:xfrm>
              <a:off x="677112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1" name="object 91"/>
            <p:cNvSpPr/>
            <p:nvPr/>
          </p:nvSpPr>
          <p:spPr>
            <a:xfrm>
              <a:off x="429054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2" name="object 92"/>
            <p:cNvSpPr/>
            <p:nvPr/>
          </p:nvSpPr>
          <p:spPr>
            <a:xfrm>
              <a:off x="689492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3" name="object 93"/>
            <p:cNvSpPr/>
            <p:nvPr/>
          </p:nvSpPr>
          <p:spPr>
            <a:xfrm>
              <a:off x="441435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4" name="object 94"/>
            <p:cNvSpPr/>
            <p:nvPr/>
          </p:nvSpPr>
          <p:spPr>
            <a:xfrm>
              <a:off x="701872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5" name="object 95"/>
            <p:cNvSpPr/>
            <p:nvPr/>
          </p:nvSpPr>
          <p:spPr>
            <a:xfrm>
              <a:off x="453814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6" name="object 96"/>
            <p:cNvSpPr/>
            <p:nvPr/>
          </p:nvSpPr>
          <p:spPr>
            <a:xfrm>
              <a:off x="714252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7" name="object 97"/>
            <p:cNvSpPr/>
            <p:nvPr/>
          </p:nvSpPr>
          <p:spPr>
            <a:xfrm>
              <a:off x="466194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8" name="object 98"/>
            <p:cNvSpPr/>
            <p:nvPr/>
          </p:nvSpPr>
          <p:spPr>
            <a:xfrm>
              <a:off x="6028345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9" name="object 99"/>
            <p:cNvSpPr/>
            <p:nvPr/>
          </p:nvSpPr>
          <p:spPr>
            <a:xfrm>
              <a:off x="3547760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0" name="object 100"/>
            <p:cNvSpPr/>
            <p:nvPr/>
          </p:nvSpPr>
          <p:spPr>
            <a:xfrm>
              <a:off x="168996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1" name="object 101"/>
            <p:cNvSpPr/>
            <p:nvPr/>
          </p:nvSpPr>
          <p:spPr>
            <a:xfrm>
              <a:off x="615214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2" name="object 102"/>
            <p:cNvSpPr/>
            <p:nvPr/>
          </p:nvSpPr>
          <p:spPr>
            <a:xfrm>
              <a:off x="367155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3" name="object 103"/>
            <p:cNvSpPr/>
            <p:nvPr/>
          </p:nvSpPr>
          <p:spPr>
            <a:xfrm>
              <a:off x="181376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4" name="object 104"/>
            <p:cNvSpPr/>
            <p:nvPr/>
          </p:nvSpPr>
          <p:spPr>
            <a:xfrm>
              <a:off x="627593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5" name="object 105"/>
            <p:cNvSpPr/>
            <p:nvPr/>
          </p:nvSpPr>
          <p:spPr>
            <a:xfrm>
              <a:off x="379535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6" name="object 106"/>
            <p:cNvSpPr/>
            <p:nvPr/>
          </p:nvSpPr>
          <p:spPr>
            <a:xfrm>
              <a:off x="193755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7" name="object 107"/>
            <p:cNvSpPr/>
            <p:nvPr/>
          </p:nvSpPr>
          <p:spPr>
            <a:xfrm>
              <a:off x="639973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8" name="object 108"/>
            <p:cNvSpPr/>
            <p:nvPr/>
          </p:nvSpPr>
          <p:spPr>
            <a:xfrm>
              <a:off x="391915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9" name="object 109"/>
            <p:cNvSpPr/>
            <p:nvPr/>
          </p:nvSpPr>
          <p:spPr>
            <a:xfrm>
              <a:off x="206135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0" name="object 110"/>
            <p:cNvSpPr/>
            <p:nvPr/>
          </p:nvSpPr>
          <p:spPr>
            <a:xfrm>
              <a:off x="652353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1" name="object 111"/>
            <p:cNvSpPr/>
            <p:nvPr/>
          </p:nvSpPr>
          <p:spPr>
            <a:xfrm>
              <a:off x="404295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2" name="object 112"/>
            <p:cNvSpPr/>
            <p:nvPr/>
          </p:nvSpPr>
          <p:spPr>
            <a:xfrm>
              <a:off x="218515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3" name="object 113"/>
            <p:cNvSpPr/>
            <p:nvPr/>
          </p:nvSpPr>
          <p:spPr>
            <a:xfrm>
              <a:off x="5409358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4" name="object 114"/>
            <p:cNvSpPr/>
            <p:nvPr/>
          </p:nvSpPr>
          <p:spPr>
            <a:xfrm>
              <a:off x="2928774" y="10416730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h="123825">
                  <a:moveTo>
                    <a:pt x="0" y="0"/>
                  </a:moveTo>
                  <a:lnTo>
                    <a:pt x="0" y="123828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5" name="object 115"/>
            <p:cNvSpPr/>
            <p:nvPr/>
          </p:nvSpPr>
          <p:spPr>
            <a:xfrm>
              <a:off x="553315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6" name="object 116"/>
            <p:cNvSpPr/>
            <p:nvPr/>
          </p:nvSpPr>
          <p:spPr>
            <a:xfrm>
              <a:off x="305257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7" name="object 117"/>
            <p:cNvSpPr/>
            <p:nvPr/>
          </p:nvSpPr>
          <p:spPr>
            <a:xfrm>
              <a:off x="565695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8" name="object 118"/>
            <p:cNvSpPr/>
            <p:nvPr/>
          </p:nvSpPr>
          <p:spPr>
            <a:xfrm>
              <a:off x="317636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9" name="object 119"/>
            <p:cNvSpPr/>
            <p:nvPr/>
          </p:nvSpPr>
          <p:spPr>
            <a:xfrm>
              <a:off x="578075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0" name="object 120"/>
            <p:cNvSpPr/>
            <p:nvPr/>
          </p:nvSpPr>
          <p:spPr>
            <a:xfrm>
              <a:off x="330016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1" name="object 121"/>
            <p:cNvSpPr/>
            <p:nvPr/>
          </p:nvSpPr>
          <p:spPr>
            <a:xfrm>
              <a:off x="5904548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2" name="object 122"/>
            <p:cNvSpPr/>
            <p:nvPr/>
          </p:nvSpPr>
          <p:spPr>
            <a:xfrm>
              <a:off x="3423963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3" name="object 123"/>
            <p:cNvSpPr/>
            <p:nvPr/>
          </p:nvSpPr>
          <p:spPr>
            <a:xfrm>
              <a:off x="491415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4" name="object 124"/>
            <p:cNvSpPr/>
            <p:nvPr/>
          </p:nvSpPr>
          <p:spPr>
            <a:xfrm>
              <a:off x="243358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5" name="object 125"/>
            <p:cNvSpPr/>
            <p:nvPr/>
          </p:nvSpPr>
          <p:spPr>
            <a:xfrm>
              <a:off x="503795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6" name="object 126"/>
            <p:cNvSpPr/>
            <p:nvPr/>
          </p:nvSpPr>
          <p:spPr>
            <a:xfrm>
              <a:off x="255738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7" name="object 127"/>
            <p:cNvSpPr/>
            <p:nvPr/>
          </p:nvSpPr>
          <p:spPr>
            <a:xfrm>
              <a:off x="516176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8" name="object 128"/>
            <p:cNvSpPr/>
            <p:nvPr/>
          </p:nvSpPr>
          <p:spPr>
            <a:xfrm>
              <a:off x="268118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9" name="object 129"/>
            <p:cNvSpPr/>
            <p:nvPr/>
          </p:nvSpPr>
          <p:spPr>
            <a:xfrm>
              <a:off x="528555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0" name="object 130"/>
            <p:cNvSpPr/>
            <p:nvPr/>
          </p:nvSpPr>
          <p:spPr>
            <a:xfrm>
              <a:off x="280497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1" name="object 131"/>
            <p:cNvSpPr/>
            <p:nvPr/>
          </p:nvSpPr>
          <p:spPr>
            <a:xfrm>
              <a:off x="16674952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2" name="object 132"/>
            <p:cNvSpPr/>
            <p:nvPr/>
          </p:nvSpPr>
          <p:spPr>
            <a:xfrm>
              <a:off x="16798749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3" name="object 133"/>
            <p:cNvSpPr/>
            <p:nvPr/>
          </p:nvSpPr>
          <p:spPr>
            <a:xfrm>
              <a:off x="16922546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4" name="object 134"/>
            <p:cNvSpPr/>
            <p:nvPr/>
          </p:nvSpPr>
          <p:spPr>
            <a:xfrm>
              <a:off x="17046345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5" name="object 135"/>
            <p:cNvSpPr/>
            <p:nvPr/>
          </p:nvSpPr>
          <p:spPr>
            <a:xfrm>
              <a:off x="17170151" y="10251667"/>
              <a:ext cx="0" cy="288925"/>
            </a:xfrm>
            <a:custGeom>
              <a:avLst/>
              <a:gdLst/>
              <a:ahLst/>
              <a:cxnLst/>
              <a:rect l="l" t="t" r="r" b="b"/>
              <a:pathLst>
                <a:path h="288925">
                  <a:moveTo>
                    <a:pt x="0" y="0"/>
                  </a:moveTo>
                  <a:lnTo>
                    <a:pt x="0" y="288891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6" name="object 136"/>
            <p:cNvSpPr/>
            <p:nvPr/>
          </p:nvSpPr>
          <p:spPr>
            <a:xfrm>
              <a:off x="17293950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7" name="object 137"/>
            <p:cNvSpPr/>
            <p:nvPr/>
          </p:nvSpPr>
          <p:spPr>
            <a:xfrm>
              <a:off x="17417747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8" name="object 138"/>
            <p:cNvSpPr/>
            <p:nvPr/>
          </p:nvSpPr>
          <p:spPr>
            <a:xfrm>
              <a:off x="17541544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9" name="object 139"/>
            <p:cNvSpPr/>
            <p:nvPr/>
          </p:nvSpPr>
          <p:spPr>
            <a:xfrm>
              <a:off x="17665341" y="10457995"/>
              <a:ext cx="0" cy="83185"/>
            </a:xfrm>
            <a:custGeom>
              <a:avLst/>
              <a:gdLst/>
              <a:ahLst/>
              <a:cxnLst/>
              <a:rect l="l" t="t" r="r" b="b"/>
              <a:pathLst>
                <a:path h="83184">
                  <a:moveTo>
                    <a:pt x="0" y="0"/>
                  </a:moveTo>
                  <a:lnTo>
                    <a:pt x="0" y="82562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0" name="object 140"/>
            <p:cNvSpPr/>
            <p:nvPr/>
          </p:nvSpPr>
          <p:spPr>
            <a:xfrm>
              <a:off x="17293950" y="10251656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5063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1" name="object 141"/>
            <p:cNvSpPr/>
            <p:nvPr/>
          </p:nvSpPr>
          <p:spPr>
            <a:xfrm>
              <a:off x="17665341" y="10251656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5063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2" name="object 142"/>
            <p:cNvSpPr/>
            <p:nvPr/>
          </p:nvSpPr>
          <p:spPr>
            <a:xfrm>
              <a:off x="17603432" y="10272289"/>
              <a:ext cx="123825" cy="0"/>
            </a:xfrm>
            <a:custGeom>
              <a:avLst/>
              <a:gdLst/>
              <a:ahLst/>
              <a:cxnLst/>
              <a:rect l="l" t="t" r="r" b="b"/>
              <a:pathLst>
                <a:path w="123825">
                  <a:moveTo>
                    <a:pt x="0" y="0"/>
                  </a:moveTo>
                  <a:lnTo>
                    <a:pt x="123797" y="0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3" name="object 143"/>
            <p:cNvSpPr/>
            <p:nvPr/>
          </p:nvSpPr>
          <p:spPr>
            <a:xfrm>
              <a:off x="17789138" y="10251667"/>
              <a:ext cx="0" cy="288925"/>
            </a:xfrm>
            <a:custGeom>
              <a:avLst/>
              <a:gdLst/>
              <a:ahLst/>
              <a:cxnLst/>
              <a:rect l="l" t="t" r="r" b="b"/>
              <a:pathLst>
                <a:path h="288925">
                  <a:moveTo>
                    <a:pt x="0" y="0"/>
                  </a:moveTo>
                  <a:lnTo>
                    <a:pt x="0" y="288891"/>
                  </a:lnTo>
                </a:path>
              </a:pathLst>
            </a:custGeom>
            <a:ln w="42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4" name="object 144"/>
            <p:cNvSpPr/>
            <p:nvPr/>
          </p:nvSpPr>
          <p:spPr>
            <a:xfrm>
              <a:off x="17293947" y="10251615"/>
              <a:ext cx="102235" cy="123825"/>
            </a:xfrm>
            <a:custGeom>
              <a:avLst/>
              <a:gdLst/>
              <a:ahLst/>
              <a:cxnLst/>
              <a:rect l="l" t="t" r="r" b="b"/>
              <a:pathLst>
                <a:path w="102234" h="123825">
                  <a:moveTo>
                    <a:pt x="41359" y="0"/>
                  </a:moveTo>
                  <a:lnTo>
                    <a:pt x="0" y="0"/>
                  </a:lnTo>
                  <a:lnTo>
                    <a:pt x="0" y="41265"/>
                  </a:lnTo>
                  <a:lnTo>
                    <a:pt x="48304" y="42518"/>
                  </a:lnTo>
                  <a:lnTo>
                    <a:pt x="57973" y="50807"/>
                  </a:lnTo>
                  <a:lnTo>
                    <a:pt x="61473" y="65940"/>
                  </a:lnTo>
                  <a:lnTo>
                    <a:pt x="54408" y="77639"/>
                  </a:lnTo>
                  <a:lnTo>
                    <a:pt x="41359" y="82332"/>
                  </a:lnTo>
                  <a:lnTo>
                    <a:pt x="0" y="82332"/>
                  </a:lnTo>
                  <a:lnTo>
                    <a:pt x="0" y="123598"/>
                  </a:lnTo>
                  <a:lnTo>
                    <a:pt x="41359" y="123598"/>
                  </a:lnTo>
                  <a:lnTo>
                    <a:pt x="50372" y="122933"/>
                  </a:lnTo>
                  <a:lnTo>
                    <a:pt x="91472" y="94614"/>
                  </a:lnTo>
                  <a:lnTo>
                    <a:pt x="101838" y="49057"/>
                  </a:lnTo>
                  <a:lnTo>
                    <a:pt x="97377" y="35705"/>
                  </a:lnTo>
                  <a:lnTo>
                    <a:pt x="90143" y="23899"/>
                  </a:lnTo>
                  <a:lnTo>
                    <a:pt x="80531" y="14033"/>
                  </a:lnTo>
                  <a:lnTo>
                    <a:pt x="68934" y="6499"/>
                  </a:lnTo>
                  <a:lnTo>
                    <a:pt x="55745" y="1690"/>
                  </a:lnTo>
                  <a:lnTo>
                    <a:pt x="4135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5" name="object 145"/>
            <p:cNvSpPr/>
            <p:nvPr/>
          </p:nvSpPr>
          <p:spPr>
            <a:xfrm>
              <a:off x="17426272" y="10250721"/>
              <a:ext cx="142240" cy="166370"/>
            </a:xfrm>
            <a:custGeom>
              <a:avLst/>
              <a:gdLst/>
              <a:ahLst/>
              <a:cxnLst/>
              <a:rect l="l" t="t" r="r" b="b"/>
              <a:pathLst>
                <a:path w="142240" h="166370">
                  <a:moveTo>
                    <a:pt x="82569" y="0"/>
                  </a:moveTo>
                  <a:lnTo>
                    <a:pt x="45168" y="9170"/>
                  </a:lnTo>
                  <a:lnTo>
                    <a:pt x="15581" y="34663"/>
                  </a:lnTo>
                  <a:lnTo>
                    <a:pt x="1011" y="70270"/>
                  </a:lnTo>
                  <a:lnTo>
                    <a:pt x="0" y="83467"/>
                  </a:lnTo>
                  <a:lnTo>
                    <a:pt x="1062" y="96537"/>
                  </a:lnTo>
                  <a:lnTo>
                    <a:pt x="15883" y="132057"/>
                  </a:lnTo>
                  <a:lnTo>
                    <a:pt x="45525" y="157370"/>
                  </a:lnTo>
                  <a:lnTo>
                    <a:pt x="83159" y="166327"/>
                  </a:lnTo>
                  <a:lnTo>
                    <a:pt x="83318" y="166327"/>
                  </a:lnTo>
                  <a:lnTo>
                    <a:pt x="120930" y="157300"/>
                  </a:lnTo>
                  <a:lnTo>
                    <a:pt x="141963" y="141962"/>
                  </a:lnTo>
                  <a:lnTo>
                    <a:pt x="123496" y="124394"/>
                  </a:lnTo>
                  <a:lnTo>
                    <a:pt x="75673" y="124394"/>
                  </a:lnTo>
                  <a:lnTo>
                    <a:pt x="63635" y="120195"/>
                  </a:lnTo>
                  <a:lnTo>
                    <a:pt x="52947" y="112198"/>
                  </a:lnTo>
                  <a:lnTo>
                    <a:pt x="46594" y="103299"/>
                  </a:lnTo>
                  <a:lnTo>
                    <a:pt x="42810" y="91568"/>
                  </a:lnTo>
                  <a:lnTo>
                    <a:pt x="41890" y="75912"/>
                  </a:lnTo>
                  <a:lnTo>
                    <a:pt x="46024" y="63798"/>
                  </a:lnTo>
                  <a:lnTo>
                    <a:pt x="53898" y="53178"/>
                  </a:lnTo>
                  <a:lnTo>
                    <a:pt x="62807" y="46694"/>
                  </a:lnTo>
                  <a:lnTo>
                    <a:pt x="74504" y="42812"/>
                  </a:lnTo>
                  <a:lnTo>
                    <a:pt x="90033" y="41820"/>
                  </a:lnTo>
                  <a:lnTo>
                    <a:pt x="124095" y="41820"/>
                  </a:lnTo>
                  <a:lnTo>
                    <a:pt x="141449" y="23853"/>
                  </a:lnTo>
                  <a:lnTo>
                    <a:pt x="131482" y="15461"/>
                  </a:lnTo>
                  <a:lnTo>
                    <a:pt x="120458" y="8806"/>
                  </a:lnTo>
                  <a:lnTo>
                    <a:pt x="108530" y="3962"/>
                  </a:lnTo>
                  <a:lnTo>
                    <a:pt x="95850" y="1002"/>
                  </a:lnTo>
                  <a:lnTo>
                    <a:pt x="82569" y="0"/>
                  </a:lnTo>
                  <a:close/>
                </a:path>
                <a:path w="142240" h="166370">
                  <a:moveTo>
                    <a:pt x="112050" y="113505"/>
                  </a:moveTo>
                  <a:lnTo>
                    <a:pt x="103165" y="119788"/>
                  </a:lnTo>
                  <a:lnTo>
                    <a:pt x="91414" y="123517"/>
                  </a:lnTo>
                  <a:lnTo>
                    <a:pt x="75673" y="124394"/>
                  </a:lnTo>
                  <a:lnTo>
                    <a:pt x="123496" y="124394"/>
                  </a:lnTo>
                  <a:lnTo>
                    <a:pt x="112050" y="113505"/>
                  </a:lnTo>
                  <a:close/>
                </a:path>
                <a:path w="142240" h="166370">
                  <a:moveTo>
                    <a:pt x="124095" y="41820"/>
                  </a:moveTo>
                  <a:lnTo>
                    <a:pt x="90033" y="41820"/>
                  </a:lnTo>
                  <a:lnTo>
                    <a:pt x="102276" y="45854"/>
                  </a:lnTo>
                  <a:lnTo>
                    <a:pt x="112781" y="53535"/>
                  </a:lnTo>
                  <a:lnTo>
                    <a:pt x="124095" y="418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</p:grpSp>
      <p:sp>
        <p:nvSpPr>
          <p:cNvPr id="150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1620759" y="1277237"/>
            <a:ext cx="16862583" cy="607518"/>
          </a:xfrm>
        </p:spPr>
        <p:txBody>
          <a:bodyPr anchor="ctr"/>
          <a:lstStyle>
            <a:lvl1pPr>
              <a:defRPr b="0">
                <a:latin typeface="Circe Bold" panose="020B0602020203020203" pitchFamily="34" charset="-52"/>
              </a:defRPr>
            </a:lvl1pPr>
          </a:lstStyle>
          <a:p>
            <a:pPr marL="0" marR="0" lvl="0" indent="0" defTabSz="91385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latin typeface="Circe Bold"/>
                <a:cs typeface="Circe Bold"/>
              </a:rPr>
              <a:t>Заголовок слайда </a:t>
            </a:r>
            <a:r>
              <a:rPr lang="ru-RU" kern="0" dirty="0" smtClean="0"/>
              <a:t>0</a:t>
            </a:r>
            <a:r>
              <a:rPr lang="en-US" kern="0" dirty="0" smtClean="0"/>
              <a:t>1</a:t>
            </a:r>
            <a:endParaRPr lang="ru-RU" dirty="0"/>
          </a:p>
        </p:txBody>
      </p:sp>
      <p:sp>
        <p:nvSpPr>
          <p:cNvPr id="151" name="Holder 3"/>
          <p:cNvSpPr>
            <a:spLocks noGrp="1"/>
          </p:cNvSpPr>
          <p:nvPr>
            <p:ph type="subTitle" idx="4"/>
          </p:nvPr>
        </p:nvSpPr>
        <p:spPr>
          <a:xfrm>
            <a:off x="1620609" y="3214470"/>
            <a:ext cx="6636098" cy="2768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99" b="0">
                <a:solidFill>
                  <a:schemeClr val="tx1"/>
                </a:solidFill>
                <a:latin typeface="Circe Light" panose="020B0402020203020203" pitchFamily="34" charset="-52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552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ложка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k object 16"/>
          <p:cNvSpPr/>
          <p:nvPr userDrawn="1"/>
        </p:nvSpPr>
        <p:spPr>
          <a:xfrm>
            <a:off x="0" y="1"/>
            <a:ext cx="20104100" cy="10151122"/>
          </a:xfrm>
          <a:custGeom>
            <a:avLst/>
            <a:gdLst/>
            <a:ahLst/>
            <a:cxnLst/>
            <a:rect l="l" t="t" r="r" b="b"/>
            <a:pathLst>
              <a:path w="20104100" h="10156825">
                <a:moveTo>
                  <a:pt x="0" y="10156758"/>
                </a:moveTo>
                <a:lnTo>
                  <a:pt x="20104099" y="10156758"/>
                </a:lnTo>
                <a:lnTo>
                  <a:pt x="20104099" y="0"/>
                </a:lnTo>
                <a:lnTo>
                  <a:pt x="0" y="0"/>
                </a:lnTo>
                <a:lnTo>
                  <a:pt x="0" y="1015675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65" name="bk object 72"/>
          <p:cNvSpPr/>
          <p:nvPr userDrawn="1"/>
        </p:nvSpPr>
        <p:spPr>
          <a:xfrm>
            <a:off x="0" y="10151056"/>
            <a:ext cx="20104100" cy="1151243"/>
          </a:xfrm>
          <a:custGeom>
            <a:avLst/>
            <a:gdLst/>
            <a:ahLst/>
            <a:cxnLst/>
            <a:rect l="l" t="t" r="r" b="b"/>
            <a:pathLst>
              <a:path w="20104100" h="1151890">
                <a:moveTo>
                  <a:pt x="20104099" y="1151797"/>
                </a:moveTo>
                <a:lnTo>
                  <a:pt x="0" y="1151797"/>
                </a:lnTo>
                <a:lnTo>
                  <a:pt x="0" y="0"/>
                </a:lnTo>
                <a:lnTo>
                  <a:pt x="20104099" y="0"/>
                </a:lnTo>
                <a:lnTo>
                  <a:pt x="20104099" y="11517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9"/>
          </a:p>
        </p:txBody>
      </p:sp>
      <p:grpSp>
        <p:nvGrpSpPr>
          <p:cNvPr id="66" name="Группа 65"/>
          <p:cNvGrpSpPr/>
          <p:nvPr userDrawn="1"/>
        </p:nvGrpSpPr>
        <p:grpSpPr>
          <a:xfrm>
            <a:off x="6714432" y="3899884"/>
            <a:ext cx="125730" cy="1810638"/>
            <a:chOff x="5799813" y="4533893"/>
            <a:chExt cx="125730" cy="1811655"/>
          </a:xfrm>
        </p:grpSpPr>
        <p:sp>
          <p:nvSpPr>
            <p:cNvPr id="67" name="bk object 73"/>
            <p:cNvSpPr/>
            <p:nvPr userDrawn="1"/>
          </p:nvSpPr>
          <p:spPr>
            <a:xfrm>
              <a:off x="5799813" y="4806136"/>
              <a:ext cx="125730" cy="1016000"/>
            </a:xfrm>
            <a:custGeom>
              <a:avLst/>
              <a:gdLst/>
              <a:ahLst/>
              <a:cxnLst/>
              <a:rect l="l" t="t" r="r" b="b"/>
              <a:pathLst>
                <a:path w="125729" h="1016000">
                  <a:moveTo>
                    <a:pt x="125650" y="1015675"/>
                  </a:moveTo>
                  <a:lnTo>
                    <a:pt x="0" y="1015675"/>
                  </a:lnTo>
                  <a:lnTo>
                    <a:pt x="0" y="0"/>
                  </a:lnTo>
                  <a:lnTo>
                    <a:pt x="125650" y="0"/>
                  </a:lnTo>
                  <a:lnTo>
                    <a:pt x="125650" y="101567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68" name="bk object 74"/>
            <p:cNvSpPr/>
            <p:nvPr userDrawn="1"/>
          </p:nvSpPr>
          <p:spPr>
            <a:xfrm>
              <a:off x="5925463" y="4533893"/>
              <a:ext cx="0" cy="1811655"/>
            </a:xfrm>
            <a:custGeom>
              <a:avLst/>
              <a:gdLst/>
              <a:ahLst/>
              <a:cxnLst/>
              <a:rect l="l" t="t" r="r" b="b"/>
              <a:pathLst>
                <a:path h="1811654">
                  <a:moveTo>
                    <a:pt x="0" y="0"/>
                  </a:moveTo>
                  <a:lnTo>
                    <a:pt x="0" y="1811463"/>
                  </a:lnTo>
                </a:path>
              </a:pathLst>
            </a:custGeom>
            <a:ln w="117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799"/>
            </a:p>
          </p:txBody>
        </p:sp>
      </p:grpSp>
      <p:grpSp>
        <p:nvGrpSpPr>
          <p:cNvPr id="70" name="Group 4"/>
          <p:cNvGrpSpPr>
            <a:grpSpLocks noChangeAspect="1"/>
          </p:cNvGrpSpPr>
          <p:nvPr userDrawn="1"/>
        </p:nvGrpSpPr>
        <p:grpSpPr bwMode="auto">
          <a:xfrm>
            <a:off x="1968526" y="4351039"/>
            <a:ext cx="3744000" cy="657300"/>
            <a:chOff x="1230" y="2720"/>
            <a:chExt cx="2613" cy="459"/>
          </a:xfrm>
        </p:grpSpPr>
        <p:sp>
          <p:nvSpPr>
            <p:cNvPr id="71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230" y="2720"/>
              <a:ext cx="2613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2" name="Freeform 5"/>
            <p:cNvSpPr>
              <a:spLocks noEditPoints="1"/>
            </p:cNvSpPr>
            <p:nvPr userDrawn="1"/>
          </p:nvSpPr>
          <p:spPr bwMode="auto">
            <a:xfrm>
              <a:off x="2416" y="2724"/>
              <a:ext cx="74" cy="104"/>
            </a:xfrm>
            <a:custGeom>
              <a:avLst/>
              <a:gdLst>
                <a:gd name="T0" fmla="*/ 24 w 74"/>
                <a:gd name="T1" fmla="*/ 24 h 104"/>
                <a:gd name="T2" fmla="*/ 24 w 74"/>
                <a:gd name="T3" fmla="*/ 48 h 104"/>
                <a:gd name="T4" fmla="*/ 24 w 74"/>
                <a:gd name="T5" fmla="*/ 48 h 104"/>
                <a:gd name="T6" fmla="*/ 34 w 74"/>
                <a:gd name="T7" fmla="*/ 48 h 104"/>
                <a:gd name="T8" fmla="*/ 34 w 74"/>
                <a:gd name="T9" fmla="*/ 48 h 104"/>
                <a:gd name="T10" fmla="*/ 40 w 74"/>
                <a:gd name="T11" fmla="*/ 48 h 104"/>
                <a:gd name="T12" fmla="*/ 44 w 74"/>
                <a:gd name="T13" fmla="*/ 46 h 104"/>
                <a:gd name="T14" fmla="*/ 48 w 74"/>
                <a:gd name="T15" fmla="*/ 42 h 104"/>
                <a:gd name="T16" fmla="*/ 48 w 74"/>
                <a:gd name="T17" fmla="*/ 36 h 104"/>
                <a:gd name="T18" fmla="*/ 48 w 74"/>
                <a:gd name="T19" fmla="*/ 36 h 104"/>
                <a:gd name="T20" fmla="*/ 48 w 74"/>
                <a:gd name="T21" fmla="*/ 30 h 104"/>
                <a:gd name="T22" fmla="*/ 44 w 74"/>
                <a:gd name="T23" fmla="*/ 26 h 104"/>
                <a:gd name="T24" fmla="*/ 40 w 74"/>
                <a:gd name="T25" fmla="*/ 24 h 104"/>
                <a:gd name="T26" fmla="*/ 34 w 74"/>
                <a:gd name="T27" fmla="*/ 24 h 104"/>
                <a:gd name="T28" fmla="*/ 34 w 74"/>
                <a:gd name="T29" fmla="*/ 24 h 104"/>
                <a:gd name="T30" fmla="*/ 24 w 74"/>
                <a:gd name="T31" fmla="*/ 24 h 104"/>
                <a:gd name="T32" fmla="*/ 0 w 74"/>
                <a:gd name="T33" fmla="*/ 104 h 104"/>
                <a:gd name="T34" fmla="*/ 0 w 74"/>
                <a:gd name="T35" fmla="*/ 2 h 104"/>
                <a:gd name="T36" fmla="*/ 0 w 74"/>
                <a:gd name="T37" fmla="*/ 2 h 104"/>
                <a:gd name="T38" fmla="*/ 32 w 74"/>
                <a:gd name="T39" fmla="*/ 0 h 104"/>
                <a:gd name="T40" fmla="*/ 32 w 74"/>
                <a:gd name="T41" fmla="*/ 0 h 104"/>
                <a:gd name="T42" fmla="*/ 42 w 74"/>
                <a:gd name="T43" fmla="*/ 2 h 104"/>
                <a:gd name="T44" fmla="*/ 52 w 74"/>
                <a:gd name="T45" fmla="*/ 4 h 104"/>
                <a:gd name="T46" fmla="*/ 58 w 74"/>
                <a:gd name="T47" fmla="*/ 8 h 104"/>
                <a:gd name="T48" fmla="*/ 64 w 74"/>
                <a:gd name="T49" fmla="*/ 12 h 104"/>
                <a:gd name="T50" fmla="*/ 68 w 74"/>
                <a:gd name="T51" fmla="*/ 16 h 104"/>
                <a:gd name="T52" fmla="*/ 72 w 74"/>
                <a:gd name="T53" fmla="*/ 22 h 104"/>
                <a:gd name="T54" fmla="*/ 74 w 74"/>
                <a:gd name="T55" fmla="*/ 36 h 104"/>
                <a:gd name="T56" fmla="*/ 74 w 74"/>
                <a:gd name="T57" fmla="*/ 36 h 104"/>
                <a:gd name="T58" fmla="*/ 72 w 74"/>
                <a:gd name="T59" fmla="*/ 42 h 104"/>
                <a:gd name="T60" fmla="*/ 70 w 74"/>
                <a:gd name="T61" fmla="*/ 48 h 104"/>
                <a:gd name="T62" fmla="*/ 68 w 74"/>
                <a:gd name="T63" fmla="*/ 54 h 104"/>
                <a:gd name="T64" fmla="*/ 64 w 74"/>
                <a:gd name="T65" fmla="*/ 60 h 104"/>
                <a:gd name="T66" fmla="*/ 58 w 74"/>
                <a:gd name="T67" fmla="*/ 64 h 104"/>
                <a:gd name="T68" fmla="*/ 52 w 74"/>
                <a:gd name="T69" fmla="*/ 68 h 104"/>
                <a:gd name="T70" fmla="*/ 44 w 74"/>
                <a:gd name="T71" fmla="*/ 70 h 104"/>
                <a:gd name="T72" fmla="*/ 36 w 74"/>
                <a:gd name="T73" fmla="*/ 70 h 104"/>
                <a:gd name="T74" fmla="*/ 36 w 74"/>
                <a:gd name="T75" fmla="*/ 70 h 104"/>
                <a:gd name="T76" fmla="*/ 24 w 74"/>
                <a:gd name="T77" fmla="*/ 70 h 104"/>
                <a:gd name="T78" fmla="*/ 24 w 74"/>
                <a:gd name="T79" fmla="*/ 104 h 104"/>
                <a:gd name="T80" fmla="*/ 0 w 74"/>
                <a:gd name="T8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" h="104">
                  <a:moveTo>
                    <a:pt x="24" y="24"/>
                  </a:moveTo>
                  <a:lnTo>
                    <a:pt x="24" y="48"/>
                  </a:lnTo>
                  <a:lnTo>
                    <a:pt x="24" y="48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40" y="48"/>
                  </a:lnTo>
                  <a:lnTo>
                    <a:pt x="44" y="46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8" y="30"/>
                  </a:lnTo>
                  <a:lnTo>
                    <a:pt x="44" y="26"/>
                  </a:lnTo>
                  <a:lnTo>
                    <a:pt x="40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24" y="24"/>
                  </a:lnTo>
                  <a:close/>
                  <a:moveTo>
                    <a:pt x="0" y="10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2" y="4"/>
                  </a:lnTo>
                  <a:lnTo>
                    <a:pt x="58" y="8"/>
                  </a:lnTo>
                  <a:lnTo>
                    <a:pt x="64" y="12"/>
                  </a:lnTo>
                  <a:lnTo>
                    <a:pt x="68" y="16"/>
                  </a:lnTo>
                  <a:lnTo>
                    <a:pt x="72" y="22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2" y="42"/>
                  </a:lnTo>
                  <a:lnTo>
                    <a:pt x="70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4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24" y="70"/>
                  </a:lnTo>
                  <a:lnTo>
                    <a:pt x="24" y="104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3" name="Freeform 6"/>
            <p:cNvSpPr>
              <a:spLocks/>
            </p:cNvSpPr>
            <p:nvPr userDrawn="1"/>
          </p:nvSpPr>
          <p:spPr bwMode="auto">
            <a:xfrm>
              <a:off x="2440" y="2748"/>
              <a:ext cx="24" cy="24"/>
            </a:xfrm>
            <a:custGeom>
              <a:avLst/>
              <a:gdLst>
                <a:gd name="T0" fmla="*/ 0 w 24"/>
                <a:gd name="T1" fmla="*/ 0 h 24"/>
                <a:gd name="T2" fmla="*/ 0 w 24"/>
                <a:gd name="T3" fmla="*/ 24 h 24"/>
                <a:gd name="T4" fmla="*/ 0 w 24"/>
                <a:gd name="T5" fmla="*/ 24 h 24"/>
                <a:gd name="T6" fmla="*/ 10 w 24"/>
                <a:gd name="T7" fmla="*/ 24 h 24"/>
                <a:gd name="T8" fmla="*/ 10 w 24"/>
                <a:gd name="T9" fmla="*/ 24 h 24"/>
                <a:gd name="T10" fmla="*/ 16 w 24"/>
                <a:gd name="T11" fmla="*/ 24 h 24"/>
                <a:gd name="T12" fmla="*/ 20 w 24"/>
                <a:gd name="T13" fmla="*/ 22 h 24"/>
                <a:gd name="T14" fmla="*/ 24 w 24"/>
                <a:gd name="T15" fmla="*/ 18 h 24"/>
                <a:gd name="T16" fmla="*/ 24 w 24"/>
                <a:gd name="T17" fmla="*/ 12 h 24"/>
                <a:gd name="T18" fmla="*/ 24 w 24"/>
                <a:gd name="T19" fmla="*/ 12 h 24"/>
                <a:gd name="T20" fmla="*/ 24 w 24"/>
                <a:gd name="T21" fmla="*/ 6 h 24"/>
                <a:gd name="T22" fmla="*/ 20 w 24"/>
                <a:gd name="T23" fmla="*/ 2 h 24"/>
                <a:gd name="T24" fmla="*/ 16 w 24"/>
                <a:gd name="T25" fmla="*/ 0 h 24"/>
                <a:gd name="T26" fmla="*/ 10 w 24"/>
                <a:gd name="T27" fmla="*/ 0 h 24"/>
                <a:gd name="T28" fmla="*/ 10 w 24"/>
                <a:gd name="T29" fmla="*/ 0 h 24"/>
                <a:gd name="T30" fmla="*/ 0 w 24"/>
                <a:gd name="T3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4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4" name="Freeform 7"/>
            <p:cNvSpPr>
              <a:spLocks/>
            </p:cNvSpPr>
            <p:nvPr userDrawn="1"/>
          </p:nvSpPr>
          <p:spPr bwMode="auto">
            <a:xfrm>
              <a:off x="2416" y="2724"/>
              <a:ext cx="74" cy="104"/>
            </a:xfrm>
            <a:custGeom>
              <a:avLst/>
              <a:gdLst>
                <a:gd name="T0" fmla="*/ 0 w 74"/>
                <a:gd name="T1" fmla="*/ 104 h 104"/>
                <a:gd name="T2" fmla="*/ 0 w 74"/>
                <a:gd name="T3" fmla="*/ 2 h 104"/>
                <a:gd name="T4" fmla="*/ 0 w 74"/>
                <a:gd name="T5" fmla="*/ 2 h 104"/>
                <a:gd name="T6" fmla="*/ 32 w 74"/>
                <a:gd name="T7" fmla="*/ 0 h 104"/>
                <a:gd name="T8" fmla="*/ 32 w 74"/>
                <a:gd name="T9" fmla="*/ 0 h 104"/>
                <a:gd name="T10" fmla="*/ 42 w 74"/>
                <a:gd name="T11" fmla="*/ 2 h 104"/>
                <a:gd name="T12" fmla="*/ 52 w 74"/>
                <a:gd name="T13" fmla="*/ 4 h 104"/>
                <a:gd name="T14" fmla="*/ 58 w 74"/>
                <a:gd name="T15" fmla="*/ 8 h 104"/>
                <a:gd name="T16" fmla="*/ 64 w 74"/>
                <a:gd name="T17" fmla="*/ 12 h 104"/>
                <a:gd name="T18" fmla="*/ 68 w 74"/>
                <a:gd name="T19" fmla="*/ 16 h 104"/>
                <a:gd name="T20" fmla="*/ 72 w 74"/>
                <a:gd name="T21" fmla="*/ 22 h 104"/>
                <a:gd name="T22" fmla="*/ 74 w 74"/>
                <a:gd name="T23" fmla="*/ 36 h 104"/>
                <a:gd name="T24" fmla="*/ 74 w 74"/>
                <a:gd name="T25" fmla="*/ 36 h 104"/>
                <a:gd name="T26" fmla="*/ 72 w 74"/>
                <a:gd name="T27" fmla="*/ 42 h 104"/>
                <a:gd name="T28" fmla="*/ 70 w 74"/>
                <a:gd name="T29" fmla="*/ 48 h 104"/>
                <a:gd name="T30" fmla="*/ 68 w 74"/>
                <a:gd name="T31" fmla="*/ 54 h 104"/>
                <a:gd name="T32" fmla="*/ 64 w 74"/>
                <a:gd name="T33" fmla="*/ 60 h 104"/>
                <a:gd name="T34" fmla="*/ 58 w 74"/>
                <a:gd name="T35" fmla="*/ 64 h 104"/>
                <a:gd name="T36" fmla="*/ 52 w 74"/>
                <a:gd name="T37" fmla="*/ 68 h 104"/>
                <a:gd name="T38" fmla="*/ 44 w 74"/>
                <a:gd name="T39" fmla="*/ 70 h 104"/>
                <a:gd name="T40" fmla="*/ 36 w 74"/>
                <a:gd name="T41" fmla="*/ 70 h 104"/>
                <a:gd name="T42" fmla="*/ 36 w 74"/>
                <a:gd name="T43" fmla="*/ 70 h 104"/>
                <a:gd name="T44" fmla="*/ 24 w 74"/>
                <a:gd name="T45" fmla="*/ 70 h 104"/>
                <a:gd name="T46" fmla="*/ 24 w 74"/>
                <a:gd name="T47" fmla="*/ 104 h 104"/>
                <a:gd name="T48" fmla="*/ 0 w 74"/>
                <a:gd name="T4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104">
                  <a:moveTo>
                    <a:pt x="0" y="10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2" y="4"/>
                  </a:lnTo>
                  <a:lnTo>
                    <a:pt x="58" y="8"/>
                  </a:lnTo>
                  <a:lnTo>
                    <a:pt x="64" y="12"/>
                  </a:lnTo>
                  <a:lnTo>
                    <a:pt x="68" y="16"/>
                  </a:lnTo>
                  <a:lnTo>
                    <a:pt x="72" y="22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2" y="42"/>
                  </a:lnTo>
                  <a:lnTo>
                    <a:pt x="70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4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24" y="70"/>
                  </a:lnTo>
                  <a:lnTo>
                    <a:pt x="24" y="104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5" name="Freeform 8"/>
            <p:cNvSpPr>
              <a:spLocks noEditPoints="1"/>
            </p:cNvSpPr>
            <p:nvPr userDrawn="1"/>
          </p:nvSpPr>
          <p:spPr bwMode="auto">
            <a:xfrm>
              <a:off x="2534" y="2724"/>
              <a:ext cx="111" cy="106"/>
            </a:xfrm>
            <a:custGeom>
              <a:avLst/>
              <a:gdLst>
                <a:gd name="T0" fmla="*/ 57 w 111"/>
                <a:gd name="T1" fmla="*/ 84 h 106"/>
                <a:gd name="T2" fmla="*/ 69 w 111"/>
                <a:gd name="T3" fmla="*/ 82 h 106"/>
                <a:gd name="T4" fmla="*/ 79 w 111"/>
                <a:gd name="T5" fmla="*/ 76 h 106"/>
                <a:gd name="T6" fmla="*/ 85 w 111"/>
                <a:gd name="T7" fmla="*/ 54 h 106"/>
                <a:gd name="T8" fmla="*/ 85 w 111"/>
                <a:gd name="T9" fmla="*/ 46 h 106"/>
                <a:gd name="T10" fmla="*/ 81 w 111"/>
                <a:gd name="T11" fmla="*/ 34 h 106"/>
                <a:gd name="T12" fmla="*/ 67 w 111"/>
                <a:gd name="T13" fmla="*/ 24 h 106"/>
                <a:gd name="T14" fmla="*/ 57 w 111"/>
                <a:gd name="T15" fmla="*/ 22 h 106"/>
                <a:gd name="T16" fmla="*/ 35 w 111"/>
                <a:gd name="T17" fmla="*/ 30 h 106"/>
                <a:gd name="T18" fmla="*/ 29 w 111"/>
                <a:gd name="T19" fmla="*/ 40 h 106"/>
                <a:gd name="T20" fmla="*/ 27 w 111"/>
                <a:gd name="T21" fmla="*/ 54 h 106"/>
                <a:gd name="T22" fmla="*/ 27 w 111"/>
                <a:gd name="T23" fmla="*/ 60 h 106"/>
                <a:gd name="T24" fmla="*/ 35 w 111"/>
                <a:gd name="T25" fmla="*/ 76 h 106"/>
                <a:gd name="T26" fmla="*/ 49 w 111"/>
                <a:gd name="T27" fmla="*/ 84 h 106"/>
                <a:gd name="T28" fmla="*/ 57 w 111"/>
                <a:gd name="T29" fmla="*/ 0 h 106"/>
                <a:gd name="T30" fmla="*/ 67 w 111"/>
                <a:gd name="T31" fmla="*/ 0 h 106"/>
                <a:gd name="T32" fmla="*/ 87 w 111"/>
                <a:gd name="T33" fmla="*/ 8 h 106"/>
                <a:gd name="T34" fmla="*/ 103 w 111"/>
                <a:gd name="T35" fmla="*/ 22 h 106"/>
                <a:gd name="T36" fmla="*/ 111 w 111"/>
                <a:gd name="T37" fmla="*/ 42 h 106"/>
                <a:gd name="T38" fmla="*/ 111 w 111"/>
                <a:gd name="T39" fmla="*/ 54 h 106"/>
                <a:gd name="T40" fmla="*/ 107 w 111"/>
                <a:gd name="T41" fmla="*/ 74 h 106"/>
                <a:gd name="T42" fmla="*/ 95 w 111"/>
                <a:gd name="T43" fmla="*/ 92 h 106"/>
                <a:gd name="T44" fmla="*/ 77 w 111"/>
                <a:gd name="T45" fmla="*/ 102 h 106"/>
                <a:gd name="T46" fmla="*/ 57 w 111"/>
                <a:gd name="T47" fmla="*/ 106 h 106"/>
                <a:gd name="T48" fmla="*/ 45 w 111"/>
                <a:gd name="T49" fmla="*/ 106 h 106"/>
                <a:gd name="T50" fmla="*/ 25 w 111"/>
                <a:gd name="T51" fmla="*/ 98 h 106"/>
                <a:gd name="T52" fmla="*/ 11 w 111"/>
                <a:gd name="T53" fmla="*/ 84 h 106"/>
                <a:gd name="T54" fmla="*/ 3 w 111"/>
                <a:gd name="T55" fmla="*/ 64 h 106"/>
                <a:gd name="T56" fmla="*/ 0 w 111"/>
                <a:gd name="T57" fmla="*/ 54 h 106"/>
                <a:gd name="T58" fmla="*/ 5 w 111"/>
                <a:gd name="T59" fmla="*/ 32 h 106"/>
                <a:gd name="T60" fmla="*/ 17 w 111"/>
                <a:gd name="T61" fmla="*/ 14 h 106"/>
                <a:gd name="T62" fmla="*/ 33 w 111"/>
                <a:gd name="T63" fmla="*/ 4 h 106"/>
                <a:gd name="T64" fmla="*/ 57 w 111"/>
                <a:gd name="T6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106">
                  <a:moveTo>
                    <a:pt x="57" y="84"/>
                  </a:moveTo>
                  <a:lnTo>
                    <a:pt x="57" y="84"/>
                  </a:lnTo>
                  <a:lnTo>
                    <a:pt x="63" y="84"/>
                  </a:lnTo>
                  <a:lnTo>
                    <a:pt x="69" y="82"/>
                  </a:lnTo>
                  <a:lnTo>
                    <a:pt x="75" y="80"/>
                  </a:lnTo>
                  <a:lnTo>
                    <a:pt x="79" y="76"/>
                  </a:lnTo>
                  <a:lnTo>
                    <a:pt x="85" y="66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46"/>
                  </a:lnTo>
                  <a:lnTo>
                    <a:pt x="83" y="40"/>
                  </a:lnTo>
                  <a:lnTo>
                    <a:pt x="81" y="34"/>
                  </a:lnTo>
                  <a:lnTo>
                    <a:pt x="77" y="30"/>
                  </a:lnTo>
                  <a:lnTo>
                    <a:pt x="67" y="24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45" y="24"/>
                  </a:lnTo>
                  <a:lnTo>
                    <a:pt x="35" y="30"/>
                  </a:lnTo>
                  <a:lnTo>
                    <a:pt x="31" y="34"/>
                  </a:lnTo>
                  <a:lnTo>
                    <a:pt x="29" y="40"/>
                  </a:lnTo>
                  <a:lnTo>
                    <a:pt x="27" y="46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7" y="60"/>
                  </a:lnTo>
                  <a:lnTo>
                    <a:pt x="29" y="66"/>
                  </a:lnTo>
                  <a:lnTo>
                    <a:pt x="35" y="76"/>
                  </a:lnTo>
                  <a:lnTo>
                    <a:pt x="45" y="82"/>
                  </a:lnTo>
                  <a:lnTo>
                    <a:pt x="49" y="84"/>
                  </a:lnTo>
                  <a:lnTo>
                    <a:pt x="57" y="8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67" y="0"/>
                  </a:lnTo>
                  <a:lnTo>
                    <a:pt x="77" y="4"/>
                  </a:lnTo>
                  <a:lnTo>
                    <a:pt x="87" y="8"/>
                  </a:lnTo>
                  <a:lnTo>
                    <a:pt x="95" y="14"/>
                  </a:lnTo>
                  <a:lnTo>
                    <a:pt x="103" y="22"/>
                  </a:lnTo>
                  <a:lnTo>
                    <a:pt x="107" y="30"/>
                  </a:lnTo>
                  <a:lnTo>
                    <a:pt x="111" y="42"/>
                  </a:lnTo>
                  <a:lnTo>
                    <a:pt x="111" y="54"/>
                  </a:lnTo>
                  <a:lnTo>
                    <a:pt x="111" y="54"/>
                  </a:lnTo>
                  <a:lnTo>
                    <a:pt x="111" y="64"/>
                  </a:lnTo>
                  <a:lnTo>
                    <a:pt x="107" y="74"/>
                  </a:lnTo>
                  <a:lnTo>
                    <a:pt x="103" y="84"/>
                  </a:lnTo>
                  <a:lnTo>
                    <a:pt x="95" y="92"/>
                  </a:lnTo>
                  <a:lnTo>
                    <a:pt x="87" y="98"/>
                  </a:lnTo>
                  <a:lnTo>
                    <a:pt x="77" y="102"/>
                  </a:lnTo>
                  <a:lnTo>
                    <a:pt x="6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45" y="106"/>
                  </a:lnTo>
                  <a:lnTo>
                    <a:pt x="35" y="102"/>
                  </a:lnTo>
                  <a:lnTo>
                    <a:pt x="25" y="98"/>
                  </a:lnTo>
                  <a:lnTo>
                    <a:pt x="17" y="92"/>
                  </a:lnTo>
                  <a:lnTo>
                    <a:pt x="11" y="84"/>
                  </a:lnTo>
                  <a:lnTo>
                    <a:pt x="5" y="76"/>
                  </a:lnTo>
                  <a:lnTo>
                    <a:pt x="3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5" y="32"/>
                  </a:lnTo>
                  <a:lnTo>
                    <a:pt x="9" y="22"/>
                  </a:lnTo>
                  <a:lnTo>
                    <a:pt x="17" y="14"/>
                  </a:lnTo>
                  <a:lnTo>
                    <a:pt x="25" y="8"/>
                  </a:lnTo>
                  <a:lnTo>
                    <a:pt x="33" y="4"/>
                  </a:lnTo>
                  <a:lnTo>
                    <a:pt x="45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6" name="Freeform 9"/>
            <p:cNvSpPr>
              <a:spLocks/>
            </p:cNvSpPr>
            <p:nvPr userDrawn="1"/>
          </p:nvSpPr>
          <p:spPr bwMode="auto">
            <a:xfrm>
              <a:off x="2561" y="2746"/>
              <a:ext cx="58" cy="62"/>
            </a:xfrm>
            <a:custGeom>
              <a:avLst/>
              <a:gdLst>
                <a:gd name="T0" fmla="*/ 30 w 58"/>
                <a:gd name="T1" fmla="*/ 62 h 62"/>
                <a:gd name="T2" fmla="*/ 30 w 58"/>
                <a:gd name="T3" fmla="*/ 62 h 62"/>
                <a:gd name="T4" fmla="*/ 36 w 58"/>
                <a:gd name="T5" fmla="*/ 62 h 62"/>
                <a:gd name="T6" fmla="*/ 42 w 58"/>
                <a:gd name="T7" fmla="*/ 60 h 62"/>
                <a:gd name="T8" fmla="*/ 48 w 58"/>
                <a:gd name="T9" fmla="*/ 58 h 62"/>
                <a:gd name="T10" fmla="*/ 52 w 58"/>
                <a:gd name="T11" fmla="*/ 54 h 62"/>
                <a:gd name="T12" fmla="*/ 58 w 58"/>
                <a:gd name="T13" fmla="*/ 44 h 62"/>
                <a:gd name="T14" fmla="*/ 58 w 58"/>
                <a:gd name="T15" fmla="*/ 32 h 62"/>
                <a:gd name="T16" fmla="*/ 58 w 58"/>
                <a:gd name="T17" fmla="*/ 32 h 62"/>
                <a:gd name="T18" fmla="*/ 58 w 58"/>
                <a:gd name="T19" fmla="*/ 24 h 62"/>
                <a:gd name="T20" fmla="*/ 56 w 58"/>
                <a:gd name="T21" fmla="*/ 18 h 62"/>
                <a:gd name="T22" fmla="*/ 54 w 58"/>
                <a:gd name="T23" fmla="*/ 12 h 62"/>
                <a:gd name="T24" fmla="*/ 50 w 58"/>
                <a:gd name="T25" fmla="*/ 8 h 62"/>
                <a:gd name="T26" fmla="*/ 40 w 58"/>
                <a:gd name="T27" fmla="*/ 2 h 62"/>
                <a:gd name="T28" fmla="*/ 30 w 58"/>
                <a:gd name="T29" fmla="*/ 0 h 62"/>
                <a:gd name="T30" fmla="*/ 30 w 58"/>
                <a:gd name="T31" fmla="*/ 0 h 62"/>
                <a:gd name="T32" fmla="*/ 18 w 58"/>
                <a:gd name="T33" fmla="*/ 2 h 62"/>
                <a:gd name="T34" fmla="*/ 8 w 58"/>
                <a:gd name="T35" fmla="*/ 8 h 62"/>
                <a:gd name="T36" fmla="*/ 4 w 58"/>
                <a:gd name="T37" fmla="*/ 12 h 62"/>
                <a:gd name="T38" fmla="*/ 2 w 58"/>
                <a:gd name="T39" fmla="*/ 18 h 62"/>
                <a:gd name="T40" fmla="*/ 0 w 58"/>
                <a:gd name="T41" fmla="*/ 24 h 62"/>
                <a:gd name="T42" fmla="*/ 0 w 58"/>
                <a:gd name="T43" fmla="*/ 32 h 62"/>
                <a:gd name="T44" fmla="*/ 0 w 58"/>
                <a:gd name="T45" fmla="*/ 32 h 62"/>
                <a:gd name="T46" fmla="*/ 0 w 58"/>
                <a:gd name="T47" fmla="*/ 38 h 62"/>
                <a:gd name="T48" fmla="*/ 2 w 58"/>
                <a:gd name="T49" fmla="*/ 44 h 62"/>
                <a:gd name="T50" fmla="*/ 8 w 58"/>
                <a:gd name="T51" fmla="*/ 54 h 62"/>
                <a:gd name="T52" fmla="*/ 18 w 58"/>
                <a:gd name="T53" fmla="*/ 60 h 62"/>
                <a:gd name="T54" fmla="*/ 22 w 58"/>
                <a:gd name="T55" fmla="*/ 62 h 62"/>
                <a:gd name="T56" fmla="*/ 30 w 58"/>
                <a:gd name="T5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" h="62">
                  <a:moveTo>
                    <a:pt x="30" y="62"/>
                  </a:moveTo>
                  <a:lnTo>
                    <a:pt x="30" y="62"/>
                  </a:lnTo>
                  <a:lnTo>
                    <a:pt x="36" y="62"/>
                  </a:lnTo>
                  <a:lnTo>
                    <a:pt x="42" y="60"/>
                  </a:lnTo>
                  <a:lnTo>
                    <a:pt x="48" y="58"/>
                  </a:lnTo>
                  <a:lnTo>
                    <a:pt x="52" y="54"/>
                  </a:lnTo>
                  <a:lnTo>
                    <a:pt x="58" y="44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8" y="54"/>
                  </a:lnTo>
                  <a:lnTo>
                    <a:pt x="18" y="60"/>
                  </a:lnTo>
                  <a:lnTo>
                    <a:pt x="22" y="62"/>
                  </a:lnTo>
                  <a:lnTo>
                    <a:pt x="30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7" name="Freeform 10"/>
            <p:cNvSpPr>
              <a:spLocks/>
            </p:cNvSpPr>
            <p:nvPr userDrawn="1"/>
          </p:nvSpPr>
          <p:spPr bwMode="auto">
            <a:xfrm>
              <a:off x="2534" y="2724"/>
              <a:ext cx="111" cy="106"/>
            </a:xfrm>
            <a:custGeom>
              <a:avLst/>
              <a:gdLst>
                <a:gd name="T0" fmla="*/ 57 w 111"/>
                <a:gd name="T1" fmla="*/ 0 h 106"/>
                <a:gd name="T2" fmla="*/ 57 w 111"/>
                <a:gd name="T3" fmla="*/ 0 h 106"/>
                <a:gd name="T4" fmla="*/ 67 w 111"/>
                <a:gd name="T5" fmla="*/ 0 h 106"/>
                <a:gd name="T6" fmla="*/ 77 w 111"/>
                <a:gd name="T7" fmla="*/ 4 h 106"/>
                <a:gd name="T8" fmla="*/ 87 w 111"/>
                <a:gd name="T9" fmla="*/ 8 h 106"/>
                <a:gd name="T10" fmla="*/ 95 w 111"/>
                <a:gd name="T11" fmla="*/ 14 h 106"/>
                <a:gd name="T12" fmla="*/ 103 w 111"/>
                <a:gd name="T13" fmla="*/ 22 h 106"/>
                <a:gd name="T14" fmla="*/ 107 w 111"/>
                <a:gd name="T15" fmla="*/ 30 h 106"/>
                <a:gd name="T16" fmla="*/ 111 w 111"/>
                <a:gd name="T17" fmla="*/ 42 h 106"/>
                <a:gd name="T18" fmla="*/ 111 w 111"/>
                <a:gd name="T19" fmla="*/ 54 h 106"/>
                <a:gd name="T20" fmla="*/ 111 w 111"/>
                <a:gd name="T21" fmla="*/ 54 h 106"/>
                <a:gd name="T22" fmla="*/ 111 w 111"/>
                <a:gd name="T23" fmla="*/ 64 h 106"/>
                <a:gd name="T24" fmla="*/ 107 w 111"/>
                <a:gd name="T25" fmla="*/ 74 h 106"/>
                <a:gd name="T26" fmla="*/ 103 w 111"/>
                <a:gd name="T27" fmla="*/ 84 h 106"/>
                <a:gd name="T28" fmla="*/ 95 w 111"/>
                <a:gd name="T29" fmla="*/ 92 h 106"/>
                <a:gd name="T30" fmla="*/ 87 w 111"/>
                <a:gd name="T31" fmla="*/ 98 h 106"/>
                <a:gd name="T32" fmla="*/ 77 w 111"/>
                <a:gd name="T33" fmla="*/ 102 h 106"/>
                <a:gd name="T34" fmla="*/ 67 w 111"/>
                <a:gd name="T35" fmla="*/ 106 h 106"/>
                <a:gd name="T36" fmla="*/ 57 w 111"/>
                <a:gd name="T37" fmla="*/ 106 h 106"/>
                <a:gd name="T38" fmla="*/ 57 w 111"/>
                <a:gd name="T39" fmla="*/ 106 h 106"/>
                <a:gd name="T40" fmla="*/ 45 w 111"/>
                <a:gd name="T41" fmla="*/ 106 h 106"/>
                <a:gd name="T42" fmla="*/ 35 w 111"/>
                <a:gd name="T43" fmla="*/ 102 h 106"/>
                <a:gd name="T44" fmla="*/ 25 w 111"/>
                <a:gd name="T45" fmla="*/ 98 h 106"/>
                <a:gd name="T46" fmla="*/ 17 w 111"/>
                <a:gd name="T47" fmla="*/ 92 h 106"/>
                <a:gd name="T48" fmla="*/ 11 w 111"/>
                <a:gd name="T49" fmla="*/ 84 h 106"/>
                <a:gd name="T50" fmla="*/ 5 w 111"/>
                <a:gd name="T51" fmla="*/ 76 h 106"/>
                <a:gd name="T52" fmla="*/ 3 w 111"/>
                <a:gd name="T53" fmla="*/ 64 h 106"/>
                <a:gd name="T54" fmla="*/ 0 w 111"/>
                <a:gd name="T55" fmla="*/ 54 h 106"/>
                <a:gd name="T56" fmla="*/ 0 w 111"/>
                <a:gd name="T57" fmla="*/ 54 h 106"/>
                <a:gd name="T58" fmla="*/ 0 w 111"/>
                <a:gd name="T59" fmla="*/ 42 h 106"/>
                <a:gd name="T60" fmla="*/ 5 w 111"/>
                <a:gd name="T61" fmla="*/ 32 h 106"/>
                <a:gd name="T62" fmla="*/ 9 w 111"/>
                <a:gd name="T63" fmla="*/ 22 h 106"/>
                <a:gd name="T64" fmla="*/ 17 w 111"/>
                <a:gd name="T65" fmla="*/ 14 h 106"/>
                <a:gd name="T66" fmla="*/ 25 w 111"/>
                <a:gd name="T67" fmla="*/ 8 h 106"/>
                <a:gd name="T68" fmla="*/ 33 w 111"/>
                <a:gd name="T69" fmla="*/ 4 h 106"/>
                <a:gd name="T70" fmla="*/ 45 w 111"/>
                <a:gd name="T71" fmla="*/ 0 h 106"/>
                <a:gd name="T72" fmla="*/ 57 w 111"/>
                <a:gd name="T7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" h="106">
                  <a:moveTo>
                    <a:pt x="57" y="0"/>
                  </a:moveTo>
                  <a:lnTo>
                    <a:pt x="57" y="0"/>
                  </a:lnTo>
                  <a:lnTo>
                    <a:pt x="67" y="0"/>
                  </a:lnTo>
                  <a:lnTo>
                    <a:pt x="77" y="4"/>
                  </a:lnTo>
                  <a:lnTo>
                    <a:pt x="87" y="8"/>
                  </a:lnTo>
                  <a:lnTo>
                    <a:pt x="95" y="14"/>
                  </a:lnTo>
                  <a:lnTo>
                    <a:pt x="103" y="22"/>
                  </a:lnTo>
                  <a:lnTo>
                    <a:pt x="107" y="30"/>
                  </a:lnTo>
                  <a:lnTo>
                    <a:pt x="111" y="42"/>
                  </a:lnTo>
                  <a:lnTo>
                    <a:pt x="111" y="54"/>
                  </a:lnTo>
                  <a:lnTo>
                    <a:pt x="111" y="54"/>
                  </a:lnTo>
                  <a:lnTo>
                    <a:pt x="111" y="64"/>
                  </a:lnTo>
                  <a:lnTo>
                    <a:pt x="107" y="74"/>
                  </a:lnTo>
                  <a:lnTo>
                    <a:pt x="103" y="84"/>
                  </a:lnTo>
                  <a:lnTo>
                    <a:pt x="95" y="92"/>
                  </a:lnTo>
                  <a:lnTo>
                    <a:pt x="87" y="98"/>
                  </a:lnTo>
                  <a:lnTo>
                    <a:pt x="77" y="102"/>
                  </a:lnTo>
                  <a:lnTo>
                    <a:pt x="6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45" y="106"/>
                  </a:lnTo>
                  <a:lnTo>
                    <a:pt x="35" y="102"/>
                  </a:lnTo>
                  <a:lnTo>
                    <a:pt x="25" y="98"/>
                  </a:lnTo>
                  <a:lnTo>
                    <a:pt x="17" y="92"/>
                  </a:lnTo>
                  <a:lnTo>
                    <a:pt x="11" y="84"/>
                  </a:lnTo>
                  <a:lnTo>
                    <a:pt x="5" y="76"/>
                  </a:lnTo>
                  <a:lnTo>
                    <a:pt x="3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5" y="32"/>
                  </a:lnTo>
                  <a:lnTo>
                    <a:pt x="9" y="22"/>
                  </a:lnTo>
                  <a:lnTo>
                    <a:pt x="17" y="14"/>
                  </a:lnTo>
                  <a:lnTo>
                    <a:pt x="25" y="8"/>
                  </a:lnTo>
                  <a:lnTo>
                    <a:pt x="33" y="4"/>
                  </a:lnTo>
                  <a:lnTo>
                    <a:pt x="45" y="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8" name="Freeform 11"/>
            <p:cNvSpPr>
              <a:spLocks/>
            </p:cNvSpPr>
            <p:nvPr userDrawn="1"/>
          </p:nvSpPr>
          <p:spPr bwMode="auto">
            <a:xfrm>
              <a:off x="2691" y="2724"/>
              <a:ext cx="88" cy="106"/>
            </a:xfrm>
            <a:custGeom>
              <a:avLst/>
              <a:gdLst>
                <a:gd name="T0" fmla="*/ 88 w 88"/>
                <a:gd name="T1" fmla="*/ 94 h 106"/>
                <a:gd name="T2" fmla="*/ 88 w 88"/>
                <a:gd name="T3" fmla="*/ 94 h 106"/>
                <a:gd name="T4" fmla="*/ 82 w 88"/>
                <a:gd name="T5" fmla="*/ 100 h 106"/>
                <a:gd name="T6" fmla="*/ 74 w 88"/>
                <a:gd name="T7" fmla="*/ 104 h 106"/>
                <a:gd name="T8" fmla="*/ 64 w 88"/>
                <a:gd name="T9" fmla="*/ 106 h 106"/>
                <a:gd name="T10" fmla="*/ 54 w 88"/>
                <a:gd name="T11" fmla="*/ 106 h 106"/>
                <a:gd name="T12" fmla="*/ 54 w 88"/>
                <a:gd name="T13" fmla="*/ 106 h 106"/>
                <a:gd name="T14" fmla="*/ 42 w 88"/>
                <a:gd name="T15" fmla="*/ 106 h 106"/>
                <a:gd name="T16" fmla="*/ 32 w 88"/>
                <a:gd name="T17" fmla="*/ 102 h 106"/>
                <a:gd name="T18" fmla="*/ 22 w 88"/>
                <a:gd name="T19" fmla="*/ 98 h 106"/>
                <a:gd name="T20" fmla="*/ 14 w 88"/>
                <a:gd name="T21" fmla="*/ 92 h 106"/>
                <a:gd name="T22" fmla="*/ 8 w 88"/>
                <a:gd name="T23" fmla="*/ 84 h 106"/>
                <a:gd name="T24" fmla="*/ 4 w 88"/>
                <a:gd name="T25" fmla="*/ 76 h 106"/>
                <a:gd name="T26" fmla="*/ 0 w 88"/>
                <a:gd name="T27" fmla="*/ 64 h 106"/>
                <a:gd name="T28" fmla="*/ 0 w 88"/>
                <a:gd name="T29" fmla="*/ 54 h 106"/>
                <a:gd name="T30" fmla="*/ 0 w 88"/>
                <a:gd name="T31" fmla="*/ 54 h 106"/>
                <a:gd name="T32" fmla="*/ 0 w 88"/>
                <a:gd name="T33" fmla="*/ 42 h 106"/>
                <a:gd name="T34" fmla="*/ 2 w 88"/>
                <a:gd name="T35" fmla="*/ 32 h 106"/>
                <a:gd name="T36" fmla="*/ 6 w 88"/>
                <a:gd name="T37" fmla="*/ 22 h 106"/>
                <a:gd name="T38" fmla="*/ 12 w 88"/>
                <a:gd name="T39" fmla="*/ 16 h 106"/>
                <a:gd name="T40" fmla="*/ 20 w 88"/>
                <a:gd name="T41" fmla="*/ 8 h 106"/>
                <a:gd name="T42" fmla="*/ 30 w 88"/>
                <a:gd name="T43" fmla="*/ 4 h 106"/>
                <a:gd name="T44" fmla="*/ 40 w 88"/>
                <a:gd name="T45" fmla="*/ 0 h 106"/>
                <a:gd name="T46" fmla="*/ 54 w 88"/>
                <a:gd name="T47" fmla="*/ 0 h 106"/>
                <a:gd name="T48" fmla="*/ 54 w 88"/>
                <a:gd name="T49" fmla="*/ 0 h 106"/>
                <a:gd name="T50" fmla="*/ 64 w 88"/>
                <a:gd name="T51" fmla="*/ 0 h 106"/>
                <a:gd name="T52" fmla="*/ 72 w 88"/>
                <a:gd name="T53" fmla="*/ 2 h 106"/>
                <a:gd name="T54" fmla="*/ 80 w 88"/>
                <a:gd name="T55" fmla="*/ 6 h 106"/>
                <a:gd name="T56" fmla="*/ 86 w 88"/>
                <a:gd name="T57" fmla="*/ 10 h 106"/>
                <a:gd name="T58" fmla="*/ 74 w 88"/>
                <a:gd name="T59" fmla="*/ 28 h 106"/>
                <a:gd name="T60" fmla="*/ 74 w 88"/>
                <a:gd name="T61" fmla="*/ 28 h 106"/>
                <a:gd name="T62" fmla="*/ 66 w 88"/>
                <a:gd name="T63" fmla="*/ 24 h 106"/>
                <a:gd name="T64" fmla="*/ 54 w 88"/>
                <a:gd name="T65" fmla="*/ 22 h 106"/>
                <a:gd name="T66" fmla="*/ 54 w 88"/>
                <a:gd name="T67" fmla="*/ 22 h 106"/>
                <a:gd name="T68" fmla="*/ 42 w 88"/>
                <a:gd name="T69" fmla="*/ 24 h 106"/>
                <a:gd name="T70" fmla="*/ 32 w 88"/>
                <a:gd name="T71" fmla="*/ 30 h 106"/>
                <a:gd name="T72" fmla="*/ 30 w 88"/>
                <a:gd name="T73" fmla="*/ 34 h 106"/>
                <a:gd name="T74" fmla="*/ 26 w 88"/>
                <a:gd name="T75" fmla="*/ 40 h 106"/>
                <a:gd name="T76" fmla="*/ 24 w 88"/>
                <a:gd name="T77" fmla="*/ 46 h 106"/>
                <a:gd name="T78" fmla="*/ 24 w 88"/>
                <a:gd name="T79" fmla="*/ 54 h 106"/>
                <a:gd name="T80" fmla="*/ 24 w 88"/>
                <a:gd name="T81" fmla="*/ 54 h 106"/>
                <a:gd name="T82" fmla="*/ 24 w 88"/>
                <a:gd name="T83" fmla="*/ 60 h 106"/>
                <a:gd name="T84" fmla="*/ 26 w 88"/>
                <a:gd name="T85" fmla="*/ 66 h 106"/>
                <a:gd name="T86" fmla="*/ 30 w 88"/>
                <a:gd name="T87" fmla="*/ 72 h 106"/>
                <a:gd name="T88" fmla="*/ 34 w 88"/>
                <a:gd name="T89" fmla="*/ 76 h 106"/>
                <a:gd name="T90" fmla="*/ 38 w 88"/>
                <a:gd name="T91" fmla="*/ 80 h 106"/>
                <a:gd name="T92" fmla="*/ 42 w 88"/>
                <a:gd name="T93" fmla="*/ 82 h 106"/>
                <a:gd name="T94" fmla="*/ 50 w 88"/>
                <a:gd name="T95" fmla="*/ 84 h 106"/>
                <a:gd name="T96" fmla="*/ 56 w 88"/>
                <a:gd name="T97" fmla="*/ 84 h 106"/>
                <a:gd name="T98" fmla="*/ 56 w 88"/>
                <a:gd name="T99" fmla="*/ 84 h 106"/>
                <a:gd name="T100" fmla="*/ 68 w 88"/>
                <a:gd name="T101" fmla="*/ 82 h 106"/>
                <a:gd name="T102" fmla="*/ 78 w 88"/>
                <a:gd name="T103" fmla="*/ 76 h 106"/>
                <a:gd name="T104" fmla="*/ 88 w 88"/>
                <a:gd name="T105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" h="106">
                  <a:moveTo>
                    <a:pt x="88" y="94"/>
                  </a:moveTo>
                  <a:lnTo>
                    <a:pt x="88" y="94"/>
                  </a:lnTo>
                  <a:lnTo>
                    <a:pt x="82" y="100"/>
                  </a:lnTo>
                  <a:lnTo>
                    <a:pt x="74" y="104"/>
                  </a:lnTo>
                  <a:lnTo>
                    <a:pt x="64" y="106"/>
                  </a:lnTo>
                  <a:lnTo>
                    <a:pt x="54" y="106"/>
                  </a:lnTo>
                  <a:lnTo>
                    <a:pt x="54" y="106"/>
                  </a:lnTo>
                  <a:lnTo>
                    <a:pt x="42" y="106"/>
                  </a:lnTo>
                  <a:lnTo>
                    <a:pt x="32" y="102"/>
                  </a:lnTo>
                  <a:lnTo>
                    <a:pt x="22" y="98"/>
                  </a:lnTo>
                  <a:lnTo>
                    <a:pt x="14" y="92"/>
                  </a:lnTo>
                  <a:lnTo>
                    <a:pt x="8" y="84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6" y="22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30" y="4"/>
                  </a:lnTo>
                  <a:lnTo>
                    <a:pt x="40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2" y="2"/>
                  </a:lnTo>
                  <a:lnTo>
                    <a:pt x="80" y="6"/>
                  </a:lnTo>
                  <a:lnTo>
                    <a:pt x="86" y="10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66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42" y="24"/>
                  </a:lnTo>
                  <a:lnTo>
                    <a:pt x="32" y="30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4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4" y="60"/>
                  </a:lnTo>
                  <a:lnTo>
                    <a:pt x="26" y="66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38" y="80"/>
                  </a:lnTo>
                  <a:lnTo>
                    <a:pt x="42" y="82"/>
                  </a:lnTo>
                  <a:lnTo>
                    <a:pt x="50" y="84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68" y="82"/>
                  </a:lnTo>
                  <a:lnTo>
                    <a:pt x="78" y="76"/>
                  </a:lnTo>
                  <a:lnTo>
                    <a:pt x="88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79" name="Freeform 12"/>
            <p:cNvSpPr>
              <a:spLocks/>
            </p:cNvSpPr>
            <p:nvPr userDrawn="1"/>
          </p:nvSpPr>
          <p:spPr bwMode="auto">
            <a:xfrm>
              <a:off x="2815" y="2724"/>
              <a:ext cx="90" cy="106"/>
            </a:xfrm>
            <a:custGeom>
              <a:avLst/>
              <a:gdLst>
                <a:gd name="T0" fmla="*/ 90 w 90"/>
                <a:gd name="T1" fmla="*/ 94 h 106"/>
                <a:gd name="T2" fmla="*/ 90 w 90"/>
                <a:gd name="T3" fmla="*/ 94 h 106"/>
                <a:gd name="T4" fmla="*/ 84 w 90"/>
                <a:gd name="T5" fmla="*/ 100 h 106"/>
                <a:gd name="T6" fmla="*/ 76 w 90"/>
                <a:gd name="T7" fmla="*/ 104 h 106"/>
                <a:gd name="T8" fmla="*/ 66 w 90"/>
                <a:gd name="T9" fmla="*/ 106 h 106"/>
                <a:gd name="T10" fmla="*/ 56 w 90"/>
                <a:gd name="T11" fmla="*/ 106 h 106"/>
                <a:gd name="T12" fmla="*/ 56 w 90"/>
                <a:gd name="T13" fmla="*/ 106 h 106"/>
                <a:gd name="T14" fmla="*/ 44 w 90"/>
                <a:gd name="T15" fmla="*/ 106 h 106"/>
                <a:gd name="T16" fmla="*/ 34 w 90"/>
                <a:gd name="T17" fmla="*/ 102 h 106"/>
                <a:gd name="T18" fmla="*/ 24 w 90"/>
                <a:gd name="T19" fmla="*/ 98 h 106"/>
                <a:gd name="T20" fmla="*/ 16 w 90"/>
                <a:gd name="T21" fmla="*/ 92 h 106"/>
                <a:gd name="T22" fmla="*/ 10 w 90"/>
                <a:gd name="T23" fmla="*/ 84 h 106"/>
                <a:gd name="T24" fmla="*/ 4 w 90"/>
                <a:gd name="T25" fmla="*/ 76 h 106"/>
                <a:gd name="T26" fmla="*/ 2 w 90"/>
                <a:gd name="T27" fmla="*/ 64 h 106"/>
                <a:gd name="T28" fmla="*/ 0 w 90"/>
                <a:gd name="T29" fmla="*/ 54 h 106"/>
                <a:gd name="T30" fmla="*/ 0 w 90"/>
                <a:gd name="T31" fmla="*/ 54 h 106"/>
                <a:gd name="T32" fmla="*/ 2 w 90"/>
                <a:gd name="T33" fmla="*/ 42 h 106"/>
                <a:gd name="T34" fmla="*/ 4 w 90"/>
                <a:gd name="T35" fmla="*/ 32 h 106"/>
                <a:gd name="T36" fmla="*/ 8 w 90"/>
                <a:gd name="T37" fmla="*/ 22 h 106"/>
                <a:gd name="T38" fmla="*/ 14 w 90"/>
                <a:gd name="T39" fmla="*/ 16 h 106"/>
                <a:gd name="T40" fmla="*/ 22 w 90"/>
                <a:gd name="T41" fmla="*/ 8 h 106"/>
                <a:gd name="T42" fmla="*/ 32 w 90"/>
                <a:gd name="T43" fmla="*/ 4 h 106"/>
                <a:gd name="T44" fmla="*/ 42 w 90"/>
                <a:gd name="T45" fmla="*/ 0 h 106"/>
                <a:gd name="T46" fmla="*/ 56 w 90"/>
                <a:gd name="T47" fmla="*/ 0 h 106"/>
                <a:gd name="T48" fmla="*/ 56 w 90"/>
                <a:gd name="T49" fmla="*/ 0 h 106"/>
                <a:gd name="T50" fmla="*/ 66 w 90"/>
                <a:gd name="T51" fmla="*/ 0 h 106"/>
                <a:gd name="T52" fmla="*/ 74 w 90"/>
                <a:gd name="T53" fmla="*/ 2 h 106"/>
                <a:gd name="T54" fmla="*/ 82 w 90"/>
                <a:gd name="T55" fmla="*/ 6 h 106"/>
                <a:gd name="T56" fmla="*/ 86 w 90"/>
                <a:gd name="T57" fmla="*/ 10 h 106"/>
                <a:gd name="T58" fmla="*/ 76 w 90"/>
                <a:gd name="T59" fmla="*/ 28 h 106"/>
                <a:gd name="T60" fmla="*/ 76 w 90"/>
                <a:gd name="T61" fmla="*/ 28 h 106"/>
                <a:gd name="T62" fmla="*/ 68 w 90"/>
                <a:gd name="T63" fmla="*/ 24 h 106"/>
                <a:gd name="T64" fmla="*/ 56 w 90"/>
                <a:gd name="T65" fmla="*/ 22 h 106"/>
                <a:gd name="T66" fmla="*/ 56 w 90"/>
                <a:gd name="T67" fmla="*/ 22 h 106"/>
                <a:gd name="T68" fmla="*/ 44 w 90"/>
                <a:gd name="T69" fmla="*/ 24 h 106"/>
                <a:gd name="T70" fmla="*/ 34 w 90"/>
                <a:gd name="T71" fmla="*/ 30 h 106"/>
                <a:gd name="T72" fmla="*/ 32 w 90"/>
                <a:gd name="T73" fmla="*/ 34 h 106"/>
                <a:gd name="T74" fmla="*/ 28 w 90"/>
                <a:gd name="T75" fmla="*/ 40 h 106"/>
                <a:gd name="T76" fmla="*/ 26 w 90"/>
                <a:gd name="T77" fmla="*/ 46 h 106"/>
                <a:gd name="T78" fmla="*/ 26 w 90"/>
                <a:gd name="T79" fmla="*/ 54 h 106"/>
                <a:gd name="T80" fmla="*/ 26 w 90"/>
                <a:gd name="T81" fmla="*/ 54 h 106"/>
                <a:gd name="T82" fmla="*/ 26 w 90"/>
                <a:gd name="T83" fmla="*/ 60 h 106"/>
                <a:gd name="T84" fmla="*/ 28 w 90"/>
                <a:gd name="T85" fmla="*/ 66 h 106"/>
                <a:gd name="T86" fmla="*/ 32 w 90"/>
                <a:gd name="T87" fmla="*/ 72 h 106"/>
                <a:gd name="T88" fmla="*/ 34 w 90"/>
                <a:gd name="T89" fmla="*/ 76 h 106"/>
                <a:gd name="T90" fmla="*/ 40 w 90"/>
                <a:gd name="T91" fmla="*/ 80 h 106"/>
                <a:gd name="T92" fmla="*/ 44 w 90"/>
                <a:gd name="T93" fmla="*/ 82 h 106"/>
                <a:gd name="T94" fmla="*/ 50 w 90"/>
                <a:gd name="T95" fmla="*/ 84 h 106"/>
                <a:gd name="T96" fmla="*/ 58 w 90"/>
                <a:gd name="T97" fmla="*/ 84 h 106"/>
                <a:gd name="T98" fmla="*/ 58 w 90"/>
                <a:gd name="T99" fmla="*/ 84 h 106"/>
                <a:gd name="T100" fmla="*/ 68 w 90"/>
                <a:gd name="T101" fmla="*/ 82 h 106"/>
                <a:gd name="T102" fmla="*/ 80 w 90"/>
                <a:gd name="T103" fmla="*/ 76 h 106"/>
                <a:gd name="T104" fmla="*/ 90 w 90"/>
                <a:gd name="T105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" h="106">
                  <a:moveTo>
                    <a:pt x="90" y="94"/>
                  </a:moveTo>
                  <a:lnTo>
                    <a:pt x="90" y="94"/>
                  </a:lnTo>
                  <a:lnTo>
                    <a:pt x="84" y="100"/>
                  </a:lnTo>
                  <a:lnTo>
                    <a:pt x="76" y="104"/>
                  </a:lnTo>
                  <a:lnTo>
                    <a:pt x="66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44" y="106"/>
                  </a:lnTo>
                  <a:lnTo>
                    <a:pt x="34" y="102"/>
                  </a:lnTo>
                  <a:lnTo>
                    <a:pt x="24" y="98"/>
                  </a:lnTo>
                  <a:lnTo>
                    <a:pt x="16" y="92"/>
                  </a:lnTo>
                  <a:lnTo>
                    <a:pt x="10" y="84"/>
                  </a:lnTo>
                  <a:lnTo>
                    <a:pt x="4" y="76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0"/>
                  </a:lnTo>
                  <a:lnTo>
                    <a:pt x="74" y="2"/>
                  </a:lnTo>
                  <a:lnTo>
                    <a:pt x="82" y="6"/>
                  </a:lnTo>
                  <a:lnTo>
                    <a:pt x="86" y="10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68" y="24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44" y="24"/>
                  </a:lnTo>
                  <a:lnTo>
                    <a:pt x="34" y="30"/>
                  </a:lnTo>
                  <a:lnTo>
                    <a:pt x="32" y="34"/>
                  </a:lnTo>
                  <a:lnTo>
                    <a:pt x="28" y="40"/>
                  </a:lnTo>
                  <a:lnTo>
                    <a:pt x="26" y="4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32" y="72"/>
                  </a:lnTo>
                  <a:lnTo>
                    <a:pt x="34" y="76"/>
                  </a:lnTo>
                  <a:lnTo>
                    <a:pt x="40" y="80"/>
                  </a:lnTo>
                  <a:lnTo>
                    <a:pt x="44" y="82"/>
                  </a:lnTo>
                  <a:lnTo>
                    <a:pt x="50" y="84"/>
                  </a:lnTo>
                  <a:lnTo>
                    <a:pt x="58" y="84"/>
                  </a:lnTo>
                  <a:lnTo>
                    <a:pt x="58" y="84"/>
                  </a:lnTo>
                  <a:lnTo>
                    <a:pt x="68" y="82"/>
                  </a:lnTo>
                  <a:lnTo>
                    <a:pt x="80" y="76"/>
                  </a:lnTo>
                  <a:lnTo>
                    <a:pt x="9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0" name="Freeform 13"/>
            <p:cNvSpPr>
              <a:spLocks/>
            </p:cNvSpPr>
            <p:nvPr userDrawn="1"/>
          </p:nvSpPr>
          <p:spPr bwMode="auto">
            <a:xfrm>
              <a:off x="2943" y="2726"/>
              <a:ext cx="86" cy="102"/>
            </a:xfrm>
            <a:custGeom>
              <a:avLst/>
              <a:gdLst>
                <a:gd name="T0" fmla="*/ 0 w 86"/>
                <a:gd name="T1" fmla="*/ 0 h 102"/>
                <a:gd name="T2" fmla="*/ 86 w 86"/>
                <a:gd name="T3" fmla="*/ 0 h 102"/>
                <a:gd name="T4" fmla="*/ 86 w 86"/>
                <a:gd name="T5" fmla="*/ 22 h 102"/>
                <a:gd name="T6" fmla="*/ 56 w 86"/>
                <a:gd name="T7" fmla="*/ 22 h 102"/>
                <a:gd name="T8" fmla="*/ 56 w 86"/>
                <a:gd name="T9" fmla="*/ 102 h 102"/>
                <a:gd name="T10" fmla="*/ 32 w 86"/>
                <a:gd name="T11" fmla="*/ 102 h 102"/>
                <a:gd name="T12" fmla="*/ 32 w 86"/>
                <a:gd name="T13" fmla="*/ 22 h 102"/>
                <a:gd name="T14" fmla="*/ 0 w 86"/>
                <a:gd name="T15" fmla="*/ 22 h 102"/>
                <a:gd name="T16" fmla="*/ 0 w 86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02">
                  <a:moveTo>
                    <a:pt x="0" y="0"/>
                  </a:moveTo>
                  <a:lnTo>
                    <a:pt x="86" y="0"/>
                  </a:lnTo>
                  <a:lnTo>
                    <a:pt x="86" y="22"/>
                  </a:lnTo>
                  <a:lnTo>
                    <a:pt x="56" y="22"/>
                  </a:lnTo>
                  <a:lnTo>
                    <a:pt x="56" y="102"/>
                  </a:lnTo>
                  <a:lnTo>
                    <a:pt x="32" y="102"/>
                  </a:lnTo>
                  <a:lnTo>
                    <a:pt x="32" y="22"/>
                  </a:lnTo>
                  <a:lnTo>
                    <a:pt x="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1" name="Freeform 14"/>
            <p:cNvSpPr>
              <a:spLocks noEditPoints="1"/>
            </p:cNvSpPr>
            <p:nvPr userDrawn="1"/>
          </p:nvSpPr>
          <p:spPr bwMode="auto">
            <a:xfrm>
              <a:off x="3055" y="2726"/>
              <a:ext cx="108" cy="102"/>
            </a:xfrm>
            <a:custGeom>
              <a:avLst/>
              <a:gdLst>
                <a:gd name="T0" fmla="*/ 42 w 108"/>
                <a:gd name="T1" fmla="*/ 58 h 102"/>
                <a:gd name="T2" fmla="*/ 64 w 108"/>
                <a:gd name="T3" fmla="*/ 58 h 102"/>
                <a:gd name="T4" fmla="*/ 52 w 108"/>
                <a:gd name="T5" fmla="*/ 30 h 102"/>
                <a:gd name="T6" fmla="*/ 42 w 108"/>
                <a:gd name="T7" fmla="*/ 58 h 102"/>
                <a:gd name="T8" fmla="*/ 42 w 108"/>
                <a:gd name="T9" fmla="*/ 0 h 102"/>
                <a:gd name="T10" fmla="*/ 64 w 108"/>
                <a:gd name="T11" fmla="*/ 0 h 102"/>
                <a:gd name="T12" fmla="*/ 108 w 108"/>
                <a:gd name="T13" fmla="*/ 102 h 102"/>
                <a:gd name="T14" fmla="*/ 82 w 108"/>
                <a:gd name="T15" fmla="*/ 102 h 102"/>
                <a:gd name="T16" fmla="*/ 74 w 108"/>
                <a:gd name="T17" fmla="*/ 82 h 102"/>
                <a:gd name="T18" fmla="*/ 32 w 108"/>
                <a:gd name="T19" fmla="*/ 82 h 102"/>
                <a:gd name="T20" fmla="*/ 24 w 108"/>
                <a:gd name="T21" fmla="*/ 102 h 102"/>
                <a:gd name="T22" fmla="*/ 0 w 108"/>
                <a:gd name="T23" fmla="*/ 102 h 102"/>
                <a:gd name="T24" fmla="*/ 42 w 108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02">
                  <a:moveTo>
                    <a:pt x="42" y="58"/>
                  </a:moveTo>
                  <a:lnTo>
                    <a:pt x="64" y="58"/>
                  </a:lnTo>
                  <a:lnTo>
                    <a:pt x="52" y="30"/>
                  </a:lnTo>
                  <a:lnTo>
                    <a:pt x="42" y="58"/>
                  </a:lnTo>
                  <a:close/>
                  <a:moveTo>
                    <a:pt x="42" y="0"/>
                  </a:moveTo>
                  <a:lnTo>
                    <a:pt x="64" y="0"/>
                  </a:lnTo>
                  <a:lnTo>
                    <a:pt x="108" y="102"/>
                  </a:lnTo>
                  <a:lnTo>
                    <a:pt x="82" y="102"/>
                  </a:lnTo>
                  <a:lnTo>
                    <a:pt x="74" y="82"/>
                  </a:lnTo>
                  <a:lnTo>
                    <a:pt x="32" y="82"/>
                  </a:lnTo>
                  <a:lnTo>
                    <a:pt x="24" y="102"/>
                  </a:lnTo>
                  <a:lnTo>
                    <a:pt x="0" y="10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2" name="Freeform 15"/>
            <p:cNvSpPr>
              <a:spLocks/>
            </p:cNvSpPr>
            <p:nvPr userDrawn="1"/>
          </p:nvSpPr>
          <p:spPr bwMode="auto">
            <a:xfrm>
              <a:off x="3207" y="2726"/>
              <a:ext cx="86" cy="102"/>
            </a:xfrm>
            <a:custGeom>
              <a:avLst/>
              <a:gdLst>
                <a:gd name="T0" fmla="*/ 62 w 86"/>
                <a:gd name="T1" fmla="*/ 62 h 102"/>
                <a:gd name="T2" fmla="*/ 24 w 86"/>
                <a:gd name="T3" fmla="*/ 62 h 102"/>
                <a:gd name="T4" fmla="*/ 24 w 86"/>
                <a:gd name="T5" fmla="*/ 102 h 102"/>
                <a:gd name="T6" fmla="*/ 0 w 86"/>
                <a:gd name="T7" fmla="*/ 102 h 102"/>
                <a:gd name="T8" fmla="*/ 0 w 86"/>
                <a:gd name="T9" fmla="*/ 0 h 102"/>
                <a:gd name="T10" fmla="*/ 24 w 86"/>
                <a:gd name="T11" fmla="*/ 0 h 102"/>
                <a:gd name="T12" fmla="*/ 24 w 86"/>
                <a:gd name="T13" fmla="*/ 38 h 102"/>
                <a:gd name="T14" fmla="*/ 62 w 86"/>
                <a:gd name="T15" fmla="*/ 38 h 102"/>
                <a:gd name="T16" fmla="*/ 62 w 86"/>
                <a:gd name="T17" fmla="*/ 0 h 102"/>
                <a:gd name="T18" fmla="*/ 86 w 86"/>
                <a:gd name="T19" fmla="*/ 0 h 102"/>
                <a:gd name="T20" fmla="*/ 86 w 86"/>
                <a:gd name="T21" fmla="*/ 102 h 102"/>
                <a:gd name="T22" fmla="*/ 62 w 86"/>
                <a:gd name="T23" fmla="*/ 102 h 102"/>
                <a:gd name="T24" fmla="*/ 62 w 86"/>
                <a:gd name="T25" fmla="*/ 6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02">
                  <a:moveTo>
                    <a:pt x="62" y="62"/>
                  </a:moveTo>
                  <a:lnTo>
                    <a:pt x="24" y="62"/>
                  </a:lnTo>
                  <a:lnTo>
                    <a:pt x="24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8"/>
                  </a:lnTo>
                  <a:lnTo>
                    <a:pt x="62" y="38"/>
                  </a:lnTo>
                  <a:lnTo>
                    <a:pt x="62" y="0"/>
                  </a:lnTo>
                  <a:lnTo>
                    <a:pt x="86" y="0"/>
                  </a:lnTo>
                  <a:lnTo>
                    <a:pt x="86" y="102"/>
                  </a:lnTo>
                  <a:lnTo>
                    <a:pt x="62" y="102"/>
                  </a:lnTo>
                  <a:lnTo>
                    <a:pt x="62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3" name="Freeform 16"/>
            <p:cNvSpPr>
              <a:spLocks noEditPoints="1"/>
            </p:cNvSpPr>
            <p:nvPr userDrawn="1"/>
          </p:nvSpPr>
          <p:spPr bwMode="auto">
            <a:xfrm>
              <a:off x="3339" y="2726"/>
              <a:ext cx="110" cy="120"/>
            </a:xfrm>
            <a:custGeom>
              <a:avLst/>
              <a:gdLst>
                <a:gd name="T0" fmla="*/ 38 w 110"/>
                <a:gd name="T1" fmla="*/ 80 h 120"/>
                <a:gd name="T2" fmla="*/ 72 w 110"/>
                <a:gd name="T3" fmla="*/ 80 h 120"/>
                <a:gd name="T4" fmla="*/ 72 w 110"/>
                <a:gd name="T5" fmla="*/ 22 h 120"/>
                <a:gd name="T6" fmla="*/ 50 w 110"/>
                <a:gd name="T7" fmla="*/ 22 h 120"/>
                <a:gd name="T8" fmla="*/ 48 w 110"/>
                <a:gd name="T9" fmla="*/ 38 h 120"/>
                <a:gd name="T10" fmla="*/ 48 w 110"/>
                <a:gd name="T11" fmla="*/ 38 h 120"/>
                <a:gd name="T12" fmla="*/ 48 w 110"/>
                <a:gd name="T13" fmla="*/ 52 h 120"/>
                <a:gd name="T14" fmla="*/ 44 w 110"/>
                <a:gd name="T15" fmla="*/ 64 h 120"/>
                <a:gd name="T16" fmla="*/ 40 w 110"/>
                <a:gd name="T17" fmla="*/ 74 h 120"/>
                <a:gd name="T18" fmla="*/ 38 w 110"/>
                <a:gd name="T19" fmla="*/ 80 h 120"/>
                <a:gd name="T20" fmla="*/ 0 w 110"/>
                <a:gd name="T21" fmla="*/ 80 h 120"/>
                <a:gd name="T22" fmla="*/ 12 w 110"/>
                <a:gd name="T23" fmla="*/ 80 h 120"/>
                <a:gd name="T24" fmla="*/ 12 w 110"/>
                <a:gd name="T25" fmla="*/ 80 h 120"/>
                <a:gd name="T26" fmla="*/ 16 w 110"/>
                <a:gd name="T27" fmla="*/ 74 h 120"/>
                <a:gd name="T28" fmla="*/ 20 w 110"/>
                <a:gd name="T29" fmla="*/ 62 h 120"/>
                <a:gd name="T30" fmla="*/ 24 w 110"/>
                <a:gd name="T31" fmla="*/ 42 h 120"/>
                <a:gd name="T32" fmla="*/ 26 w 110"/>
                <a:gd name="T33" fmla="*/ 20 h 120"/>
                <a:gd name="T34" fmla="*/ 28 w 110"/>
                <a:gd name="T35" fmla="*/ 0 h 120"/>
                <a:gd name="T36" fmla="*/ 96 w 110"/>
                <a:gd name="T37" fmla="*/ 0 h 120"/>
                <a:gd name="T38" fmla="*/ 96 w 110"/>
                <a:gd name="T39" fmla="*/ 80 h 120"/>
                <a:gd name="T40" fmla="*/ 110 w 110"/>
                <a:gd name="T41" fmla="*/ 80 h 120"/>
                <a:gd name="T42" fmla="*/ 110 w 110"/>
                <a:gd name="T43" fmla="*/ 120 h 120"/>
                <a:gd name="T44" fmla="*/ 88 w 110"/>
                <a:gd name="T45" fmla="*/ 120 h 120"/>
                <a:gd name="T46" fmla="*/ 88 w 110"/>
                <a:gd name="T47" fmla="*/ 102 h 120"/>
                <a:gd name="T48" fmla="*/ 22 w 110"/>
                <a:gd name="T49" fmla="*/ 102 h 120"/>
                <a:gd name="T50" fmla="*/ 22 w 110"/>
                <a:gd name="T51" fmla="*/ 120 h 120"/>
                <a:gd name="T52" fmla="*/ 0 w 110"/>
                <a:gd name="T53" fmla="*/ 120 h 120"/>
                <a:gd name="T54" fmla="*/ 0 w 110"/>
                <a:gd name="T5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0">
                  <a:moveTo>
                    <a:pt x="38" y="80"/>
                  </a:moveTo>
                  <a:lnTo>
                    <a:pt x="72" y="80"/>
                  </a:lnTo>
                  <a:lnTo>
                    <a:pt x="72" y="22"/>
                  </a:lnTo>
                  <a:lnTo>
                    <a:pt x="50" y="22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52"/>
                  </a:lnTo>
                  <a:lnTo>
                    <a:pt x="44" y="64"/>
                  </a:lnTo>
                  <a:lnTo>
                    <a:pt x="40" y="74"/>
                  </a:lnTo>
                  <a:lnTo>
                    <a:pt x="38" y="80"/>
                  </a:lnTo>
                  <a:close/>
                  <a:moveTo>
                    <a:pt x="0" y="80"/>
                  </a:moveTo>
                  <a:lnTo>
                    <a:pt x="12" y="80"/>
                  </a:lnTo>
                  <a:lnTo>
                    <a:pt x="12" y="80"/>
                  </a:lnTo>
                  <a:lnTo>
                    <a:pt x="16" y="74"/>
                  </a:lnTo>
                  <a:lnTo>
                    <a:pt x="20" y="62"/>
                  </a:lnTo>
                  <a:lnTo>
                    <a:pt x="24" y="42"/>
                  </a:lnTo>
                  <a:lnTo>
                    <a:pt x="26" y="20"/>
                  </a:lnTo>
                  <a:lnTo>
                    <a:pt x="28" y="0"/>
                  </a:lnTo>
                  <a:lnTo>
                    <a:pt x="96" y="0"/>
                  </a:lnTo>
                  <a:lnTo>
                    <a:pt x="96" y="80"/>
                  </a:lnTo>
                  <a:lnTo>
                    <a:pt x="110" y="80"/>
                  </a:lnTo>
                  <a:lnTo>
                    <a:pt x="110" y="120"/>
                  </a:lnTo>
                  <a:lnTo>
                    <a:pt x="88" y="120"/>
                  </a:lnTo>
                  <a:lnTo>
                    <a:pt x="88" y="102"/>
                  </a:lnTo>
                  <a:lnTo>
                    <a:pt x="22" y="102"/>
                  </a:lnTo>
                  <a:lnTo>
                    <a:pt x="22" y="120"/>
                  </a:lnTo>
                  <a:lnTo>
                    <a:pt x="0" y="12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4" name="Freeform 17"/>
            <p:cNvSpPr>
              <a:spLocks/>
            </p:cNvSpPr>
            <p:nvPr userDrawn="1"/>
          </p:nvSpPr>
          <p:spPr bwMode="auto">
            <a:xfrm>
              <a:off x="3377" y="2748"/>
              <a:ext cx="34" cy="58"/>
            </a:xfrm>
            <a:custGeom>
              <a:avLst/>
              <a:gdLst>
                <a:gd name="T0" fmla="*/ 0 w 34"/>
                <a:gd name="T1" fmla="*/ 58 h 58"/>
                <a:gd name="T2" fmla="*/ 34 w 34"/>
                <a:gd name="T3" fmla="*/ 58 h 58"/>
                <a:gd name="T4" fmla="*/ 34 w 34"/>
                <a:gd name="T5" fmla="*/ 0 h 58"/>
                <a:gd name="T6" fmla="*/ 12 w 34"/>
                <a:gd name="T7" fmla="*/ 0 h 58"/>
                <a:gd name="T8" fmla="*/ 10 w 34"/>
                <a:gd name="T9" fmla="*/ 16 h 58"/>
                <a:gd name="T10" fmla="*/ 10 w 34"/>
                <a:gd name="T11" fmla="*/ 16 h 58"/>
                <a:gd name="T12" fmla="*/ 10 w 34"/>
                <a:gd name="T13" fmla="*/ 30 h 58"/>
                <a:gd name="T14" fmla="*/ 6 w 34"/>
                <a:gd name="T15" fmla="*/ 42 h 58"/>
                <a:gd name="T16" fmla="*/ 2 w 34"/>
                <a:gd name="T17" fmla="*/ 52 h 58"/>
                <a:gd name="T18" fmla="*/ 0 w 34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8">
                  <a:moveTo>
                    <a:pt x="0" y="58"/>
                  </a:moveTo>
                  <a:lnTo>
                    <a:pt x="34" y="58"/>
                  </a:lnTo>
                  <a:lnTo>
                    <a:pt x="34" y="0"/>
                  </a:lnTo>
                  <a:lnTo>
                    <a:pt x="12" y="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30"/>
                  </a:lnTo>
                  <a:lnTo>
                    <a:pt x="6" y="42"/>
                  </a:lnTo>
                  <a:lnTo>
                    <a:pt x="2" y="52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5" name="Freeform 18"/>
            <p:cNvSpPr>
              <a:spLocks/>
            </p:cNvSpPr>
            <p:nvPr userDrawn="1"/>
          </p:nvSpPr>
          <p:spPr bwMode="auto">
            <a:xfrm>
              <a:off x="3339" y="2726"/>
              <a:ext cx="110" cy="120"/>
            </a:xfrm>
            <a:custGeom>
              <a:avLst/>
              <a:gdLst>
                <a:gd name="T0" fmla="*/ 0 w 110"/>
                <a:gd name="T1" fmla="*/ 80 h 120"/>
                <a:gd name="T2" fmla="*/ 12 w 110"/>
                <a:gd name="T3" fmla="*/ 80 h 120"/>
                <a:gd name="T4" fmla="*/ 12 w 110"/>
                <a:gd name="T5" fmla="*/ 80 h 120"/>
                <a:gd name="T6" fmla="*/ 16 w 110"/>
                <a:gd name="T7" fmla="*/ 74 h 120"/>
                <a:gd name="T8" fmla="*/ 20 w 110"/>
                <a:gd name="T9" fmla="*/ 62 h 120"/>
                <a:gd name="T10" fmla="*/ 24 w 110"/>
                <a:gd name="T11" fmla="*/ 42 h 120"/>
                <a:gd name="T12" fmla="*/ 26 w 110"/>
                <a:gd name="T13" fmla="*/ 20 h 120"/>
                <a:gd name="T14" fmla="*/ 28 w 110"/>
                <a:gd name="T15" fmla="*/ 0 h 120"/>
                <a:gd name="T16" fmla="*/ 96 w 110"/>
                <a:gd name="T17" fmla="*/ 0 h 120"/>
                <a:gd name="T18" fmla="*/ 96 w 110"/>
                <a:gd name="T19" fmla="*/ 80 h 120"/>
                <a:gd name="T20" fmla="*/ 110 w 110"/>
                <a:gd name="T21" fmla="*/ 80 h 120"/>
                <a:gd name="T22" fmla="*/ 110 w 110"/>
                <a:gd name="T23" fmla="*/ 120 h 120"/>
                <a:gd name="T24" fmla="*/ 88 w 110"/>
                <a:gd name="T25" fmla="*/ 120 h 120"/>
                <a:gd name="T26" fmla="*/ 88 w 110"/>
                <a:gd name="T27" fmla="*/ 102 h 120"/>
                <a:gd name="T28" fmla="*/ 22 w 110"/>
                <a:gd name="T29" fmla="*/ 102 h 120"/>
                <a:gd name="T30" fmla="*/ 22 w 110"/>
                <a:gd name="T31" fmla="*/ 120 h 120"/>
                <a:gd name="T32" fmla="*/ 0 w 110"/>
                <a:gd name="T33" fmla="*/ 120 h 120"/>
                <a:gd name="T34" fmla="*/ 0 w 110"/>
                <a:gd name="T3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20">
                  <a:moveTo>
                    <a:pt x="0" y="80"/>
                  </a:moveTo>
                  <a:lnTo>
                    <a:pt x="12" y="80"/>
                  </a:lnTo>
                  <a:lnTo>
                    <a:pt x="12" y="80"/>
                  </a:lnTo>
                  <a:lnTo>
                    <a:pt x="16" y="74"/>
                  </a:lnTo>
                  <a:lnTo>
                    <a:pt x="20" y="62"/>
                  </a:lnTo>
                  <a:lnTo>
                    <a:pt x="24" y="42"/>
                  </a:lnTo>
                  <a:lnTo>
                    <a:pt x="26" y="20"/>
                  </a:lnTo>
                  <a:lnTo>
                    <a:pt x="28" y="0"/>
                  </a:lnTo>
                  <a:lnTo>
                    <a:pt x="96" y="0"/>
                  </a:lnTo>
                  <a:lnTo>
                    <a:pt x="96" y="80"/>
                  </a:lnTo>
                  <a:lnTo>
                    <a:pt x="110" y="80"/>
                  </a:lnTo>
                  <a:lnTo>
                    <a:pt x="110" y="120"/>
                  </a:lnTo>
                  <a:lnTo>
                    <a:pt x="88" y="120"/>
                  </a:lnTo>
                  <a:lnTo>
                    <a:pt x="88" y="102"/>
                  </a:lnTo>
                  <a:lnTo>
                    <a:pt x="22" y="102"/>
                  </a:lnTo>
                  <a:lnTo>
                    <a:pt x="22" y="120"/>
                  </a:lnTo>
                  <a:lnTo>
                    <a:pt x="0" y="12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6" name="Freeform 19"/>
            <p:cNvSpPr>
              <a:spLocks noEditPoints="1"/>
            </p:cNvSpPr>
            <p:nvPr userDrawn="1"/>
          </p:nvSpPr>
          <p:spPr bwMode="auto">
            <a:xfrm>
              <a:off x="3489" y="2726"/>
              <a:ext cx="106" cy="102"/>
            </a:xfrm>
            <a:custGeom>
              <a:avLst/>
              <a:gdLst>
                <a:gd name="T0" fmla="*/ 40 w 106"/>
                <a:gd name="T1" fmla="*/ 58 h 102"/>
                <a:gd name="T2" fmla="*/ 64 w 106"/>
                <a:gd name="T3" fmla="*/ 58 h 102"/>
                <a:gd name="T4" fmla="*/ 52 w 106"/>
                <a:gd name="T5" fmla="*/ 30 h 102"/>
                <a:gd name="T6" fmla="*/ 40 w 106"/>
                <a:gd name="T7" fmla="*/ 58 h 102"/>
                <a:gd name="T8" fmla="*/ 42 w 106"/>
                <a:gd name="T9" fmla="*/ 0 h 102"/>
                <a:gd name="T10" fmla="*/ 64 w 106"/>
                <a:gd name="T11" fmla="*/ 0 h 102"/>
                <a:gd name="T12" fmla="*/ 106 w 106"/>
                <a:gd name="T13" fmla="*/ 102 h 102"/>
                <a:gd name="T14" fmla="*/ 82 w 106"/>
                <a:gd name="T15" fmla="*/ 102 h 102"/>
                <a:gd name="T16" fmla="*/ 72 w 106"/>
                <a:gd name="T17" fmla="*/ 82 h 102"/>
                <a:gd name="T18" fmla="*/ 32 w 106"/>
                <a:gd name="T19" fmla="*/ 82 h 102"/>
                <a:gd name="T20" fmla="*/ 24 w 106"/>
                <a:gd name="T21" fmla="*/ 102 h 102"/>
                <a:gd name="T22" fmla="*/ 0 w 106"/>
                <a:gd name="T23" fmla="*/ 102 h 102"/>
                <a:gd name="T24" fmla="*/ 42 w 106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02">
                  <a:moveTo>
                    <a:pt x="40" y="58"/>
                  </a:moveTo>
                  <a:lnTo>
                    <a:pt x="64" y="58"/>
                  </a:lnTo>
                  <a:lnTo>
                    <a:pt x="52" y="30"/>
                  </a:lnTo>
                  <a:lnTo>
                    <a:pt x="40" y="58"/>
                  </a:lnTo>
                  <a:close/>
                  <a:moveTo>
                    <a:pt x="42" y="0"/>
                  </a:moveTo>
                  <a:lnTo>
                    <a:pt x="64" y="0"/>
                  </a:lnTo>
                  <a:lnTo>
                    <a:pt x="106" y="102"/>
                  </a:lnTo>
                  <a:lnTo>
                    <a:pt x="82" y="102"/>
                  </a:lnTo>
                  <a:lnTo>
                    <a:pt x="72" y="82"/>
                  </a:lnTo>
                  <a:lnTo>
                    <a:pt x="32" y="82"/>
                  </a:lnTo>
                  <a:lnTo>
                    <a:pt x="24" y="102"/>
                  </a:lnTo>
                  <a:lnTo>
                    <a:pt x="0" y="10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7" name="Freeform 20"/>
            <p:cNvSpPr>
              <a:spLocks noEditPoints="1"/>
            </p:cNvSpPr>
            <p:nvPr userDrawn="1"/>
          </p:nvSpPr>
          <p:spPr bwMode="auto">
            <a:xfrm>
              <a:off x="3641" y="2724"/>
              <a:ext cx="74" cy="104"/>
            </a:xfrm>
            <a:custGeom>
              <a:avLst/>
              <a:gdLst>
                <a:gd name="T0" fmla="*/ 24 w 74"/>
                <a:gd name="T1" fmla="*/ 24 h 104"/>
                <a:gd name="T2" fmla="*/ 24 w 74"/>
                <a:gd name="T3" fmla="*/ 48 h 104"/>
                <a:gd name="T4" fmla="*/ 24 w 74"/>
                <a:gd name="T5" fmla="*/ 48 h 104"/>
                <a:gd name="T6" fmla="*/ 36 w 74"/>
                <a:gd name="T7" fmla="*/ 48 h 104"/>
                <a:gd name="T8" fmla="*/ 36 w 74"/>
                <a:gd name="T9" fmla="*/ 48 h 104"/>
                <a:gd name="T10" fmla="*/ 40 w 74"/>
                <a:gd name="T11" fmla="*/ 48 h 104"/>
                <a:gd name="T12" fmla="*/ 44 w 74"/>
                <a:gd name="T13" fmla="*/ 46 h 104"/>
                <a:gd name="T14" fmla="*/ 48 w 74"/>
                <a:gd name="T15" fmla="*/ 42 h 104"/>
                <a:gd name="T16" fmla="*/ 50 w 74"/>
                <a:gd name="T17" fmla="*/ 36 h 104"/>
                <a:gd name="T18" fmla="*/ 50 w 74"/>
                <a:gd name="T19" fmla="*/ 36 h 104"/>
                <a:gd name="T20" fmla="*/ 48 w 74"/>
                <a:gd name="T21" fmla="*/ 30 h 104"/>
                <a:gd name="T22" fmla="*/ 46 w 74"/>
                <a:gd name="T23" fmla="*/ 26 h 104"/>
                <a:gd name="T24" fmla="*/ 40 w 74"/>
                <a:gd name="T25" fmla="*/ 24 h 104"/>
                <a:gd name="T26" fmla="*/ 34 w 74"/>
                <a:gd name="T27" fmla="*/ 24 h 104"/>
                <a:gd name="T28" fmla="*/ 34 w 74"/>
                <a:gd name="T29" fmla="*/ 24 h 104"/>
                <a:gd name="T30" fmla="*/ 24 w 74"/>
                <a:gd name="T31" fmla="*/ 24 h 104"/>
                <a:gd name="T32" fmla="*/ 0 w 74"/>
                <a:gd name="T33" fmla="*/ 104 h 104"/>
                <a:gd name="T34" fmla="*/ 0 w 74"/>
                <a:gd name="T35" fmla="*/ 2 h 104"/>
                <a:gd name="T36" fmla="*/ 0 w 74"/>
                <a:gd name="T37" fmla="*/ 2 h 104"/>
                <a:gd name="T38" fmla="*/ 32 w 74"/>
                <a:gd name="T39" fmla="*/ 0 h 104"/>
                <a:gd name="T40" fmla="*/ 32 w 74"/>
                <a:gd name="T41" fmla="*/ 0 h 104"/>
                <a:gd name="T42" fmla="*/ 44 w 74"/>
                <a:gd name="T43" fmla="*/ 2 h 104"/>
                <a:gd name="T44" fmla="*/ 52 w 74"/>
                <a:gd name="T45" fmla="*/ 4 h 104"/>
                <a:gd name="T46" fmla="*/ 60 w 74"/>
                <a:gd name="T47" fmla="*/ 8 h 104"/>
                <a:gd name="T48" fmla="*/ 66 w 74"/>
                <a:gd name="T49" fmla="*/ 12 h 104"/>
                <a:gd name="T50" fmla="*/ 70 w 74"/>
                <a:gd name="T51" fmla="*/ 16 h 104"/>
                <a:gd name="T52" fmla="*/ 72 w 74"/>
                <a:gd name="T53" fmla="*/ 22 h 104"/>
                <a:gd name="T54" fmla="*/ 74 w 74"/>
                <a:gd name="T55" fmla="*/ 36 h 104"/>
                <a:gd name="T56" fmla="*/ 74 w 74"/>
                <a:gd name="T57" fmla="*/ 36 h 104"/>
                <a:gd name="T58" fmla="*/ 74 w 74"/>
                <a:gd name="T59" fmla="*/ 42 h 104"/>
                <a:gd name="T60" fmla="*/ 72 w 74"/>
                <a:gd name="T61" fmla="*/ 48 h 104"/>
                <a:gd name="T62" fmla="*/ 68 w 74"/>
                <a:gd name="T63" fmla="*/ 54 h 104"/>
                <a:gd name="T64" fmla="*/ 64 w 74"/>
                <a:gd name="T65" fmla="*/ 60 h 104"/>
                <a:gd name="T66" fmla="*/ 58 w 74"/>
                <a:gd name="T67" fmla="*/ 64 h 104"/>
                <a:gd name="T68" fmla="*/ 52 w 74"/>
                <a:gd name="T69" fmla="*/ 68 h 104"/>
                <a:gd name="T70" fmla="*/ 44 w 74"/>
                <a:gd name="T71" fmla="*/ 70 h 104"/>
                <a:gd name="T72" fmla="*/ 36 w 74"/>
                <a:gd name="T73" fmla="*/ 70 h 104"/>
                <a:gd name="T74" fmla="*/ 36 w 74"/>
                <a:gd name="T75" fmla="*/ 70 h 104"/>
                <a:gd name="T76" fmla="*/ 24 w 74"/>
                <a:gd name="T77" fmla="*/ 70 h 104"/>
                <a:gd name="T78" fmla="*/ 24 w 74"/>
                <a:gd name="T79" fmla="*/ 104 h 104"/>
                <a:gd name="T80" fmla="*/ 0 w 74"/>
                <a:gd name="T8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" h="104">
                  <a:moveTo>
                    <a:pt x="24" y="24"/>
                  </a:moveTo>
                  <a:lnTo>
                    <a:pt x="24" y="48"/>
                  </a:lnTo>
                  <a:lnTo>
                    <a:pt x="24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40" y="48"/>
                  </a:lnTo>
                  <a:lnTo>
                    <a:pt x="44" y="46"/>
                  </a:lnTo>
                  <a:lnTo>
                    <a:pt x="48" y="42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0"/>
                  </a:lnTo>
                  <a:lnTo>
                    <a:pt x="46" y="26"/>
                  </a:lnTo>
                  <a:lnTo>
                    <a:pt x="40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24" y="24"/>
                  </a:lnTo>
                  <a:close/>
                  <a:moveTo>
                    <a:pt x="0" y="10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60" y="8"/>
                  </a:lnTo>
                  <a:lnTo>
                    <a:pt x="66" y="12"/>
                  </a:lnTo>
                  <a:lnTo>
                    <a:pt x="70" y="16"/>
                  </a:lnTo>
                  <a:lnTo>
                    <a:pt x="72" y="22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42"/>
                  </a:lnTo>
                  <a:lnTo>
                    <a:pt x="72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4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24" y="70"/>
                  </a:lnTo>
                  <a:lnTo>
                    <a:pt x="24" y="104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8" name="Freeform 21"/>
            <p:cNvSpPr>
              <a:spLocks/>
            </p:cNvSpPr>
            <p:nvPr userDrawn="1"/>
          </p:nvSpPr>
          <p:spPr bwMode="auto">
            <a:xfrm>
              <a:off x="3665" y="2748"/>
              <a:ext cx="26" cy="24"/>
            </a:xfrm>
            <a:custGeom>
              <a:avLst/>
              <a:gdLst>
                <a:gd name="T0" fmla="*/ 0 w 26"/>
                <a:gd name="T1" fmla="*/ 0 h 24"/>
                <a:gd name="T2" fmla="*/ 0 w 26"/>
                <a:gd name="T3" fmla="*/ 24 h 24"/>
                <a:gd name="T4" fmla="*/ 0 w 26"/>
                <a:gd name="T5" fmla="*/ 24 h 24"/>
                <a:gd name="T6" fmla="*/ 12 w 26"/>
                <a:gd name="T7" fmla="*/ 24 h 24"/>
                <a:gd name="T8" fmla="*/ 12 w 26"/>
                <a:gd name="T9" fmla="*/ 24 h 24"/>
                <a:gd name="T10" fmla="*/ 16 w 26"/>
                <a:gd name="T11" fmla="*/ 24 h 24"/>
                <a:gd name="T12" fmla="*/ 20 w 26"/>
                <a:gd name="T13" fmla="*/ 22 h 24"/>
                <a:gd name="T14" fmla="*/ 24 w 26"/>
                <a:gd name="T15" fmla="*/ 18 h 24"/>
                <a:gd name="T16" fmla="*/ 26 w 26"/>
                <a:gd name="T17" fmla="*/ 12 h 24"/>
                <a:gd name="T18" fmla="*/ 26 w 26"/>
                <a:gd name="T19" fmla="*/ 12 h 24"/>
                <a:gd name="T20" fmla="*/ 24 w 26"/>
                <a:gd name="T21" fmla="*/ 6 h 24"/>
                <a:gd name="T22" fmla="*/ 22 w 26"/>
                <a:gd name="T23" fmla="*/ 2 h 24"/>
                <a:gd name="T24" fmla="*/ 16 w 26"/>
                <a:gd name="T25" fmla="*/ 0 h 24"/>
                <a:gd name="T26" fmla="*/ 10 w 26"/>
                <a:gd name="T27" fmla="*/ 0 h 24"/>
                <a:gd name="T28" fmla="*/ 10 w 26"/>
                <a:gd name="T29" fmla="*/ 0 h 24"/>
                <a:gd name="T30" fmla="*/ 0 w 26"/>
                <a:gd name="T3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4">
                  <a:moveTo>
                    <a:pt x="0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89" name="Freeform 22"/>
            <p:cNvSpPr>
              <a:spLocks/>
            </p:cNvSpPr>
            <p:nvPr userDrawn="1"/>
          </p:nvSpPr>
          <p:spPr bwMode="auto">
            <a:xfrm>
              <a:off x="3641" y="2724"/>
              <a:ext cx="74" cy="104"/>
            </a:xfrm>
            <a:custGeom>
              <a:avLst/>
              <a:gdLst>
                <a:gd name="T0" fmla="*/ 0 w 74"/>
                <a:gd name="T1" fmla="*/ 104 h 104"/>
                <a:gd name="T2" fmla="*/ 0 w 74"/>
                <a:gd name="T3" fmla="*/ 2 h 104"/>
                <a:gd name="T4" fmla="*/ 0 w 74"/>
                <a:gd name="T5" fmla="*/ 2 h 104"/>
                <a:gd name="T6" fmla="*/ 32 w 74"/>
                <a:gd name="T7" fmla="*/ 0 h 104"/>
                <a:gd name="T8" fmla="*/ 32 w 74"/>
                <a:gd name="T9" fmla="*/ 0 h 104"/>
                <a:gd name="T10" fmla="*/ 44 w 74"/>
                <a:gd name="T11" fmla="*/ 2 h 104"/>
                <a:gd name="T12" fmla="*/ 52 w 74"/>
                <a:gd name="T13" fmla="*/ 4 h 104"/>
                <a:gd name="T14" fmla="*/ 60 w 74"/>
                <a:gd name="T15" fmla="*/ 8 h 104"/>
                <a:gd name="T16" fmla="*/ 66 w 74"/>
                <a:gd name="T17" fmla="*/ 12 h 104"/>
                <a:gd name="T18" fmla="*/ 70 w 74"/>
                <a:gd name="T19" fmla="*/ 16 h 104"/>
                <a:gd name="T20" fmla="*/ 72 w 74"/>
                <a:gd name="T21" fmla="*/ 22 h 104"/>
                <a:gd name="T22" fmla="*/ 74 w 74"/>
                <a:gd name="T23" fmla="*/ 36 h 104"/>
                <a:gd name="T24" fmla="*/ 74 w 74"/>
                <a:gd name="T25" fmla="*/ 36 h 104"/>
                <a:gd name="T26" fmla="*/ 74 w 74"/>
                <a:gd name="T27" fmla="*/ 42 h 104"/>
                <a:gd name="T28" fmla="*/ 72 w 74"/>
                <a:gd name="T29" fmla="*/ 48 h 104"/>
                <a:gd name="T30" fmla="*/ 68 w 74"/>
                <a:gd name="T31" fmla="*/ 54 h 104"/>
                <a:gd name="T32" fmla="*/ 64 w 74"/>
                <a:gd name="T33" fmla="*/ 60 h 104"/>
                <a:gd name="T34" fmla="*/ 58 w 74"/>
                <a:gd name="T35" fmla="*/ 64 h 104"/>
                <a:gd name="T36" fmla="*/ 52 w 74"/>
                <a:gd name="T37" fmla="*/ 68 h 104"/>
                <a:gd name="T38" fmla="*/ 44 w 74"/>
                <a:gd name="T39" fmla="*/ 70 h 104"/>
                <a:gd name="T40" fmla="*/ 36 w 74"/>
                <a:gd name="T41" fmla="*/ 70 h 104"/>
                <a:gd name="T42" fmla="*/ 36 w 74"/>
                <a:gd name="T43" fmla="*/ 70 h 104"/>
                <a:gd name="T44" fmla="*/ 24 w 74"/>
                <a:gd name="T45" fmla="*/ 70 h 104"/>
                <a:gd name="T46" fmla="*/ 24 w 74"/>
                <a:gd name="T47" fmla="*/ 104 h 104"/>
                <a:gd name="T48" fmla="*/ 0 w 74"/>
                <a:gd name="T4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104">
                  <a:moveTo>
                    <a:pt x="0" y="10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60" y="8"/>
                  </a:lnTo>
                  <a:lnTo>
                    <a:pt x="66" y="12"/>
                  </a:lnTo>
                  <a:lnTo>
                    <a:pt x="70" y="16"/>
                  </a:lnTo>
                  <a:lnTo>
                    <a:pt x="72" y="22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74" y="42"/>
                  </a:lnTo>
                  <a:lnTo>
                    <a:pt x="72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4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24" y="70"/>
                  </a:lnTo>
                  <a:lnTo>
                    <a:pt x="24" y="104"/>
                  </a:lnTo>
                  <a:lnTo>
                    <a:pt x="0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0" name="Freeform 23"/>
            <p:cNvSpPr>
              <a:spLocks/>
            </p:cNvSpPr>
            <p:nvPr userDrawn="1"/>
          </p:nvSpPr>
          <p:spPr bwMode="auto">
            <a:xfrm>
              <a:off x="3757" y="2726"/>
              <a:ext cx="86" cy="102"/>
            </a:xfrm>
            <a:custGeom>
              <a:avLst/>
              <a:gdLst>
                <a:gd name="T0" fmla="*/ 0 w 86"/>
                <a:gd name="T1" fmla="*/ 0 h 102"/>
                <a:gd name="T2" fmla="*/ 86 w 86"/>
                <a:gd name="T3" fmla="*/ 0 h 102"/>
                <a:gd name="T4" fmla="*/ 86 w 86"/>
                <a:gd name="T5" fmla="*/ 22 h 102"/>
                <a:gd name="T6" fmla="*/ 56 w 86"/>
                <a:gd name="T7" fmla="*/ 22 h 102"/>
                <a:gd name="T8" fmla="*/ 56 w 86"/>
                <a:gd name="T9" fmla="*/ 102 h 102"/>
                <a:gd name="T10" fmla="*/ 32 w 86"/>
                <a:gd name="T11" fmla="*/ 102 h 102"/>
                <a:gd name="T12" fmla="*/ 32 w 86"/>
                <a:gd name="T13" fmla="*/ 22 h 102"/>
                <a:gd name="T14" fmla="*/ 0 w 86"/>
                <a:gd name="T15" fmla="*/ 22 h 102"/>
                <a:gd name="T16" fmla="*/ 0 w 86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02">
                  <a:moveTo>
                    <a:pt x="0" y="0"/>
                  </a:moveTo>
                  <a:lnTo>
                    <a:pt x="86" y="0"/>
                  </a:lnTo>
                  <a:lnTo>
                    <a:pt x="86" y="22"/>
                  </a:lnTo>
                  <a:lnTo>
                    <a:pt x="56" y="22"/>
                  </a:lnTo>
                  <a:lnTo>
                    <a:pt x="56" y="102"/>
                  </a:lnTo>
                  <a:lnTo>
                    <a:pt x="32" y="102"/>
                  </a:lnTo>
                  <a:lnTo>
                    <a:pt x="32" y="22"/>
                  </a:lnTo>
                  <a:lnTo>
                    <a:pt x="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1" name="Freeform 24"/>
            <p:cNvSpPr>
              <a:spLocks noEditPoints="1"/>
            </p:cNvSpPr>
            <p:nvPr userDrawn="1"/>
          </p:nvSpPr>
          <p:spPr bwMode="auto">
            <a:xfrm>
              <a:off x="2414" y="2918"/>
              <a:ext cx="68" cy="65"/>
            </a:xfrm>
            <a:custGeom>
              <a:avLst/>
              <a:gdLst>
                <a:gd name="T0" fmla="*/ 38 w 68"/>
                <a:gd name="T1" fmla="*/ 14 h 65"/>
                <a:gd name="T2" fmla="*/ 38 w 68"/>
                <a:gd name="T3" fmla="*/ 51 h 65"/>
                <a:gd name="T4" fmla="*/ 38 w 68"/>
                <a:gd name="T5" fmla="*/ 51 h 65"/>
                <a:gd name="T6" fmla="*/ 38 w 68"/>
                <a:gd name="T7" fmla="*/ 51 h 65"/>
                <a:gd name="T8" fmla="*/ 46 w 68"/>
                <a:gd name="T9" fmla="*/ 49 h 65"/>
                <a:gd name="T10" fmla="*/ 54 w 68"/>
                <a:gd name="T11" fmla="*/ 45 h 65"/>
                <a:gd name="T12" fmla="*/ 58 w 68"/>
                <a:gd name="T13" fmla="*/ 41 h 65"/>
                <a:gd name="T14" fmla="*/ 60 w 68"/>
                <a:gd name="T15" fmla="*/ 33 h 65"/>
                <a:gd name="T16" fmla="*/ 60 w 68"/>
                <a:gd name="T17" fmla="*/ 33 h 65"/>
                <a:gd name="T18" fmla="*/ 58 w 68"/>
                <a:gd name="T19" fmla="*/ 24 h 65"/>
                <a:gd name="T20" fmla="*/ 54 w 68"/>
                <a:gd name="T21" fmla="*/ 18 h 65"/>
                <a:gd name="T22" fmla="*/ 46 w 68"/>
                <a:gd name="T23" fmla="*/ 16 h 65"/>
                <a:gd name="T24" fmla="*/ 38 w 68"/>
                <a:gd name="T25" fmla="*/ 14 h 65"/>
                <a:gd name="T26" fmla="*/ 38 w 68"/>
                <a:gd name="T27" fmla="*/ 14 h 65"/>
                <a:gd name="T28" fmla="*/ 30 w 68"/>
                <a:gd name="T29" fmla="*/ 51 h 65"/>
                <a:gd name="T30" fmla="*/ 30 w 68"/>
                <a:gd name="T31" fmla="*/ 51 h 65"/>
                <a:gd name="T32" fmla="*/ 30 w 68"/>
                <a:gd name="T33" fmla="*/ 14 h 65"/>
                <a:gd name="T34" fmla="*/ 30 w 68"/>
                <a:gd name="T35" fmla="*/ 14 h 65"/>
                <a:gd name="T36" fmla="*/ 20 w 68"/>
                <a:gd name="T37" fmla="*/ 16 h 65"/>
                <a:gd name="T38" fmla="*/ 14 w 68"/>
                <a:gd name="T39" fmla="*/ 18 h 65"/>
                <a:gd name="T40" fmla="*/ 10 w 68"/>
                <a:gd name="T41" fmla="*/ 24 h 65"/>
                <a:gd name="T42" fmla="*/ 8 w 68"/>
                <a:gd name="T43" fmla="*/ 33 h 65"/>
                <a:gd name="T44" fmla="*/ 8 w 68"/>
                <a:gd name="T45" fmla="*/ 33 h 65"/>
                <a:gd name="T46" fmla="*/ 10 w 68"/>
                <a:gd name="T47" fmla="*/ 41 h 65"/>
                <a:gd name="T48" fmla="*/ 14 w 68"/>
                <a:gd name="T49" fmla="*/ 45 h 65"/>
                <a:gd name="T50" fmla="*/ 20 w 68"/>
                <a:gd name="T51" fmla="*/ 49 h 65"/>
                <a:gd name="T52" fmla="*/ 30 w 68"/>
                <a:gd name="T53" fmla="*/ 51 h 65"/>
                <a:gd name="T54" fmla="*/ 30 w 68"/>
                <a:gd name="T55" fmla="*/ 57 h 65"/>
                <a:gd name="T56" fmla="*/ 30 w 68"/>
                <a:gd name="T57" fmla="*/ 57 h 65"/>
                <a:gd name="T58" fmla="*/ 30 w 68"/>
                <a:gd name="T59" fmla="*/ 57 h 65"/>
                <a:gd name="T60" fmla="*/ 18 w 68"/>
                <a:gd name="T61" fmla="*/ 55 h 65"/>
                <a:gd name="T62" fmla="*/ 8 w 68"/>
                <a:gd name="T63" fmla="*/ 51 h 65"/>
                <a:gd name="T64" fmla="*/ 2 w 68"/>
                <a:gd name="T65" fmla="*/ 43 h 65"/>
                <a:gd name="T66" fmla="*/ 0 w 68"/>
                <a:gd name="T67" fmla="*/ 33 h 65"/>
                <a:gd name="T68" fmla="*/ 0 w 68"/>
                <a:gd name="T69" fmla="*/ 33 h 65"/>
                <a:gd name="T70" fmla="*/ 2 w 68"/>
                <a:gd name="T71" fmla="*/ 22 h 65"/>
                <a:gd name="T72" fmla="*/ 8 w 68"/>
                <a:gd name="T73" fmla="*/ 14 h 65"/>
                <a:gd name="T74" fmla="*/ 18 w 68"/>
                <a:gd name="T75" fmla="*/ 8 h 65"/>
                <a:gd name="T76" fmla="*/ 30 w 68"/>
                <a:gd name="T77" fmla="*/ 8 h 65"/>
                <a:gd name="T78" fmla="*/ 30 w 68"/>
                <a:gd name="T79" fmla="*/ 0 h 65"/>
                <a:gd name="T80" fmla="*/ 38 w 68"/>
                <a:gd name="T81" fmla="*/ 0 h 65"/>
                <a:gd name="T82" fmla="*/ 38 w 68"/>
                <a:gd name="T83" fmla="*/ 8 h 65"/>
                <a:gd name="T84" fmla="*/ 38 w 68"/>
                <a:gd name="T85" fmla="*/ 8 h 65"/>
                <a:gd name="T86" fmla="*/ 50 w 68"/>
                <a:gd name="T87" fmla="*/ 8 h 65"/>
                <a:gd name="T88" fmla="*/ 58 w 68"/>
                <a:gd name="T89" fmla="*/ 14 h 65"/>
                <a:gd name="T90" fmla="*/ 64 w 68"/>
                <a:gd name="T91" fmla="*/ 22 h 65"/>
                <a:gd name="T92" fmla="*/ 68 w 68"/>
                <a:gd name="T93" fmla="*/ 33 h 65"/>
                <a:gd name="T94" fmla="*/ 68 w 68"/>
                <a:gd name="T95" fmla="*/ 33 h 65"/>
                <a:gd name="T96" fmla="*/ 64 w 68"/>
                <a:gd name="T97" fmla="*/ 43 h 65"/>
                <a:gd name="T98" fmla="*/ 58 w 68"/>
                <a:gd name="T99" fmla="*/ 51 h 65"/>
                <a:gd name="T100" fmla="*/ 50 w 68"/>
                <a:gd name="T101" fmla="*/ 55 h 65"/>
                <a:gd name="T102" fmla="*/ 38 w 68"/>
                <a:gd name="T103" fmla="*/ 57 h 65"/>
                <a:gd name="T104" fmla="*/ 38 w 68"/>
                <a:gd name="T105" fmla="*/ 57 h 65"/>
                <a:gd name="T106" fmla="*/ 38 w 68"/>
                <a:gd name="T107" fmla="*/ 65 h 65"/>
                <a:gd name="T108" fmla="*/ 30 w 68"/>
                <a:gd name="T109" fmla="*/ 65 h 65"/>
                <a:gd name="T110" fmla="*/ 30 w 68"/>
                <a:gd name="T111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65">
                  <a:moveTo>
                    <a:pt x="38" y="14"/>
                  </a:moveTo>
                  <a:lnTo>
                    <a:pt x="38" y="51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6" y="49"/>
                  </a:lnTo>
                  <a:lnTo>
                    <a:pt x="54" y="45"/>
                  </a:lnTo>
                  <a:lnTo>
                    <a:pt x="58" y="41"/>
                  </a:lnTo>
                  <a:lnTo>
                    <a:pt x="60" y="33"/>
                  </a:lnTo>
                  <a:lnTo>
                    <a:pt x="60" y="33"/>
                  </a:lnTo>
                  <a:lnTo>
                    <a:pt x="58" y="24"/>
                  </a:lnTo>
                  <a:lnTo>
                    <a:pt x="54" y="18"/>
                  </a:lnTo>
                  <a:lnTo>
                    <a:pt x="46" y="16"/>
                  </a:lnTo>
                  <a:lnTo>
                    <a:pt x="38" y="14"/>
                  </a:lnTo>
                  <a:lnTo>
                    <a:pt x="38" y="14"/>
                  </a:lnTo>
                  <a:close/>
                  <a:moveTo>
                    <a:pt x="30" y="51"/>
                  </a:moveTo>
                  <a:lnTo>
                    <a:pt x="30" y="51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0" y="16"/>
                  </a:lnTo>
                  <a:lnTo>
                    <a:pt x="14" y="18"/>
                  </a:lnTo>
                  <a:lnTo>
                    <a:pt x="10" y="24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41"/>
                  </a:lnTo>
                  <a:lnTo>
                    <a:pt x="14" y="45"/>
                  </a:lnTo>
                  <a:lnTo>
                    <a:pt x="20" y="49"/>
                  </a:lnTo>
                  <a:lnTo>
                    <a:pt x="30" y="51"/>
                  </a:lnTo>
                  <a:close/>
                  <a:moveTo>
                    <a:pt x="30" y="57"/>
                  </a:moveTo>
                  <a:lnTo>
                    <a:pt x="30" y="57"/>
                  </a:lnTo>
                  <a:lnTo>
                    <a:pt x="30" y="57"/>
                  </a:lnTo>
                  <a:lnTo>
                    <a:pt x="18" y="55"/>
                  </a:lnTo>
                  <a:lnTo>
                    <a:pt x="8" y="51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2"/>
                  </a:lnTo>
                  <a:lnTo>
                    <a:pt x="8" y="14"/>
                  </a:lnTo>
                  <a:lnTo>
                    <a:pt x="18" y="8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50" y="8"/>
                  </a:lnTo>
                  <a:lnTo>
                    <a:pt x="58" y="14"/>
                  </a:lnTo>
                  <a:lnTo>
                    <a:pt x="64" y="22"/>
                  </a:lnTo>
                  <a:lnTo>
                    <a:pt x="68" y="33"/>
                  </a:lnTo>
                  <a:lnTo>
                    <a:pt x="68" y="33"/>
                  </a:lnTo>
                  <a:lnTo>
                    <a:pt x="64" y="43"/>
                  </a:lnTo>
                  <a:lnTo>
                    <a:pt x="58" y="51"/>
                  </a:lnTo>
                  <a:lnTo>
                    <a:pt x="50" y="55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65"/>
                  </a:lnTo>
                  <a:lnTo>
                    <a:pt x="30" y="65"/>
                  </a:lnTo>
                  <a:lnTo>
                    <a:pt x="3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2" name="Freeform 25"/>
            <p:cNvSpPr>
              <a:spLocks/>
            </p:cNvSpPr>
            <p:nvPr userDrawn="1"/>
          </p:nvSpPr>
          <p:spPr bwMode="auto">
            <a:xfrm>
              <a:off x="2452" y="2932"/>
              <a:ext cx="22" cy="37"/>
            </a:xfrm>
            <a:custGeom>
              <a:avLst/>
              <a:gdLst>
                <a:gd name="T0" fmla="*/ 0 w 22"/>
                <a:gd name="T1" fmla="*/ 0 h 37"/>
                <a:gd name="T2" fmla="*/ 0 w 22"/>
                <a:gd name="T3" fmla="*/ 37 h 37"/>
                <a:gd name="T4" fmla="*/ 0 w 22"/>
                <a:gd name="T5" fmla="*/ 37 h 37"/>
                <a:gd name="T6" fmla="*/ 0 w 22"/>
                <a:gd name="T7" fmla="*/ 37 h 37"/>
                <a:gd name="T8" fmla="*/ 8 w 22"/>
                <a:gd name="T9" fmla="*/ 35 h 37"/>
                <a:gd name="T10" fmla="*/ 16 w 22"/>
                <a:gd name="T11" fmla="*/ 31 h 37"/>
                <a:gd name="T12" fmla="*/ 20 w 22"/>
                <a:gd name="T13" fmla="*/ 27 h 37"/>
                <a:gd name="T14" fmla="*/ 22 w 22"/>
                <a:gd name="T15" fmla="*/ 19 h 37"/>
                <a:gd name="T16" fmla="*/ 22 w 22"/>
                <a:gd name="T17" fmla="*/ 19 h 37"/>
                <a:gd name="T18" fmla="*/ 20 w 22"/>
                <a:gd name="T19" fmla="*/ 10 h 37"/>
                <a:gd name="T20" fmla="*/ 16 w 22"/>
                <a:gd name="T21" fmla="*/ 4 h 37"/>
                <a:gd name="T22" fmla="*/ 8 w 22"/>
                <a:gd name="T23" fmla="*/ 2 h 37"/>
                <a:gd name="T24" fmla="*/ 0 w 22"/>
                <a:gd name="T25" fmla="*/ 0 h 37"/>
                <a:gd name="T26" fmla="*/ 0 w 2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37">
                  <a:moveTo>
                    <a:pt x="0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8" y="35"/>
                  </a:lnTo>
                  <a:lnTo>
                    <a:pt x="16" y="31"/>
                  </a:lnTo>
                  <a:lnTo>
                    <a:pt x="20" y="27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0" y="10"/>
                  </a:lnTo>
                  <a:lnTo>
                    <a:pt x="16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3" name="Freeform 26"/>
            <p:cNvSpPr>
              <a:spLocks/>
            </p:cNvSpPr>
            <p:nvPr userDrawn="1"/>
          </p:nvSpPr>
          <p:spPr bwMode="auto">
            <a:xfrm>
              <a:off x="2422" y="2932"/>
              <a:ext cx="22" cy="37"/>
            </a:xfrm>
            <a:custGeom>
              <a:avLst/>
              <a:gdLst>
                <a:gd name="T0" fmla="*/ 22 w 22"/>
                <a:gd name="T1" fmla="*/ 37 h 37"/>
                <a:gd name="T2" fmla="*/ 22 w 22"/>
                <a:gd name="T3" fmla="*/ 37 h 37"/>
                <a:gd name="T4" fmla="*/ 22 w 22"/>
                <a:gd name="T5" fmla="*/ 0 h 37"/>
                <a:gd name="T6" fmla="*/ 22 w 22"/>
                <a:gd name="T7" fmla="*/ 0 h 37"/>
                <a:gd name="T8" fmla="*/ 12 w 22"/>
                <a:gd name="T9" fmla="*/ 2 h 37"/>
                <a:gd name="T10" fmla="*/ 6 w 22"/>
                <a:gd name="T11" fmla="*/ 4 h 37"/>
                <a:gd name="T12" fmla="*/ 2 w 22"/>
                <a:gd name="T13" fmla="*/ 10 h 37"/>
                <a:gd name="T14" fmla="*/ 0 w 22"/>
                <a:gd name="T15" fmla="*/ 19 h 37"/>
                <a:gd name="T16" fmla="*/ 0 w 22"/>
                <a:gd name="T17" fmla="*/ 19 h 37"/>
                <a:gd name="T18" fmla="*/ 2 w 22"/>
                <a:gd name="T19" fmla="*/ 27 h 37"/>
                <a:gd name="T20" fmla="*/ 6 w 22"/>
                <a:gd name="T21" fmla="*/ 31 h 37"/>
                <a:gd name="T22" fmla="*/ 12 w 22"/>
                <a:gd name="T23" fmla="*/ 35 h 37"/>
                <a:gd name="T24" fmla="*/ 22 w 22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7">
                  <a:moveTo>
                    <a:pt x="22" y="37"/>
                  </a:moveTo>
                  <a:lnTo>
                    <a:pt x="22" y="37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27"/>
                  </a:lnTo>
                  <a:lnTo>
                    <a:pt x="6" y="31"/>
                  </a:lnTo>
                  <a:lnTo>
                    <a:pt x="12" y="35"/>
                  </a:lnTo>
                  <a:lnTo>
                    <a:pt x="22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4" name="Freeform 27"/>
            <p:cNvSpPr>
              <a:spLocks/>
            </p:cNvSpPr>
            <p:nvPr userDrawn="1"/>
          </p:nvSpPr>
          <p:spPr bwMode="auto">
            <a:xfrm>
              <a:off x="2414" y="2918"/>
              <a:ext cx="68" cy="65"/>
            </a:xfrm>
            <a:custGeom>
              <a:avLst/>
              <a:gdLst>
                <a:gd name="T0" fmla="*/ 30 w 68"/>
                <a:gd name="T1" fmla="*/ 57 h 65"/>
                <a:gd name="T2" fmla="*/ 30 w 68"/>
                <a:gd name="T3" fmla="*/ 57 h 65"/>
                <a:gd name="T4" fmla="*/ 30 w 68"/>
                <a:gd name="T5" fmla="*/ 57 h 65"/>
                <a:gd name="T6" fmla="*/ 18 w 68"/>
                <a:gd name="T7" fmla="*/ 55 h 65"/>
                <a:gd name="T8" fmla="*/ 8 w 68"/>
                <a:gd name="T9" fmla="*/ 51 h 65"/>
                <a:gd name="T10" fmla="*/ 2 w 68"/>
                <a:gd name="T11" fmla="*/ 43 h 65"/>
                <a:gd name="T12" fmla="*/ 0 w 68"/>
                <a:gd name="T13" fmla="*/ 33 h 65"/>
                <a:gd name="T14" fmla="*/ 0 w 68"/>
                <a:gd name="T15" fmla="*/ 33 h 65"/>
                <a:gd name="T16" fmla="*/ 2 w 68"/>
                <a:gd name="T17" fmla="*/ 22 h 65"/>
                <a:gd name="T18" fmla="*/ 8 w 68"/>
                <a:gd name="T19" fmla="*/ 14 h 65"/>
                <a:gd name="T20" fmla="*/ 18 w 68"/>
                <a:gd name="T21" fmla="*/ 8 h 65"/>
                <a:gd name="T22" fmla="*/ 30 w 68"/>
                <a:gd name="T23" fmla="*/ 8 h 65"/>
                <a:gd name="T24" fmla="*/ 30 w 68"/>
                <a:gd name="T25" fmla="*/ 0 h 65"/>
                <a:gd name="T26" fmla="*/ 38 w 68"/>
                <a:gd name="T27" fmla="*/ 0 h 65"/>
                <a:gd name="T28" fmla="*/ 38 w 68"/>
                <a:gd name="T29" fmla="*/ 8 h 65"/>
                <a:gd name="T30" fmla="*/ 38 w 68"/>
                <a:gd name="T31" fmla="*/ 8 h 65"/>
                <a:gd name="T32" fmla="*/ 50 w 68"/>
                <a:gd name="T33" fmla="*/ 8 h 65"/>
                <a:gd name="T34" fmla="*/ 58 w 68"/>
                <a:gd name="T35" fmla="*/ 14 h 65"/>
                <a:gd name="T36" fmla="*/ 64 w 68"/>
                <a:gd name="T37" fmla="*/ 22 h 65"/>
                <a:gd name="T38" fmla="*/ 68 w 68"/>
                <a:gd name="T39" fmla="*/ 33 h 65"/>
                <a:gd name="T40" fmla="*/ 68 w 68"/>
                <a:gd name="T41" fmla="*/ 33 h 65"/>
                <a:gd name="T42" fmla="*/ 64 w 68"/>
                <a:gd name="T43" fmla="*/ 43 h 65"/>
                <a:gd name="T44" fmla="*/ 58 w 68"/>
                <a:gd name="T45" fmla="*/ 51 h 65"/>
                <a:gd name="T46" fmla="*/ 50 w 68"/>
                <a:gd name="T47" fmla="*/ 55 h 65"/>
                <a:gd name="T48" fmla="*/ 38 w 68"/>
                <a:gd name="T49" fmla="*/ 57 h 65"/>
                <a:gd name="T50" fmla="*/ 38 w 68"/>
                <a:gd name="T51" fmla="*/ 57 h 65"/>
                <a:gd name="T52" fmla="*/ 38 w 68"/>
                <a:gd name="T53" fmla="*/ 65 h 65"/>
                <a:gd name="T54" fmla="*/ 30 w 68"/>
                <a:gd name="T55" fmla="*/ 65 h 65"/>
                <a:gd name="T56" fmla="*/ 30 w 68"/>
                <a:gd name="T5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65">
                  <a:moveTo>
                    <a:pt x="30" y="57"/>
                  </a:moveTo>
                  <a:lnTo>
                    <a:pt x="30" y="57"/>
                  </a:lnTo>
                  <a:lnTo>
                    <a:pt x="30" y="57"/>
                  </a:lnTo>
                  <a:lnTo>
                    <a:pt x="18" y="55"/>
                  </a:lnTo>
                  <a:lnTo>
                    <a:pt x="8" y="51"/>
                  </a:lnTo>
                  <a:lnTo>
                    <a:pt x="2" y="4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2"/>
                  </a:lnTo>
                  <a:lnTo>
                    <a:pt x="8" y="14"/>
                  </a:lnTo>
                  <a:lnTo>
                    <a:pt x="18" y="8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50" y="8"/>
                  </a:lnTo>
                  <a:lnTo>
                    <a:pt x="58" y="14"/>
                  </a:lnTo>
                  <a:lnTo>
                    <a:pt x="64" y="22"/>
                  </a:lnTo>
                  <a:lnTo>
                    <a:pt x="68" y="33"/>
                  </a:lnTo>
                  <a:lnTo>
                    <a:pt x="68" y="33"/>
                  </a:lnTo>
                  <a:lnTo>
                    <a:pt x="64" y="43"/>
                  </a:lnTo>
                  <a:lnTo>
                    <a:pt x="58" y="51"/>
                  </a:lnTo>
                  <a:lnTo>
                    <a:pt x="50" y="55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65"/>
                  </a:lnTo>
                  <a:lnTo>
                    <a:pt x="30" y="65"/>
                  </a:lnTo>
                  <a:lnTo>
                    <a:pt x="3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5" name="Freeform 28"/>
            <p:cNvSpPr>
              <a:spLocks noEditPoints="1"/>
            </p:cNvSpPr>
            <p:nvPr userDrawn="1"/>
          </p:nvSpPr>
          <p:spPr bwMode="auto">
            <a:xfrm>
              <a:off x="2492" y="2940"/>
              <a:ext cx="38" cy="43"/>
            </a:xfrm>
            <a:custGeom>
              <a:avLst/>
              <a:gdLst>
                <a:gd name="T0" fmla="*/ 6 w 38"/>
                <a:gd name="T1" fmla="*/ 19 h 43"/>
                <a:gd name="T2" fmla="*/ 32 w 38"/>
                <a:gd name="T3" fmla="*/ 19 h 43"/>
                <a:gd name="T4" fmla="*/ 32 w 38"/>
                <a:gd name="T5" fmla="*/ 19 h 43"/>
                <a:gd name="T6" fmla="*/ 30 w 38"/>
                <a:gd name="T7" fmla="*/ 15 h 43"/>
                <a:gd name="T8" fmla="*/ 28 w 38"/>
                <a:gd name="T9" fmla="*/ 11 h 43"/>
                <a:gd name="T10" fmla="*/ 24 w 38"/>
                <a:gd name="T11" fmla="*/ 8 h 43"/>
                <a:gd name="T12" fmla="*/ 20 w 38"/>
                <a:gd name="T13" fmla="*/ 8 h 43"/>
                <a:gd name="T14" fmla="*/ 20 w 38"/>
                <a:gd name="T15" fmla="*/ 8 h 43"/>
                <a:gd name="T16" fmla="*/ 14 w 38"/>
                <a:gd name="T17" fmla="*/ 8 h 43"/>
                <a:gd name="T18" fmla="*/ 10 w 38"/>
                <a:gd name="T19" fmla="*/ 11 h 43"/>
                <a:gd name="T20" fmla="*/ 8 w 38"/>
                <a:gd name="T21" fmla="*/ 15 h 43"/>
                <a:gd name="T22" fmla="*/ 6 w 38"/>
                <a:gd name="T23" fmla="*/ 19 h 43"/>
                <a:gd name="T24" fmla="*/ 36 w 38"/>
                <a:gd name="T25" fmla="*/ 39 h 43"/>
                <a:gd name="T26" fmla="*/ 36 w 38"/>
                <a:gd name="T27" fmla="*/ 39 h 43"/>
                <a:gd name="T28" fmla="*/ 28 w 38"/>
                <a:gd name="T29" fmla="*/ 43 h 43"/>
                <a:gd name="T30" fmla="*/ 20 w 38"/>
                <a:gd name="T31" fmla="*/ 43 h 43"/>
                <a:gd name="T32" fmla="*/ 20 w 38"/>
                <a:gd name="T33" fmla="*/ 43 h 43"/>
                <a:gd name="T34" fmla="*/ 12 w 38"/>
                <a:gd name="T35" fmla="*/ 43 h 43"/>
                <a:gd name="T36" fmla="*/ 6 w 38"/>
                <a:gd name="T37" fmla="*/ 37 h 43"/>
                <a:gd name="T38" fmla="*/ 0 w 38"/>
                <a:gd name="T39" fmla="*/ 31 h 43"/>
                <a:gd name="T40" fmla="*/ 0 w 38"/>
                <a:gd name="T41" fmla="*/ 23 h 43"/>
                <a:gd name="T42" fmla="*/ 0 w 38"/>
                <a:gd name="T43" fmla="*/ 23 h 43"/>
                <a:gd name="T44" fmla="*/ 0 w 38"/>
                <a:gd name="T45" fmla="*/ 15 h 43"/>
                <a:gd name="T46" fmla="*/ 4 w 38"/>
                <a:gd name="T47" fmla="*/ 6 h 43"/>
                <a:gd name="T48" fmla="*/ 12 w 38"/>
                <a:gd name="T49" fmla="*/ 2 h 43"/>
                <a:gd name="T50" fmla="*/ 20 w 38"/>
                <a:gd name="T51" fmla="*/ 0 h 43"/>
                <a:gd name="T52" fmla="*/ 20 w 38"/>
                <a:gd name="T53" fmla="*/ 0 h 43"/>
                <a:gd name="T54" fmla="*/ 28 w 38"/>
                <a:gd name="T55" fmla="*/ 2 h 43"/>
                <a:gd name="T56" fmla="*/ 34 w 38"/>
                <a:gd name="T57" fmla="*/ 6 h 43"/>
                <a:gd name="T58" fmla="*/ 38 w 38"/>
                <a:gd name="T59" fmla="*/ 13 h 43"/>
                <a:gd name="T60" fmla="*/ 38 w 38"/>
                <a:gd name="T61" fmla="*/ 21 h 43"/>
                <a:gd name="T62" fmla="*/ 38 w 38"/>
                <a:gd name="T63" fmla="*/ 21 h 43"/>
                <a:gd name="T64" fmla="*/ 38 w 38"/>
                <a:gd name="T65" fmla="*/ 25 h 43"/>
                <a:gd name="T66" fmla="*/ 8 w 38"/>
                <a:gd name="T67" fmla="*/ 25 h 43"/>
                <a:gd name="T68" fmla="*/ 8 w 38"/>
                <a:gd name="T69" fmla="*/ 25 h 43"/>
                <a:gd name="T70" fmla="*/ 8 w 38"/>
                <a:gd name="T71" fmla="*/ 29 h 43"/>
                <a:gd name="T72" fmla="*/ 12 w 38"/>
                <a:gd name="T73" fmla="*/ 33 h 43"/>
                <a:gd name="T74" fmla="*/ 16 w 38"/>
                <a:gd name="T75" fmla="*/ 37 h 43"/>
                <a:gd name="T76" fmla="*/ 22 w 38"/>
                <a:gd name="T77" fmla="*/ 37 h 43"/>
                <a:gd name="T78" fmla="*/ 22 w 38"/>
                <a:gd name="T79" fmla="*/ 37 h 43"/>
                <a:gd name="T80" fmla="*/ 28 w 38"/>
                <a:gd name="T81" fmla="*/ 35 h 43"/>
                <a:gd name="T82" fmla="*/ 34 w 38"/>
                <a:gd name="T83" fmla="*/ 33 h 43"/>
                <a:gd name="T84" fmla="*/ 36 w 38"/>
                <a:gd name="T85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3">
                  <a:moveTo>
                    <a:pt x="6" y="19"/>
                  </a:moveTo>
                  <a:lnTo>
                    <a:pt x="32" y="19"/>
                  </a:lnTo>
                  <a:lnTo>
                    <a:pt x="32" y="19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8"/>
                  </a:lnTo>
                  <a:lnTo>
                    <a:pt x="10" y="11"/>
                  </a:lnTo>
                  <a:lnTo>
                    <a:pt x="8" y="15"/>
                  </a:lnTo>
                  <a:lnTo>
                    <a:pt x="6" y="19"/>
                  </a:lnTo>
                  <a:close/>
                  <a:moveTo>
                    <a:pt x="36" y="39"/>
                  </a:moveTo>
                  <a:lnTo>
                    <a:pt x="36" y="39"/>
                  </a:lnTo>
                  <a:lnTo>
                    <a:pt x="28" y="43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9"/>
                  </a:lnTo>
                  <a:lnTo>
                    <a:pt x="12" y="33"/>
                  </a:lnTo>
                  <a:lnTo>
                    <a:pt x="16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8" y="35"/>
                  </a:lnTo>
                  <a:lnTo>
                    <a:pt x="34" y="33"/>
                  </a:lnTo>
                  <a:lnTo>
                    <a:pt x="3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6" name="Freeform 29"/>
            <p:cNvSpPr>
              <a:spLocks/>
            </p:cNvSpPr>
            <p:nvPr userDrawn="1"/>
          </p:nvSpPr>
          <p:spPr bwMode="auto">
            <a:xfrm>
              <a:off x="2498" y="2948"/>
              <a:ext cx="26" cy="11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11 h 11"/>
                <a:gd name="T4" fmla="*/ 26 w 26"/>
                <a:gd name="T5" fmla="*/ 11 h 11"/>
                <a:gd name="T6" fmla="*/ 24 w 26"/>
                <a:gd name="T7" fmla="*/ 7 h 11"/>
                <a:gd name="T8" fmla="*/ 22 w 26"/>
                <a:gd name="T9" fmla="*/ 3 h 11"/>
                <a:gd name="T10" fmla="*/ 18 w 26"/>
                <a:gd name="T11" fmla="*/ 0 h 11"/>
                <a:gd name="T12" fmla="*/ 14 w 26"/>
                <a:gd name="T13" fmla="*/ 0 h 11"/>
                <a:gd name="T14" fmla="*/ 14 w 26"/>
                <a:gd name="T15" fmla="*/ 0 h 11"/>
                <a:gd name="T16" fmla="*/ 8 w 26"/>
                <a:gd name="T17" fmla="*/ 0 h 11"/>
                <a:gd name="T18" fmla="*/ 4 w 26"/>
                <a:gd name="T19" fmla="*/ 3 h 11"/>
                <a:gd name="T20" fmla="*/ 2 w 26"/>
                <a:gd name="T21" fmla="*/ 7 h 11"/>
                <a:gd name="T22" fmla="*/ 0 w 26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lnTo>
                    <a:pt x="26" y="11"/>
                  </a:lnTo>
                  <a:lnTo>
                    <a:pt x="26" y="11"/>
                  </a:lnTo>
                  <a:lnTo>
                    <a:pt x="24" y="7"/>
                  </a:lnTo>
                  <a:lnTo>
                    <a:pt x="22" y="3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7" name="Freeform 30"/>
            <p:cNvSpPr>
              <a:spLocks/>
            </p:cNvSpPr>
            <p:nvPr userDrawn="1"/>
          </p:nvSpPr>
          <p:spPr bwMode="auto">
            <a:xfrm>
              <a:off x="2492" y="2940"/>
              <a:ext cx="38" cy="43"/>
            </a:xfrm>
            <a:custGeom>
              <a:avLst/>
              <a:gdLst>
                <a:gd name="T0" fmla="*/ 36 w 38"/>
                <a:gd name="T1" fmla="*/ 39 h 43"/>
                <a:gd name="T2" fmla="*/ 36 w 38"/>
                <a:gd name="T3" fmla="*/ 39 h 43"/>
                <a:gd name="T4" fmla="*/ 28 w 38"/>
                <a:gd name="T5" fmla="*/ 43 h 43"/>
                <a:gd name="T6" fmla="*/ 20 w 38"/>
                <a:gd name="T7" fmla="*/ 43 h 43"/>
                <a:gd name="T8" fmla="*/ 20 w 38"/>
                <a:gd name="T9" fmla="*/ 43 h 43"/>
                <a:gd name="T10" fmla="*/ 12 w 38"/>
                <a:gd name="T11" fmla="*/ 43 h 43"/>
                <a:gd name="T12" fmla="*/ 6 w 38"/>
                <a:gd name="T13" fmla="*/ 37 h 43"/>
                <a:gd name="T14" fmla="*/ 0 w 38"/>
                <a:gd name="T15" fmla="*/ 31 h 43"/>
                <a:gd name="T16" fmla="*/ 0 w 38"/>
                <a:gd name="T17" fmla="*/ 23 h 43"/>
                <a:gd name="T18" fmla="*/ 0 w 38"/>
                <a:gd name="T19" fmla="*/ 23 h 43"/>
                <a:gd name="T20" fmla="*/ 0 w 38"/>
                <a:gd name="T21" fmla="*/ 15 h 43"/>
                <a:gd name="T22" fmla="*/ 4 w 38"/>
                <a:gd name="T23" fmla="*/ 6 h 43"/>
                <a:gd name="T24" fmla="*/ 12 w 38"/>
                <a:gd name="T25" fmla="*/ 2 h 43"/>
                <a:gd name="T26" fmla="*/ 20 w 38"/>
                <a:gd name="T27" fmla="*/ 0 h 43"/>
                <a:gd name="T28" fmla="*/ 20 w 38"/>
                <a:gd name="T29" fmla="*/ 0 h 43"/>
                <a:gd name="T30" fmla="*/ 28 w 38"/>
                <a:gd name="T31" fmla="*/ 2 h 43"/>
                <a:gd name="T32" fmla="*/ 34 w 38"/>
                <a:gd name="T33" fmla="*/ 6 h 43"/>
                <a:gd name="T34" fmla="*/ 38 w 38"/>
                <a:gd name="T35" fmla="*/ 13 h 43"/>
                <a:gd name="T36" fmla="*/ 38 w 38"/>
                <a:gd name="T37" fmla="*/ 21 h 43"/>
                <a:gd name="T38" fmla="*/ 38 w 38"/>
                <a:gd name="T39" fmla="*/ 21 h 43"/>
                <a:gd name="T40" fmla="*/ 38 w 38"/>
                <a:gd name="T41" fmla="*/ 25 h 43"/>
                <a:gd name="T42" fmla="*/ 8 w 38"/>
                <a:gd name="T43" fmla="*/ 25 h 43"/>
                <a:gd name="T44" fmla="*/ 8 w 38"/>
                <a:gd name="T45" fmla="*/ 25 h 43"/>
                <a:gd name="T46" fmla="*/ 8 w 38"/>
                <a:gd name="T47" fmla="*/ 29 h 43"/>
                <a:gd name="T48" fmla="*/ 12 w 38"/>
                <a:gd name="T49" fmla="*/ 33 h 43"/>
                <a:gd name="T50" fmla="*/ 16 w 38"/>
                <a:gd name="T51" fmla="*/ 37 h 43"/>
                <a:gd name="T52" fmla="*/ 22 w 38"/>
                <a:gd name="T53" fmla="*/ 37 h 43"/>
                <a:gd name="T54" fmla="*/ 22 w 38"/>
                <a:gd name="T55" fmla="*/ 37 h 43"/>
                <a:gd name="T56" fmla="*/ 28 w 38"/>
                <a:gd name="T57" fmla="*/ 35 h 43"/>
                <a:gd name="T58" fmla="*/ 34 w 38"/>
                <a:gd name="T59" fmla="*/ 33 h 43"/>
                <a:gd name="T60" fmla="*/ 36 w 38"/>
                <a:gd name="T6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43">
                  <a:moveTo>
                    <a:pt x="36" y="39"/>
                  </a:moveTo>
                  <a:lnTo>
                    <a:pt x="36" y="39"/>
                  </a:lnTo>
                  <a:lnTo>
                    <a:pt x="28" y="43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9"/>
                  </a:lnTo>
                  <a:lnTo>
                    <a:pt x="12" y="33"/>
                  </a:lnTo>
                  <a:lnTo>
                    <a:pt x="16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8" y="35"/>
                  </a:lnTo>
                  <a:lnTo>
                    <a:pt x="34" y="33"/>
                  </a:lnTo>
                  <a:lnTo>
                    <a:pt x="36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8" name="Freeform 31"/>
            <p:cNvSpPr>
              <a:spLocks noEditPoints="1"/>
            </p:cNvSpPr>
            <p:nvPr userDrawn="1"/>
          </p:nvSpPr>
          <p:spPr bwMode="auto">
            <a:xfrm>
              <a:off x="2539" y="2942"/>
              <a:ext cx="46" cy="51"/>
            </a:xfrm>
            <a:custGeom>
              <a:avLst/>
              <a:gdLst>
                <a:gd name="T0" fmla="*/ 12 w 46"/>
                <a:gd name="T1" fmla="*/ 35 h 51"/>
                <a:gd name="T2" fmla="*/ 32 w 46"/>
                <a:gd name="T3" fmla="*/ 35 h 51"/>
                <a:gd name="T4" fmla="*/ 32 w 46"/>
                <a:gd name="T5" fmla="*/ 6 h 51"/>
                <a:gd name="T6" fmla="*/ 18 w 46"/>
                <a:gd name="T7" fmla="*/ 6 h 51"/>
                <a:gd name="T8" fmla="*/ 18 w 46"/>
                <a:gd name="T9" fmla="*/ 15 h 51"/>
                <a:gd name="T10" fmla="*/ 18 w 46"/>
                <a:gd name="T11" fmla="*/ 15 h 51"/>
                <a:gd name="T12" fmla="*/ 16 w 46"/>
                <a:gd name="T13" fmla="*/ 27 h 51"/>
                <a:gd name="T14" fmla="*/ 12 w 46"/>
                <a:gd name="T15" fmla="*/ 35 h 51"/>
                <a:gd name="T16" fmla="*/ 0 w 46"/>
                <a:gd name="T17" fmla="*/ 35 h 51"/>
                <a:gd name="T18" fmla="*/ 4 w 46"/>
                <a:gd name="T19" fmla="*/ 35 h 51"/>
                <a:gd name="T20" fmla="*/ 4 w 46"/>
                <a:gd name="T21" fmla="*/ 35 h 51"/>
                <a:gd name="T22" fmla="*/ 8 w 46"/>
                <a:gd name="T23" fmla="*/ 25 h 51"/>
                <a:gd name="T24" fmla="*/ 12 w 46"/>
                <a:gd name="T25" fmla="*/ 11 h 51"/>
                <a:gd name="T26" fmla="*/ 12 w 46"/>
                <a:gd name="T27" fmla="*/ 0 h 51"/>
                <a:gd name="T28" fmla="*/ 40 w 46"/>
                <a:gd name="T29" fmla="*/ 0 h 51"/>
                <a:gd name="T30" fmla="*/ 40 w 46"/>
                <a:gd name="T31" fmla="*/ 35 h 51"/>
                <a:gd name="T32" fmla="*/ 46 w 46"/>
                <a:gd name="T33" fmla="*/ 35 h 51"/>
                <a:gd name="T34" fmla="*/ 46 w 46"/>
                <a:gd name="T35" fmla="*/ 51 h 51"/>
                <a:gd name="T36" fmla="*/ 40 w 46"/>
                <a:gd name="T37" fmla="*/ 51 h 51"/>
                <a:gd name="T38" fmla="*/ 40 w 46"/>
                <a:gd name="T39" fmla="*/ 41 h 51"/>
                <a:gd name="T40" fmla="*/ 6 w 46"/>
                <a:gd name="T41" fmla="*/ 41 h 51"/>
                <a:gd name="T42" fmla="*/ 6 w 46"/>
                <a:gd name="T43" fmla="*/ 51 h 51"/>
                <a:gd name="T44" fmla="*/ 0 w 46"/>
                <a:gd name="T45" fmla="*/ 51 h 51"/>
                <a:gd name="T46" fmla="*/ 0 w 46"/>
                <a:gd name="T47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51">
                  <a:moveTo>
                    <a:pt x="12" y="35"/>
                  </a:moveTo>
                  <a:lnTo>
                    <a:pt x="32" y="35"/>
                  </a:lnTo>
                  <a:lnTo>
                    <a:pt x="32" y="6"/>
                  </a:lnTo>
                  <a:lnTo>
                    <a:pt x="18" y="6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6" y="27"/>
                  </a:lnTo>
                  <a:lnTo>
                    <a:pt x="12" y="35"/>
                  </a:lnTo>
                  <a:close/>
                  <a:moveTo>
                    <a:pt x="0" y="35"/>
                  </a:moveTo>
                  <a:lnTo>
                    <a:pt x="4" y="35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1"/>
                  </a:lnTo>
                  <a:lnTo>
                    <a:pt x="12" y="0"/>
                  </a:lnTo>
                  <a:lnTo>
                    <a:pt x="40" y="0"/>
                  </a:lnTo>
                  <a:lnTo>
                    <a:pt x="40" y="35"/>
                  </a:lnTo>
                  <a:lnTo>
                    <a:pt x="46" y="35"/>
                  </a:lnTo>
                  <a:lnTo>
                    <a:pt x="46" y="51"/>
                  </a:lnTo>
                  <a:lnTo>
                    <a:pt x="40" y="51"/>
                  </a:lnTo>
                  <a:lnTo>
                    <a:pt x="40" y="41"/>
                  </a:lnTo>
                  <a:lnTo>
                    <a:pt x="6" y="41"/>
                  </a:lnTo>
                  <a:lnTo>
                    <a:pt x="6" y="51"/>
                  </a:lnTo>
                  <a:lnTo>
                    <a:pt x="0" y="51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99" name="Freeform 32"/>
            <p:cNvSpPr>
              <a:spLocks/>
            </p:cNvSpPr>
            <p:nvPr userDrawn="1"/>
          </p:nvSpPr>
          <p:spPr bwMode="auto">
            <a:xfrm>
              <a:off x="2551" y="2948"/>
              <a:ext cx="20" cy="29"/>
            </a:xfrm>
            <a:custGeom>
              <a:avLst/>
              <a:gdLst>
                <a:gd name="T0" fmla="*/ 0 w 20"/>
                <a:gd name="T1" fmla="*/ 29 h 29"/>
                <a:gd name="T2" fmla="*/ 20 w 20"/>
                <a:gd name="T3" fmla="*/ 29 h 29"/>
                <a:gd name="T4" fmla="*/ 20 w 20"/>
                <a:gd name="T5" fmla="*/ 0 h 29"/>
                <a:gd name="T6" fmla="*/ 6 w 20"/>
                <a:gd name="T7" fmla="*/ 0 h 29"/>
                <a:gd name="T8" fmla="*/ 6 w 20"/>
                <a:gd name="T9" fmla="*/ 9 h 29"/>
                <a:gd name="T10" fmla="*/ 6 w 20"/>
                <a:gd name="T11" fmla="*/ 9 h 29"/>
                <a:gd name="T12" fmla="*/ 4 w 20"/>
                <a:gd name="T13" fmla="*/ 21 h 29"/>
                <a:gd name="T14" fmla="*/ 0 w 2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9">
                  <a:moveTo>
                    <a:pt x="0" y="29"/>
                  </a:moveTo>
                  <a:lnTo>
                    <a:pt x="20" y="29"/>
                  </a:lnTo>
                  <a:lnTo>
                    <a:pt x="2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21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0" name="Freeform 33"/>
            <p:cNvSpPr>
              <a:spLocks/>
            </p:cNvSpPr>
            <p:nvPr userDrawn="1"/>
          </p:nvSpPr>
          <p:spPr bwMode="auto">
            <a:xfrm>
              <a:off x="2539" y="2942"/>
              <a:ext cx="46" cy="51"/>
            </a:xfrm>
            <a:custGeom>
              <a:avLst/>
              <a:gdLst>
                <a:gd name="T0" fmla="*/ 0 w 46"/>
                <a:gd name="T1" fmla="*/ 35 h 51"/>
                <a:gd name="T2" fmla="*/ 4 w 46"/>
                <a:gd name="T3" fmla="*/ 35 h 51"/>
                <a:gd name="T4" fmla="*/ 4 w 46"/>
                <a:gd name="T5" fmla="*/ 35 h 51"/>
                <a:gd name="T6" fmla="*/ 8 w 46"/>
                <a:gd name="T7" fmla="*/ 25 h 51"/>
                <a:gd name="T8" fmla="*/ 12 w 46"/>
                <a:gd name="T9" fmla="*/ 11 h 51"/>
                <a:gd name="T10" fmla="*/ 12 w 46"/>
                <a:gd name="T11" fmla="*/ 0 h 51"/>
                <a:gd name="T12" fmla="*/ 40 w 46"/>
                <a:gd name="T13" fmla="*/ 0 h 51"/>
                <a:gd name="T14" fmla="*/ 40 w 46"/>
                <a:gd name="T15" fmla="*/ 35 h 51"/>
                <a:gd name="T16" fmla="*/ 46 w 46"/>
                <a:gd name="T17" fmla="*/ 35 h 51"/>
                <a:gd name="T18" fmla="*/ 46 w 46"/>
                <a:gd name="T19" fmla="*/ 51 h 51"/>
                <a:gd name="T20" fmla="*/ 40 w 46"/>
                <a:gd name="T21" fmla="*/ 51 h 51"/>
                <a:gd name="T22" fmla="*/ 40 w 46"/>
                <a:gd name="T23" fmla="*/ 41 h 51"/>
                <a:gd name="T24" fmla="*/ 6 w 46"/>
                <a:gd name="T25" fmla="*/ 41 h 51"/>
                <a:gd name="T26" fmla="*/ 6 w 46"/>
                <a:gd name="T27" fmla="*/ 51 h 51"/>
                <a:gd name="T28" fmla="*/ 0 w 46"/>
                <a:gd name="T29" fmla="*/ 51 h 51"/>
                <a:gd name="T30" fmla="*/ 0 w 46"/>
                <a:gd name="T3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51">
                  <a:moveTo>
                    <a:pt x="0" y="35"/>
                  </a:moveTo>
                  <a:lnTo>
                    <a:pt x="4" y="35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1"/>
                  </a:lnTo>
                  <a:lnTo>
                    <a:pt x="12" y="0"/>
                  </a:lnTo>
                  <a:lnTo>
                    <a:pt x="40" y="0"/>
                  </a:lnTo>
                  <a:lnTo>
                    <a:pt x="40" y="35"/>
                  </a:lnTo>
                  <a:lnTo>
                    <a:pt x="46" y="35"/>
                  </a:lnTo>
                  <a:lnTo>
                    <a:pt x="46" y="51"/>
                  </a:lnTo>
                  <a:lnTo>
                    <a:pt x="40" y="51"/>
                  </a:lnTo>
                  <a:lnTo>
                    <a:pt x="40" y="41"/>
                  </a:lnTo>
                  <a:lnTo>
                    <a:pt x="6" y="41"/>
                  </a:lnTo>
                  <a:lnTo>
                    <a:pt x="6" y="51"/>
                  </a:lnTo>
                  <a:lnTo>
                    <a:pt x="0" y="51"/>
                  </a:lnTo>
                  <a:lnTo>
                    <a:pt x="0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1" name="Freeform 34"/>
            <p:cNvSpPr>
              <a:spLocks noEditPoints="1"/>
            </p:cNvSpPr>
            <p:nvPr userDrawn="1"/>
          </p:nvSpPr>
          <p:spPr bwMode="auto">
            <a:xfrm>
              <a:off x="2593" y="2940"/>
              <a:ext cx="38" cy="43"/>
            </a:xfrm>
            <a:custGeom>
              <a:avLst/>
              <a:gdLst>
                <a:gd name="T0" fmla="*/ 8 w 38"/>
                <a:gd name="T1" fmla="*/ 19 h 43"/>
                <a:gd name="T2" fmla="*/ 32 w 38"/>
                <a:gd name="T3" fmla="*/ 19 h 43"/>
                <a:gd name="T4" fmla="*/ 32 w 38"/>
                <a:gd name="T5" fmla="*/ 19 h 43"/>
                <a:gd name="T6" fmla="*/ 30 w 38"/>
                <a:gd name="T7" fmla="*/ 15 h 43"/>
                <a:gd name="T8" fmla="*/ 28 w 38"/>
                <a:gd name="T9" fmla="*/ 11 h 43"/>
                <a:gd name="T10" fmla="*/ 24 w 38"/>
                <a:gd name="T11" fmla="*/ 8 h 43"/>
                <a:gd name="T12" fmla="*/ 20 w 38"/>
                <a:gd name="T13" fmla="*/ 8 h 43"/>
                <a:gd name="T14" fmla="*/ 20 w 38"/>
                <a:gd name="T15" fmla="*/ 8 h 43"/>
                <a:gd name="T16" fmla="*/ 14 w 38"/>
                <a:gd name="T17" fmla="*/ 8 h 43"/>
                <a:gd name="T18" fmla="*/ 12 w 38"/>
                <a:gd name="T19" fmla="*/ 11 h 43"/>
                <a:gd name="T20" fmla="*/ 8 w 38"/>
                <a:gd name="T21" fmla="*/ 15 h 43"/>
                <a:gd name="T22" fmla="*/ 8 w 38"/>
                <a:gd name="T23" fmla="*/ 19 h 43"/>
                <a:gd name="T24" fmla="*/ 36 w 38"/>
                <a:gd name="T25" fmla="*/ 39 h 43"/>
                <a:gd name="T26" fmla="*/ 36 w 38"/>
                <a:gd name="T27" fmla="*/ 39 h 43"/>
                <a:gd name="T28" fmla="*/ 30 w 38"/>
                <a:gd name="T29" fmla="*/ 43 h 43"/>
                <a:gd name="T30" fmla="*/ 20 w 38"/>
                <a:gd name="T31" fmla="*/ 43 h 43"/>
                <a:gd name="T32" fmla="*/ 20 w 38"/>
                <a:gd name="T33" fmla="*/ 43 h 43"/>
                <a:gd name="T34" fmla="*/ 12 w 38"/>
                <a:gd name="T35" fmla="*/ 43 h 43"/>
                <a:gd name="T36" fmla="*/ 6 w 38"/>
                <a:gd name="T37" fmla="*/ 37 h 43"/>
                <a:gd name="T38" fmla="*/ 2 w 38"/>
                <a:gd name="T39" fmla="*/ 31 h 43"/>
                <a:gd name="T40" fmla="*/ 0 w 38"/>
                <a:gd name="T41" fmla="*/ 23 h 43"/>
                <a:gd name="T42" fmla="*/ 0 w 38"/>
                <a:gd name="T43" fmla="*/ 23 h 43"/>
                <a:gd name="T44" fmla="*/ 0 w 38"/>
                <a:gd name="T45" fmla="*/ 15 h 43"/>
                <a:gd name="T46" fmla="*/ 4 w 38"/>
                <a:gd name="T47" fmla="*/ 6 h 43"/>
                <a:gd name="T48" fmla="*/ 12 w 38"/>
                <a:gd name="T49" fmla="*/ 2 h 43"/>
                <a:gd name="T50" fmla="*/ 20 w 38"/>
                <a:gd name="T51" fmla="*/ 0 h 43"/>
                <a:gd name="T52" fmla="*/ 20 w 38"/>
                <a:gd name="T53" fmla="*/ 0 h 43"/>
                <a:gd name="T54" fmla="*/ 28 w 38"/>
                <a:gd name="T55" fmla="*/ 2 h 43"/>
                <a:gd name="T56" fmla="*/ 34 w 38"/>
                <a:gd name="T57" fmla="*/ 6 h 43"/>
                <a:gd name="T58" fmla="*/ 38 w 38"/>
                <a:gd name="T59" fmla="*/ 13 h 43"/>
                <a:gd name="T60" fmla="*/ 38 w 38"/>
                <a:gd name="T61" fmla="*/ 21 h 43"/>
                <a:gd name="T62" fmla="*/ 38 w 38"/>
                <a:gd name="T63" fmla="*/ 21 h 43"/>
                <a:gd name="T64" fmla="*/ 38 w 38"/>
                <a:gd name="T65" fmla="*/ 25 h 43"/>
                <a:gd name="T66" fmla="*/ 8 w 38"/>
                <a:gd name="T67" fmla="*/ 25 h 43"/>
                <a:gd name="T68" fmla="*/ 8 w 38"/>
                <a:gd name="T69" fmla="*/ 25 h 43"/>
                <a:gd name="T70" fmla="*/ 8 w 38"/>
                <a:gd name="T71" fmla="*/ 29 h 43"/>
                <a:gd name="T72" fmla="*/ 12 w 38"/>
                <a:gd name="T73" fmla="*/ 33 h 43"/>
                <a:gd name="T74" fmla="*/ 16 w 38"/>
                <a:gd name="T75" fmla="*/ 37 h 43"/>
                <a:gd name="T76" fmla="*/ 22 w 38"/>
                <a:gd name="T77" fmla="*/ 37 h 43"/>
                <a:gd name="T78" fmla="*/ 22 w 38"/>
                <a:gd name="T79" fmla="*/ 37 h 43"/>
                <a:gd name="T80" fmla="*/ 28 w 38"/>
                <a:gd name="T81" fmla="*/ 35 h 43"/>
                <a:gd name="T82" fmla="*/ 34 w 38"/>
                <a:gd name="T83" fmla="*/ 33 h 43"/>
                <a:gd name="T84" fmla="*/ 36 w 38"/>
                <a:gd name="T85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3">
                  <a:moveTo>
                    <a:pt x="8" y="19"/>
                  </a:moveTo>
                  <a:lnTo>
                    <a:pt x="32" y="19"/>
                  </a:lnTo>
                  <a:lnTo>
                    <a:pt x="32" y="19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8"/>
                  </a:lnTo>
                  <a:lnTo>
                    <a:pt x="12" y="11"/>
                  </a:lnTo>
                  <a:lnTo>
                    <a:pt x="8" y="15"/>
                  </a:lnTo>
                  <a:lnTo>
                    <a:pt x="8" y="19"/>
                  </a:lnTo>
                  <a:close/>
                  <a:moveTo>
                    <a:pt x="36" y="39"/>
                  </a:moveTo>
                  <a:lnTo>
                    <a:pt x="36" y="39"/>
                  </a:lnTo>
                  <a:lnTo>
                    <a:pt x="30" y="43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9"/>
                  </a:lnTo>
                  <a:lnTo>
                    <a:pt x="12" y="33"/>
                  </a:lnTo>
                  <a:lnTo>
                    <a:pt x="16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8" y="35"/>
                  </a:lnTo>
                  <a:lnTo>
                    <a:pt x="34" y="33"/>
                  </a:lnTo>
                  <a:lnTo>
                    <a:pt x="3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2" name="Freeform 35"/>
            <p:cNvSpPr>
              <a:spLocks/>
            </p:cNvSpPr>
            <p:nvPr userDrawn="1"/>
          </p:nvSpPr>
          <p:spPr bwMode="auto">
            <a:xfrm>
              <a:off x="2601" y="2948"/>
              <a:ext cx="24" cy="11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11 h 11"/>
                <a:gd name="T4" fmla="*/ 24 w 24"/>
                <a:gd name="T5" fmla="*/ 11 h 11"/>
                <a:gd name="T6" fmla="*/ 22 w 24"/>
                <a:gd name="T7" fmla="*/ 7 h 11"/>
                <a:gd name="T8" fmla="*/ 20 w 24"/>
                <a:gd name="T9" fmla="*/ 3 h 11"/>
                <a:gd name="T10" fmla="*/ 16 w 24"/>
                <a:gd name="T11" fmla="*/ 0 h 11"/>
                <a:gd name="T12" fmla="*/ 12 w 24"/>
                <a:gd name="T13" fmla="*/ 0 h 11"/>
                <a:gd name="T14" fmla="*/ 12 w 24"/>
                <a:gd name="T15" fmla="*/ 0 h 11"/>
                <a:gd name="T16" fmla="*/ 6 w 24"/>
                <a:gd name="T17" fmla="*/ 0 h 11"/>
                <a:gd name="T18" fmla="*/ 4 w 24"/>
                <a:gd name="T19" fmla="*/ 3 h 11"/>
                <a:gd name="T20" fmla="*/ 0 w 24"/>
                <a:gd name="T21" fmla="*/ 7 h 11"/>
                <a:gd name="T22" fmla="*/ 0 w 24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11"/>
                  </a:lnTo>
                  <a:lnTo>
                    <a:pt x="24" y="11"/>
                  </a:lnTo>
                  <a:lnTo>
                    <a:pt x="22" y="7"/>
                  </a:lnTo>
                  <a:lnTo>
                    <a:pt x="20" y="3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3" name="Freeform 36"/>
            <p:cNvSpPr>
              <a:spLocks/>
            </p:cNvSpPr>
            <p:nvPr userDrawn="1"/>
          </p:nvSpPr>
          <p:spPr bwMode="auto">
            <a:xfrm>
              <a:off x="2593" y="2940"/>
              <a:ext cx="38" cy="43"/>
            </a:xfrm>
            <a:custGeom>
              <a:avLst/>
              <a:gdLst>
                <a:gd name="T0" fmla="*/ 36 w 38"/>
                <a:gd name="T1" fmla="*/ 39 h 43"/>
                <a:gd name="T2" fmla="*/ 36 w 38"/>
                <a:gd name="T3" fmla="*/ 39 h 43"/>
                <a:gd name="T4" fmla="*/ 30 w 38"/>
                <a:gd name="T5" fmla="*/ 43 h 43"/>
                <a:gd name="T6" fmla="*/ 20 w 38"/>
                <a:gd name="T7" fmla="*/ 43 h 43"/>
                <a:gd name="T8" fmla="*/ 20 w 38"/>
                <a:gd name="T9" fmla="*/ 43 h 43"/>
                <a:gd name="T10" fmla="*/ 12 w 38"/>
                <a:gd name="T11" fmla="*/ 43 h 43"/>
                <a:gd name="T12" fmla="*/ 6 w 38"/>
                <a:gd name="T13" fmla="*/ 37 h 43"/>
                <a:gd name="T14" fmla="*/ 2 w 38"/>
                <a:gd name="T15" fmla="*/ 31 h 43"/>
                <a:gd name="T16" fmla="*/ 0 w 38"/>
                <a:gd name="T17" fmla="*/ 23 h 43"/>
                <a:gd name="T18" fmla="*/ 0 w 38"/>
                <a:gd name="T19" fmla="*/ 23 h 43"/>
                <a:gd name="T20" fmla="*/ 0 w 38"/>
                <a:gd name="T21" fmla="*/ 15 h 43"/>
                <a:gd name="T22" fmla="*/ 4 w 38"/>
                <a:gd name="T23" fmla="*/ 6 h 43"/>
                <a:gd name="T24" fmla="*/ 12 w 38"/>
                <a:gd name="T25" fmla="*/ 2 h 43"/>
                <a:gd name="T26" fmla="*/ 20 w 38"/>
                <a:gd name="T27" fmla="*/ 0 h 43"/>
                <a:gd name="T28" fmla="*/ 20 w 38"/>
                <a:gd name="T29" fmla="*/ 0 h 43"/>
                <a:gd name="T30" fmla="*/ 28 w 38"/>
                <a:gd name="T31" fmla="*/ 2 h 43"/>
                <a:gd name="T32" fmla="*/ 34 w 38"/>
                <a:gd name="T33" fmla="*/ 6 h 43"/>
                <a:gd name="T34" fmla="*/ 38 w 38"/>
                <a:gd name="T35" fmla="*/ 13 h 43"/>
                <a:gd name="T36" fmla="*/ 38 w 38"/>
                <a:gd name="T37" fmla="*/ 21 h 43"/>
                <a:gd name="T38" fmla="*/ 38 w 38"/>
                <a:gd name="T39" fmla="*/ 21 h 43"/>
                <a:gd name="T40" fmla="*/ 38 w 38"/>
                <a:gd name="T41" fmla="*/ 25 h 43"/>
                <a:gd name="T42" fmla="*/ 8 w 38"/>
                <a:gd name="T43" fmla="*/ 25 h 43"/>
                <a:gd name="T44" fmla="*/ 8 w 38"/>
                <a:gd name="T45" fmla="*/ 25 h 43"/>
                <a:gd name="T46" fmla="*/ 8 w 38"/>
                <a:gd name="T47" fmla="*/ 29 h 43"/>
                <a:gd name="T48" fmla="*/ 12 w 38"/>
                <a:gd name="T49" fmla="*/ 33 h 43"/>
                <a:gd name="T50" fmla="*/ 16 w 38"/>
                <a:gd name="T51" fmla="*/ 37 h 43"/>
                <a:gd name="T52" fmla="*/ 22 w 38"/>
                <a:gd name="T53" fmla="*/ 37 h 43"/>
                <a:gd name="T54" fmla="*/ 22 w 38"/>
                <a:gd name="T55" fmla="*/ 37 h 43"/>
                <a:gd name="T56" fmla="*/ 28 w 38"/>
                <a:gd name="T57" fmla="*/ 35 h 43"/>
                <a:gd name="T58" fmla="*/ 34 w 38"/>
                <a:gd name="T59" fmla="*/ 33 h 43"/>
                <a:gd name="T60" fmla="*/ 36 w 38"/>
                <a:gd name="T6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43">
                  <a:moveTo>
                    <a:pt x="36" y="39"/>
                  </a:moveTo>
                  <a:lnTo>
                    <a:pt x="36" y="39"/>
                  </a:lnTo>
                  <a:lnTo>
                    <a:pt x="30" y="43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9"/>
                  </a:lnTo>
                  <a:lnTo>
                    <a:pt x="12" y="33"/>
                  </a:lnTo>
                  <a:lnTo>
                    <a:pt x="16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8" y="35"/>
                  </a:lnTo>
                  <a:lnTo>
                    <a:pt x="34" y="33"/>
                  </a:lnTo>
                  <a:lnTo>
                    <a:pt x="36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4" name="Freeform 37"/>
            <p:cNvSpPr>
              <a:spLocks noEditPoints="1"/>
            </p:cNvSpPr>
            <p:nvPr userDrawn="1"/>
          </p:nvSpPr>
          <p:spPr bwMode="auto">
            <a:xfrm>
              <a:off x="2645" y="2940"/>
              <a:ext cx="38" cy="61"/>
            </a:xfrm>
            <a:custGeom>
              <a:avLst/>
              <a:gdLst>
                <a:gd name="T0" fmla="*/ 6 w 38"/>
                <a:gd name="T1" fmla="*/ 13 h 61"/>
                <a:gd name="T2" fmla="*/ 6 w 38"/>
                <a:gd name="T3" fmla="*/ 33 h 61"/>
                <a:gd name="T4" fmla="*/ 6 w 38"/>
                <a:gd name="T5" fmla="*/ 33 h 61"/>
                <a:gd name="T6" fmla="*/ 12 w 38"/>
                <a:gd name="T7" fmla="*/ 37 h 61"/>
                <a:gd name="T8" fmla="*/ 18 w 38"/>
                <a:gd name="T9" fmla="*/ 37 h 61"/>
                <a:gd name="T10" fmla="*/ 18 w 38"/>
                <a:gd name="T11" fmla="*/ 37 h 61"/>
                <a:gd name="T12" fmla="*/ 22 w 38"/>
                <a:gd name="T13" fmla="*/ 35 h 61"/>
                <a:gd name="T14" fmla="*/ 28 w 38"/>
                <a:gd name="T15" fmla="*/ 33 h 61"/>
                <a:gd name="T16" fmla="*/ 30 w 38"/>
                <a:gd name="T17" fmla="*/ 29 h 61"/>
                <a:gd name="T18" fmla="*/ 32 w 38"/>
                <a:gd name="T19" fmla="*/ 23 h 61"/>
                <a:gd name="T20" fmla="*/ 32 w 38"/>
                <a:gd name="T21" fmla="*/ 23 h 61"/>
                <a:gd name="T22" fmla="*/ 30 w 38"/>
                <a:gd name="T23" fmla="*/ 17 h 61"/>
                <a:gd name="T24" fmla="*/ 28 w 38"/>
                <a:gd name="T25" fmla="*/ 13 h 61"/>
                <a:gd name="T26" fmla="*/ 24 w 38"/>
                <a:gd name="T27" fmla="*/ 8 h 61"/>
                <a:gd name="T28" fmla="*/ 18 w 38"/>
                <a:gd name="T29" fmla="*/ 8 h 61"/>
                <a:gd name="T30" fmla="*/ 18 w 38"/>
                <a:gd name="T31" fmla="*/ 8 h 61"/>
                <a:gd name="T32" fmla="*/ 12 w 38"/>
                <a:gd name="T33" fmla="*/ 11 h 61"/>
                <a:gd name="T34" fmla="*/ 6 w 38"/>
                <a:gd name="T35" fmla="*/ 13 h 61"/>
                <a:gd name="T36" fmla="*/ 0 w 38"/>
                <a:gd name="T37" fmla="*/ 2 h 61"/>
                <a:gd name="T38" fmla="*/ 6 w 38"/>
                <a:gd name="T39" fmla="*/ 2 h 61"/>
                <a:gd name="T40" fmla="*/ 6 w 38"/>
                <a:gd name="T41" fmla="*/ 6 h 61"/>
                <a:gd name="T42" fmla="*/ 6 w 38"/>
                <a:gd name="T43" fmla="*/ 6 h 61"/>
                <a:gd name="T44" fmla="*/ 12 w 38"/>
                <a:gd name="T45" fmla="*/ 2 h 61"/>
                <a:gd name="T46" fmla="*/ 20 w 38"/>
                <a:gd name="T47" fmla="*/ 0 h 61"/>
                <a:gd name="T48" fmla="*/ 20 w 38"/>
                <a:gd name="T49" fmla="*/ 0 h 61"/>
                <a:gd name="T50" fmla="*/ 28 w 38"/>
                <a:gd name="T51" fmla="*/ 2 h 61"/>
                <a:gd name="T52" fmla="*/ 34 w 38"/>
                <a:gd name="T53" fmla="*/ 6 h 61"/>
                <a:gd name="T54" fmla="*/ 38 w 38"/>
                <a:gd name="T55" fmla="*/ 13 h 61"/>
                <a:gd name="T56" fmla="*/ 38 w 38"/>
                <a:gd name="T57" fmla="*/ 23 h 61"/>
                <a:gd name="T58" fmla="*/ 38 w 38"/>
                <a:gd name="T59" fmla="*/ 23 h 61"/>
                <a:gd name="T60" fmla="*/ 38 w 38"/>
                <a:gd name="T61" fmla="*/ 31 h 61"/>
                <a:gd name="T62" fmla="*/ 32 w 38"/>
                <a:gd name="T63" fmla="*/ 37 h 61"/>
                <a:gd name="T64" fmla="*/ 26 w 38"/>
                <a:gd name="T65" fmla="*/ 41 h 61"/>
                <a:gd name="T66" fmla="*/ 18 w 38"/>
                <a:gd name="T67" fmla="*/ 43 h 61"/>
                <a:gd name="T68" fmla="*/ 18 w 38"/>
                <a:gd name="T69" fmla="*/ 43 h 61"/>
                <a:gd name="T70" fmla="*/ 12 w 38"/>
                <a:gd name="T71" fmla="*/ 43 h 61"/>
                <a:gd name="T72" fmla="*/ 6 w 38"/>
                <a:gd name="T73" fmla="*/ 41 h 61"/>
                <a:gd name="T74" fmla="*/ 6 w 38"/>
                <a:gd name="T75" fmla="*/ 61 h 61"/>
                <a:gd name="T76" fmla="*/ 0 w 38"/>
                <a:gd name="T77" fmla="*/ 61 h 61"/>
                <a:gd name="T78" fmla="*/ 0 w 38"/>
                <a:gd name="T7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1">
                  <a:moveTo>
                    <a:pt x="6" y="13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12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35"/>
                  </a:lnTo>
                  <a:lnTo>
                    <a:pt x="28" y="33"/>
                  </a:lnTo>
                  <a:lnTo>
                    <a:pt x="30" y="29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0" y="17"/>
                  </a:lnTo>
                  <a:lnTo>
                    <a:pt x="28" y="13"/>
                  </a:lnTo>
                  <a:lnTo>
                    <a:pt x="2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1"/>
                  </a:lnTo>
                  <a:lnTo>
                    <a:pt x="6" y="13"/>
                  </a:lnTo>
                  <a:close/>
                  <a:moveTo>
                    <a:pt x="0" y="2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38" y="31"/>
                  </a:lnTo>
                  <a:lnTo>
                    <a:pt x="32" y="37"/>
                  </a:lnTo>
                  <a:lnTo>
                    <a:pt x="26" y="41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1"/>
                  </a:lnTo>
                  <a:lnTo>
                    <a:pt x="6" y="61"/>
                  </a:lnTo>
                  <a:lnTo>
                    <a:pt x="0" y="6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5" name="Freeform 38"/>
            <p:cNvSpPr>
              <a:spLocks/>
            </p:cNvSpPr>
            <p:nvPr userDrawn="1"/>
          </p:nvSpPr>
          <p:spPr bwMode="auto">
            <a:xfrm>
              <a:off x="2651" y="2948"/>
              <a:ext cx="26" cy="29"/>
            </a:xfrm>
            <a:custGeom>
              <a:avLst/>
              <a:gdLst>
                <a:gd name="T0" fmla="*/ 0 w 26"/>
                <a:gd name="T1" fmla="*/ 5 h 29"/>
                <a:gd name="T2" fmla="*/ 0 w 26"/>
                <a:gd name="T3" fmla="*/ 25 h 29"/>
                <a:gd name="T4" fmla="*/ 0 w 26"/>
                <a:gd name="T5" fmla="*/ 25 h 29"/>
                <a:gd name="T6" fmla="*/ 6 w 26"/>
                <a:gd name="T7" fmla="*/ 29 h 29"/>
                <a:gd name="T8" fmla="*/ 12 w 26"/>
                <a:gd name="T9" fmla="*/ 29 h 29"/>
                <a:gd name="T10" fmla="*/ 12 w 26"/>
                <a:gd name="T11" fmla="*/ 29 h 29"/>
                <a:gd name="T12" fmla="*/ 16 w 26"/>
                <a:gd name="T13" fmla="*/ 27 h 29"/>
                <a:gd name="T14" fmla="*/ 22 w 26"/>
                <a:gd name="T15" fmla="*/ 25 h 29"/>
                <a:gd name="T16" fmla="*/ 24 w 26"/>
                <a:gd name="T17" fmla="*/ 21 h 29"/>
                <a:gd name="T18" fmla="*/ 26 w 26"/>
                <a:gd name="T19" fmla="*/ 15 h 29"/>
                <a:gd name="T20" fmla="*/ 26 w 26"/>
                <a:gd name="T21" fmla="*/ 15 h 29"/>
                <a:gd name="T22" fmla="*/ 24 w 26"/>
                <a:gd name="T23" fmla="*/ 9 h 29"/>
                <a:gd name="T24" fmla="*/ 22 w 26"/>
                <a:gd name="T25" fmla="*/ 5 h 29"/>
                <a:gd name="T26" fmla="*/ 18 w 26"/>
                <a:gd name="T27" fmla="*/ 0 h 29"/>
                <a:gd name="T28" fmla="*/ 12 w 26"/>
                <a:gd name="T29" fmla="*/ 0 h 29"/>
                <a:gd name="T30" fmla="*/ 12 w 26"/>
                <a:gd name="T31" fmla="*/ 0 h 29"/>
                <a:gd name="T32" fmla="*/ 6 w 26"/>
                <a:gd name="T33" fmla="*/ 3 h 29"/>
                <a:gd name="T34" fmla="*/ 0 w 26"/>
                <a:gd name="T3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0" y="5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6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6" y="27"/>
                  </a:lnTo>
                  <a:lnTo>
                    <a:pt x="22" y="25"/>
                  </a:lnTo>
                  <a:lnTo>
                    <a:pt x="24" y="2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4" y="9"/>
                  </a:lnTo>
                  <a:lnTo>
                    <a:pt x="22" y="5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3"/>
                  </a:lnTo>
                  <a:lnTo>
                    <a:pt x="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6" name="Freeform 39"/>
            <p:cNvSpPr>
              <a:spLocks/>
            </p:cNvSpPr>
            <p:nvPr userDrawn="1"/>
          </p:nvSpPr>
          <p:spPr bwMode="auto">
            <a:xfrm>
              <a:off x="2645" y="2940"/>
              <a:ext cx="38" cy="61"/>
            </a:xfrm>
            <a:custGeom>
              <a:avLst/>
              <a:gdLst>
                <a:gd name="T0" fmla="*/ 0 w 38"/>
                <a:gd name="T1" fmla="*/ 2 h 61"/>
                <a:gd name="T2" fmla="*/ 6 w 38"/>
                <a:gd name="T3" fmla="*/ 2 h 61"/>
                <a:gd name="T4" fmla="*/ 6 w 38"/>
                <a:gd name="T5" fmla="*/ 6 h 61"/>
                <a:gd name="T6" fmla="*/ 6 w 38"/>
                <a:gd name="T7" fmla="*/ 6 h 61"/>
                <a:gd name="T8" fmla="*/ 12 w 38"/>
                <a:gd name="T9" fmla="*/ 2 h 61"/>
                <a:gd name="T10" fmla="*/ 20 w 38"/>
                <a:gd name="T11" fmla="*/ 0 h 61"/>
                <a:gd name="T12" fmla="*/ 20 w 38"/>
                <a:gd name="T13" fmla="*/ 0 h 61"/>
                <a:gd name="T14" fmla="*/ 28 w 38"/>
                <a:gd name="T15" fmla="*/ 2 h 61"/>
                <a:gd name="T16" fmla="*/ 34 w 38"/>
                <a:gd name="T17" fmla="*/ 6 h 61"/>
                <a:gd name="T18" fmla="*/ 38 w 38"/>
                <a:gd name="T19" fmla="*/ 13 h 61"/>
                <a:gd name="T20" fmla="*/ 38 w 38"/>
                <a:gd name="T21" fmla="*/ 23 h 61"/>
                <a:gd name="T22" fmla="*/ 38 w 38"/>
                <a:gd name="T23" fmla="*/ 23 h 61"/>
                <a:gd name="T24" fmla="*/ 38 w 38"/>
                <a:gd name="T25" fmla="*/ 31 h 61"/>
                <a:gd name="T26" fmla="*/ 32 w 38"/>
                <a:gd name="T27" fmla="*/ 37 h 61"/>
                <a:gd name="T28" fmla="*/ 26 w 38"/>
                <a:gd name="T29" fmla="*/ 41 h 61"/>
                <a:gd name="T30" fmla="*/ 18 w 38"/>
                <a:gd name="T31" fmla="*/ 43 h 61"/>
                <a:gd name="T32" fmla="*/ 18 w 38"/>
                <a:gd name="T33" fmla="*/ 43 h 61"/>
                <a:gd name="T34" fmla="*/ 12 w 38"/>
                <a:gd name="T35" fmla="*/ 43 h 61"/>
                <a:gd name="T36" fmla="*/ 6 w 38"/>
                <a:gd name="T37" fmla="*/ 41 h 61"/>
                <a:gd name="T38" fmla="*/ 6 w 38"/>
                <a:gd name="T39" fmla="*/ 61 h 61"/>
                <a:gd name="T40" fmla="*/ 0 w 38"/>
                <a:gd name="T41" fmla="*/ 61 h 61"/>
                <a:gd name="T42" fmla="*/ 0 w 38"/>
                <a:gd name="T43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1">
                  <a:moveTo>
                    <a:pt x="0" y="2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38" y="31"/>
                  </a:lnTo>
                  <a:lnTo>
                    <a:pt x="32" y="37"/>
                  </a:lnTo>
                  <a:lnTo>
                    <a:pt x="26" y="41"/>
                  </a:lnTo>
                  <a:lnTo>
                    <a:pt x="18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1"/>
                  </a:lnTo>
                  <a:lnTo>
                    <a:pt x="6" y="61"/>
                  </a:lnTo>
                  <a:lnTo>
                    <a:pt x="0" y="61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7" name="Freeform 40"/>
            <p:cNvSpPr>
              <a:spLocks noEditPoints="1"/>
            </p:cNvSpPr>
            <p:nvPr userDrawn="1"/>
          </p:nvSpPr>
          <p:spPr bwMode="auto">
            <a:xfrm>
              <a:off x="2693" y="2940"/>
              <a:ext cx="32" cy="43"/>
            </a:xfrm>
            <a:custGeom>
              <a:avLst/>
              <a:gdLst>
                <a:gd name="T0" fmla="*/ 26 w 32"/>
                <a:gd name="T1" fmla="*/ 31 h 43"/>
                <a:gd name="T2" fmla="*/ 26 w 32"/>
                <a:gd name="T3" fmla="*/ 27 h 43"/>
                <a:gd name="T4" fmla="*/ 26 w 32"/>
                <a:gd name="T5" fmla="*/ 27 h 43"/>
                <a:gd name="T6" fmla="*/ 22 w 32"/>
                <a:gd name="T7" fmla="*/ 25 h 43"/>
                <a:gd name="T8" fmla="*/ 16 w 32"/>
                <a:gd name="T9" fmla="*/ 25 h 43"/>
                <a:gd name="T10" fmla="*/ 16 w 32"/>
                <a:gd name="T11" fmla="*/ 25 h 43"/>
                <a:gd name="T12" fmla="*/ 12 w 32"/>
                <a:gd name="T13" fmla="*/ 25 h 43"/>
                <a:gd name="T14" fmla="*/ 10 w 32"/>
                <a:gd name="T15" fmla="*/ 27 h 43"/>
                <a:gd name="T16" fmla="*/ 8 w 32"/>
                <a:gd name="T17" fmla="*/ 31 h 43"/>
                <a:gd name="T18" fmla="*/ 8 w 32"/>
                <a:gd name="T19" fmla="*/ 31 h 43"/>
                <a:gd name="T20" fmla="*/ 10 w 32"/>
                <a:gd name="T21" fmla="*/ 35 h 43"/>
                <a:gd name="T22" fmla="*/ 16 w 32"/>
                <a:gd name="T23" fmla="*/ 37 h 43"/>
                <a:gd name="T24" fmla="*/ 16 w 32"/>
                <a:gd name="T25" fmla="*/ 37 h 43"/>
                <a:gd name="T26" fmla="*/ 22 w 32"/>
                <a:gd name="T27" fmla="*/ 35 h 43"/>
                <a:gd name="T28" fmla="*/ 26 w 32"/>
                <a:gd name="T29" fmla="*/ 31 h 43"/>
                <a:gd name="T30" fmla="*/ 4 w 32"/>
                <a:gd name="T31" fmla="*/ 4 h 43"/>
                <a:gd name="T32" fmla="*/ 4 w 32"/>
                <a:gd name="T33" fmla="*/ 4 h 43"/>
                <a:gd name="T34" fmla="*/ 10 w 32"/>
                <a:gd name="T35" fmla="*/ 2 h 43"/>
                <a:gd name="T36" fmla="*/ 18 w 32"/>
                <a:gd name="T37" fmla="*/ 0 h 43"/>
                <a:gd name="T38" fmla="*/ 18 w 32"/>
                <a:gd name="T39" fmla="*/ 0 h 43"/>
                <a:gd name="T40" fmla="*/ 24 w 32"/>
                <a:gd name="T41" fmla="*/ 2 h 43"/>
                <a:gd name="T42" fmla="*/ 30 w 32"/>
                <a:gd name="T43" fmla="*/ 6 h 43"/>
                <a:gd name="T44" fmla="*/ 32 w 32"/>
                <a:gd name="T45" fmla="*/ 11 h 43"/>
                <a:gd name="T46" fmla="*/ 32 w 32"/>
                <a:gd name="T47" fmla="*/ 19 h 43"/>
                <a:gd name="T48" fmla="*/ 32 w 32"/>
                <a:gd name="T49" fmla="*/ 43 h 43"/>
                <a:gd name="T50" fmla="*/ 26 w 32"/>
                <a:gd name="T51" fmla="*/ 43 h 43"/>
                <a:gd name="T52" fmla="*/ 26 w 32"/>
                <a:gd name="T53" fmla="*/ 37 h 43"/>
                <a:gd name="T54" fmla="*/ 26 w 32"/>
                <a:gd name="T55" fmla="*/ 37 h 43"/>
                <a:gd name="T56" fmla="*/ 22 w 32"/>
                <a:gd name="T57" fmla="*/ 41 h 43"/>
                <a:gd name="T58" fmla="*/ 14 w 32"/>
                <a:gd name="T59" fmla="*/ 43 h 43"/>
                <a:gd name="T60" fmla="*/ 14 w 32"/>
                <a:gd name="T61" fmla="*/ 43 h 43"/>
                <a:gd name="T62" fmla="*/ 8 w 32"/>
                <a:gd name="T63" fmla="*/ 43 h 43"/>
                <a:gd name="T64" fmla="*/ 4 w 32"/>
                <a:gd name="T65" fmla="*/ 41 h 43"/>
                <a:gd name="T66" fmla="*/ 2 w 32"/>
                <a:gd name="T67" fmla="*/ 37 h 43"/>
                <a:gd name="T68" fmla="*/ 0 w 32"/>
                <a:gd name="T69" fmla="*/ 31 h 43"/>
                <a:gd name="T70" fmla="*/ 0 w 32"/>
                <a:gd name="T71" fmla="*/ 31 h 43"/>
                <a:gd name="T72" fmla="*/ 2 w 32"/>
                <a:gd name="T73" fmla="*/ 25 h 43"/>
                <a:gd name="T74" fmla="*/ 6 w 32"/>
                <a:gd name="T75" fmla="*/ 21 h 43"/>
                <a:gd name="T76" fmla="*/ 10 w 32"/>
                <a:gd name="T77" fmla="*/ 19 h 43"/>
                <a:gd name="T78" fmla="*/ 16 w 32"/>
                <a:gd name="T79" fmla="*/ 19 h 43"/>
                <a:gd name="T80" fmla="*/ 16 w 32"/>
                <a:gd name="T81" fmla="*/ 19 h 43"/>
                <a:gd name="T82" fmla="*/ 22 w 32"/>
                <a:gd name="T83" fmla="*/ 19 h 43"/>
                <a:gd name="T84" fmla="*/ 26 w 32"/>
                <a:gd name="T85" fmla="*/ 21 h 43"/>
                <a:gd name="T86" fmla="*/ 26 w 32"/>
                <a:gd name="T87" fmla="*/ 21 h 43"/>
                <a:gd name="T88" fmla="*/ 26 w 32"/>
                <a:gd name="T89" fmla="*/ 15 h 43"/>
                <a:gd name="T90" fmla="*/ 24 w 32"/>
                <a:gd name="T91" fmla="*/ 11 h 43"/>
                <a:gd name="T92" fmla="*/ 22 w 32"/>
                <a:gd name="T93" fmla="*/ 8 h 43"/>
                <a:gd name="T94" fmla="*/ 16 w 32"/>
                <a:gd name="T95" fmla="*/ 8 h 43"/>
                <a:gd name="T96" fmla="*/ 16 w 32"/>
                <a:gd name="T97" fmla="*/ 8 h 43"/>
                <a:gd name="T98" fmla="*/ 10 w 32"/>
                <a:gd name="T99" fmla="*/ 8 h 43"/>
                <a:gd name="T100" fmla="*/ 6 w 32"/>
                <a:gd name="T101" fmla="*/ 11 h 43"/>
                <a:gd name="T102" fmla="*/ 4 w 32"/>
                <a:gd name="T103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43">
                  <a:moveTo>
                    <a:pt x="26" y="31"/>
                  </a:moveTo>
                  <a:lnTo>
                    <a:pt x="26" y="27"/>
                  </a:lnTo>
                  <a:lnTo>
                    <a:pt x="26" y="27"/>
                  </a:lnTo>
                  <a:lnTo>
                    <a:pt x="22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2" y="25"/>
                  </a:lnTo>
                  <a:lnTo>
                    <a:pt x="10" y="27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10" y="35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22" y="35"/>
                  </a:lnTo>
                  <a:lnTo>
                    <a:pt x="26" y="31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2" y="11"/>
                  </a:lnTo>
                  <a:lnTo>
                    <a:pt x="32" y="19"/>
                  </a:lnTo>
                  <a:lnTo>
                    <a:pt x="32" y="43"/>
                  </a:lnTo>
                  <a:lnTo>
                    <a:pt x="26" y="43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2" y="41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8" y="43"/>
                  </a:lnTo>
                  <a:lnTo>
                    <a:pt x="4" y="41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6" y="21"/>
                  </a:lnTo>
                  <a:lnTo>
                    <a:pt x="10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22" y="19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15"/>
                  </a:lnTo>
                  <a:lnTo>
                    <a:pt x="24" y="11"/>
                  </a:lnTo>
                  <a:lnTo>
                    <a:pt x="2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8"/>
                  </a:lnTo>
                  <a:lnTo>
                    <a:pt x="6" y="11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8" name="Freeform 41"/>
            <p:cNvSpPr>
              <a:spLocks/>
            </p:cNvSpPr>
            <p:nvPr userDrawn="1"/>
          </p:nvSpPr>
          <p:spPr bwMode="auto">
            <a:xfrm>
              <a:off x="2701" y="2965"/>
              <a:ext cx="18" cy="12"/>
            </a:xfrm>
            <a:custGeom>
              <a:avLst/>
              <a:gdLst>
                <a:gd name="T0" fmla="*/ 18 w 18"/>
                <a:gd name="T1" fmla="*/ 6 h 12"/>
                <a:gd name="T2" fmla="*/ 18 w 18"/>
                <a:gd name="T3" fmla="*/ 2 h 12"/>
                <a:gd name="T4" fmla="*/ 18 w 18"/>
                <a:gd name="T5" fmla="*/ 2 h 12"/>
                <a:gd name="T6" fmla="*/ 14 w 18"/>
                <a:gd name="T7" fmla="*/ 0 h 12"/>
                <a:gd name="T8" fmla="*/ 8 w 18"/>
                <a:gd name="T9" fmla="*/ 0 h 12"/>
                <a:gd name="T10" fmla="*/ 8 w 18"/>
                <a:gd name="T11" fmla="*/ 0 h 12"/>
                <a:gd name="T12" fmla="*/ 4 w 18"/>
                <a:gd name="T13" fmla="*/ 0 h 12"/>
                <a:gd name="T14" fmla="*/ 2 w 18"/>
                <a:gd name="T15" fmla="*/ 2 h 12"/>
                <a:gd name="T16" fmla="*/ 0 w 18"/>
                <a:gd name="T17" fmla="*/ 6 h 12"/>
                <a:gd name="T18" fmla="*/ 0 w 18"/>
                <a:gd name="T19" fmla="*/ 6 h 12"/>
                <a:gd name="T20" fmla="*/ 2 w 18"/>
                <a:gd name="T21" fmla="*/ 10 h 12"/>
                <a:gd name="T22" fmla="*/ 8 w 18"/>
                <a:gd name="T23" fmla="*/ 12 h 12"/>
                <a:gd name="T24" fmla="*/ 8 w 18"/>
                <a:gd name="T25" fmla="*/ 12 h 12"/>
                <a:gd name="T26" fmla="*/ 14 w 18"/>
                <a:gd name="T27" fmla="*/ 10 h 12"/>
                <a:gd name="T28" fmla="*/ 18 w 18"/>
                <a:gd name="T2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2">
                  <a:moveTo>
                    <a:pt x="18" y="6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10"/>
                  </a:lnTo>
                  <a:lnTo>
                    <a:pt x="18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09" name="Freeform 42"/>
            <p:cNvSpPr>
              <a:spLocks/>
            </p:cNvSpPr>
            <p:nvPr userDrawn="1"/>
          </p:nvSpPr>
          <p:spPr bwMode="auto">
            <a:xfrm>
              <a:off x="2693" y="2940"/>
              <a:ext cx="32" cy="43"/>
            </a:xfrm>
            <a:custGeom>
              <a:avLst/>
              <a:gdLst>
                <a:gd name="T0" fmla="*/ 4 w 32"/>
                <a:gd name="T1" fmla="*/ 4 h 43"/>
                <a:gd name="T2" fmla="*/ 4 w 32"/>
                <a:gd name="T3" fmla="*/ 4 h 43"/>
                <a:gd name="T4" fmla="*/ 10 w 32"/>
                <a:gd name="T5" fmla="*/ 2 h 43"/>
                <a:gd name="T6" fmla="*/ 18 w 32"/>
                <a:gd name="T7" fmla="*/ 0 h 43"/>
                <a:gd name="T8" fmla="*/ 18 w 32"/>
                <a:gd name="T9" fmla="*/ 0 h 43"/>
                <a:gd name="T10" fmla="*/ 24 w 32"/>
                <a:gd name="T11" fmla="*/ 2 h 43"/>
                <a:gd name="T12" fmla="*/ 30 w 32"/>
                <a:gd name="T13" fmla="*/ 6 h 43"/>
                <a:gd name="T14" fmla="*/ 32 w 32"/>
                <a:gd name="T15" fmla="*/ 11 h 43"/>
                <a:gd name="T16" fmla="*/ 32 w 32"/>
                <a:gd name="T17" fmla="*/ 19 h 43"/>
                <a:gd name="T18" fmla="*/ 32 w 32"/>
                <a:gd name="T19" fmla="*/ 43 h 43"/>
                <a:gd name="T20" fmla="*/ 26 w 32"/>
                <a:gd name="T21" fmla="*/ 43 h 43"/>
                <a:gd name="T22" fmla="*/ 26 w 32"/>
                <a:gd name="T23" fmla="*/ 37 h 43"/>
                <a:gd name="T24" fmla="*/ 26 w 32"/>
                <a:gd name="T25" fmla="*/ 37 h 43"/>
                <a:gd name="T26" fmla="*/ 22 w 32"/>
                <a:gd name="T27" fmla="*/ 41 h 43"/>
                <a:gd name="T28" fmla="*/ 14 w 32"/>
                <a:gd name="T29" fmla="*/ 43 h 43"/>
                <a:gd name="T30" fmla="*/ 14 w 32"/>
                <a:gd name="T31" fmla="*/ 43 h 43"/>
                <a:gd name="T32" fmla="*/ 8 w 32"/>
                <a:gd name="T33" fmla="*/ 43 h 43"/>
                <a:gd name="T34" fmla="*/ 4 w 32"/>
                <a:gd name="T35" fmla="*/ 41 h 43"/>
                <a:gd name="T36" fmla="*/ 2 w 32"/>
                <a:gd name="T37" fmla="*/ 37 h 43"/>
                <a:gd name="T38" fmla="*/ 0 w 32"/>
                <a:gd name="T39" fmla="*/ 31 h 43"/>
                <a:gd name="T40" fmla="*/ 0 w 32"/>
                <a:gd name="T41" fmla="*/ 31 h 43"/>
                <a:gd name="T42" fmla="*/ 2 w 32"/>
                <a:gd name="T43" fmla="*/ 25 h 43"/>
                <a:gd name="T44" fmla="*/ 6 w 32"/>
                <a:gd name="T45" fmla="*/ 21 h 43"/>
                <a:gd name="T46" fmla="*/ 10 w 32"/>
                <a:gd name="T47" fmla="*/ 19 h 43"/>
                <a:gd name="T48" fmla="*/ 16 w 32"/>
                <a:gd name="T49" fmla="*/ 19 h 43"/>
                <a:gd name="T50" fmla="*/ 16 w 32"/>
                <a:gd name="T51" fmla="*/ 19 h 43"/>
                <a:gd name="T52" fmla="*/ 22 w 32"/>
                <a:gd name="T53" fmla="*/ 19 h 43"/>
                <a:gd name="T54" fmla="*/ 26 w 32"/>
                <a:gd name="T55" fmla="*/ 21 h 43"/>
                <a:gd name="T56" fmla="*/ 26 w 32"/>
                <a:gd name="T57" fmla="*/ 21 h 43"/>
                <a:gd name="T58" fmla="*/ 26 w 32"/>
                <a:gd name="T59" fmla="*/ 15 h 43"/>
                <a:gd name="T60" fmla="*/ 24 w 32"/>
                <a:gd name="T61" fmla="*/ 11 h 43"/>
                <a:gd name="T62" fmla="*/ 22 w 32"/>
                <a:gd name="T63" fmla="*/ 8 h 43"/>
                <a:gd name="T64" fmla="*/ 16 w 32"/>
                <a:gd name="T65" fmla="*/ 8 h 43"/>
                <a:gd name="T66" fmla="*/ 16 w 32"/>
                <a:gd name="T67" fmla="*/ 8 h 43"/>
                <a:gd name="T68" fmla="*/ 10 w 32"/>
                <a:gd name="T69" fmla="*/ 8 h 43"/>
                <a:gd name="T70" fmla="*/ 6 w 32"/>
                <a:gd name="T71" fmla="*/ 11 h 43"/>
                <a:gd name="T72" fmla="*/ 4 w 32"/>
                <a:gd name="T73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43">
                  <a:moveTo>
                    <a:pt x="4" y="4"/>
                  </a:move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2" y="11"/>
                  </a:lnTo>
                  <a:lnTo>
                    <a:pt x="32" y="19"/>
                  </a:lnTo>
                  <a:lnTo>
                    <a:pt x="32" y="43"/>
                  </a:lnTo>
                  <a:lnTo>
                    <a:pt x="26" y="43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2" y="41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8" y="43"/>
                  </a:lnTo>
                  <a:lnTo>
                    <a:pt x="4" y="41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6" y="21"/>
                  </a:lnTo>
                  <a:lnTo>
                    <a:pt x="10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22" y="19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15"/>
                  </a:lnTo>
                  <a:lnTo>
                    <a:pt x="24" y="11"/>
                  </a:lnTo>
                  <a:lnTo>
                    <a:pt x="2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8"/>
                  </a:lnTo>
                  <a:lnTo>
                    <a:pt x="6" y="11"/>
                  </a:lnTo>
                  <a:lnTo>
                    <a:pt x="4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0" name="Freeform 43"/>
            <p:cNvSpPr>
              <a:spLocks/>
            </p:cNvSpPr>
            <p:nvPr userDrawn="1"/>
          </p:nvSpPr>
          <p:spPr bwMode="auto">
            <a:xfrm>
              <a:off x="2737" y="2942"/>
              <a:ext cx="38" cy="41"/>
            </a:xfrm>
            <a:custGeom>
              <a:avLst/>
              <a:gdLst>
                <a:gd name="T0" fmla="*/ 30 w 38"/>
                <a:gd name="T1" fmla="*/ 6 h 41"/>
                <a:gd name="T2" fmla="*/ 16 w 38"/>
                <a:gd name="T3" fmla="*/ 6 h 41"/>
                <a:gd name="T4" fmla="*/ 16 w 38"/>
                <a:gd name="T5" fmla="*/ 15 h 41"/>
                <a:gd name="T6" fmla="*/ 16 w 38"/>
                <a:gd name="T7" fmla="*/ 15 h 41"/>
                <a:gd name="T8" fmla="*/ 14 w 38"/>
                <a:gd name="T9" fmla="*/ 29 h 41"/>
                <a:gd name="T10" fmla="*/ 10 w 38"/>
                <a:gd name="T11" fmla="*/ 37 h 41"/>
                <a:gd name="T12" fmla="*/ 6 w 38"/>
                <a:gd name="T13" fmla="*/ 41 h 41"/>
                <a:gd name="T14" fmla="*/ 0 w 38"/>
                <a:gd name="T15" fmla="*/ 41 h 41"/>
                <a:gd name="T16" fmla="*/ 0 w 38"/>
                <a:gd name="T17" fmla="*/ 35 h 41"/>
                <a:gd name="T18" fmla="*/ 0 w 38"/>
                <a:gd name="T19" fmla="*/ 35 h 41"/>
                <a:gd name="T20" fmla="*/ 2 w 38"/>
                <a:gd name="T21" fmla="*/ 33 h 41"/>
                <a:gd name="T22" fmla="*/ 6 w 38"/>
                <a:gd name="T23" fmla="*/ 31 h 41"/>
                <a:gd name="T24" fmla="*/ 8 w 38"/>
                <a:gd name="T25" fmla="*/ 25 h 41"/>
                <a:gd name="T26" fmla="*/ 10 w 38"/>
                <a:gd name="T27" fmla="*/ 13 h 41"/>
                <a:gd name="T28" fmla="*/ 10 w 38"/>
                <a:gd name="T29" fmla="*/ 0 h 41"/>
                <a:gd name="T30" fmla="*/ 38 w 38"/>
                <a:gd name="T31" fmla="*/ 0 h 41"/>
                <a:gd name="T32" fmla="*/ 38 w 38"/>
                <a:gd name="T33" fmla="*/ 41 h 41"/>
                <a:gd name="T34" fmla="*/ 30 w 38"/>
                <a:gd name="T35" fmla="*/ 41 h 41"/>
                <a:gd name="T36" fmla="*/ 30 w 38"/>
                <a:gd name="T37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41">
                  <a:moveTo>
                    <a:pt x="30" y="6"/>
                  </a:moveTo>
                  <a:lnTo>
                    <a:pt x="16" y="6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29"/>
                  </a:lnTo>
                  <a:lnTo>
                    <a:pt x="10" y="37"/>
                  </a:lnTo>
                  <a:lnTo>
                    <a:pt x="6" y="41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10" y="13"/>
                  </a:lnTo>
                  <a:lnTo>
                    <a:pt x="10" y="0"/>
                  </a:lnTo>
                  <a:lnTo>
                    <a:pt x="38" y="0"/>
                  </a:lnTo>
                  <a:lnTo>
                    <a:pt x="38" y="41"/>
                  </a:lnTo>
                  <a:lnTo>
                    <a:pt x="30" y="41"/>
                  </a:lnTo>
                  <a:lnTo>
                    <a:pt x="3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1" name="Freeform 44"/>
            <p:cNvSpPr>
              <a:spLocks noEditPoints="1"/>
            </p:cNvSpPr>
            <p:nvPr userDrawn="1"/>
          </p:nvSpPr>
          <p:spPr bwMode="auto">
            <a:xfrm>
              <a:off x="2791" y="2942"/>
              <a:ext cx="30" cy="41"/>
            </a:xfrm>
            <a:custGeom>
              <a:avLst/>
              <a:gdLst>
                <a:gd name="T0" fmla="*/ 6 w 30"/>
                <a:gd name="T1" fmla="*/ 19 h 41"/>
                <a:gd name="T2" fmla="*/ 6 w 30"/>
                <a:gd name="T3" fmla="*/ 35 h 41"/>
                <a:gd name="T4" fmla="*/ 12 w 30"/>
                <a:gd name="T5" fmla="*/ 35 h 41"/>
                <a:gd name="T6" fmla="*/ 12 w 30"/>
                <a:gd name="T7" fmla="*/ 35 h 41"/>
                <a:gd name="T8" fmla="*/ 16 w 30"/>
                <a:gd name="T9" fmla="*/ 33 h 41"/>
                <a:gd name="T10" fmla="*/ 20 w 30"/>
                <a:gd name="T11" fmla="*/ 33 h 41"/>
                <a:gd name="T12" fmla="*/ 22 w 30"/>
                <a:gd name="T13" fmla="*/ 29 h 41"/>
                <a:gd name="T14" fmla="*/ 22 w 30"/>
                <a:gd name="T15" fmla="*/ 27 h 41"/>
                <a:gd name="T16" fmla="*/ 22 w 30"/>
                <a:gd name="T17" fmla="*/ 27 h 41"/>
                <a:gd name="T18" fmla="*/ 22 w 30"/>
                <a:gd name="T19" fmla="*/ 23 h 41"/>
                <a:gd name="T20" fmla="*/ 20 w 30"/>
                <a:gd name="T21" fmla="*/ 21 h 41"/>
                <a:gd name="T22" fmla="*/ 16 w 30"/>
                <a:gd name="T23" fmla="*/ 19 h 41"/>
                <a:gd name="T24" fmla="*/ 12 w 30"/>
                <a:gd name="T25" fmla="*/ 19 h 41"/>
                <a:gd name="T26" fmla="*/ 6 w 30"/>
                <a:gd name="T27" fmla="*/ 19 h 41"/>
                <a:gd name="T28" fmla="*/ 0 w 30"/>
                <a:gd name="T29" fmla="*/ 0 h 41"/>
                <a:gd name="T30" fmla="*/ 6 w 30"/>
                <a:gd name="T31" fmla="*/ 0 h 41"/>
                <a:gd name="T32" fmla="*/ 6 w 30"/>
                <a:gd name="T33" fmla="*/ 13 h 41"/>
                <a:gd name="T34" fmla="*/ 14 w 30"/>
                <a:gd name="T35" fmla="*/ 13 h 41"/>
                <a:gd name="T36" fmla="*/ 14 w 30"/>
                <a:gd name="T37" fmla="*/ 13 h 41"/>
                <a:gd name="T38" fmla="*/ 22 w 30"/>
                <a:gd name="T39" fmla="*/ 13 h 41"/>
                <a:gd name="T40" fmla="*/ 26 w 30"/>
                <a:gd name="T41" fmla="*/ 17 h 41"/>
                <a:gd name="T42" fmla="*/ 28 w 30"/>
                <a:gd name="T43" fmla="*/ 21 h 41"/>
                <a:gd name="T44" fmla="*/ 30 w 30"/>
                <a:gd name="T45" fmla="*/ 27 h 41"/>
                <a:gd name="T46" fmla="*/ 30 w 30"/>
                <a:gd name="T47" fmla="*/ 27 h 41"/>
                <a:gd name="T48" fmla="*/ 28 w 30"/>
                <a:gd name="T49" fmla="*/ 31 h 41"/>
                <a:gd name="T50" fmla="*/ 26 w 30"/>
                <a:gd name="T51" fmla="*/ 37 h 41"/>
                <a:gd name="T52" fmla="*/ 20 w 30"/>
                <a:gd name="T53" fmla="*/ 39 h 41"/>
                <a:gd name="T54" fmla="*/ 12 w 30"/>
                <a:gd name="T55" fmla="*/ 41 h 41"/>
                <a:gd name="T56" fmla="*/ 0 w 30"/>
                <a:gd name="T57" fmla="*/ 41 h 41"/>
                <a:gd name="T58" fmla="*/ 0 w 30"/>
                <a:gd name="T5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41">
                  <a:moveTo>
                    <a:pt x="6" y="19"/>
                  </a:moveTo>
                  <a:lnTo>
                    <a:pt x="6" y="35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6" y="33"/>
                  </a:lnTo>
                  <a:lnTo>
                    <a:pt x="20" y="33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6" y="19"/>
                  </a:lnTo>
                  <a:lnTo>
                    <a:pt x="12" y="19"/>
                  </a:lnTo>
                  <a:lnTo>
                    <a:pt x="6" y="19"/>
                  </a:lnTo>
                  <a:close/>
                  <a:moveTo>
                    <a:pt x="0" y="0"/>
                  </a:moveTo>
                  <a:lnTo>
                    <a:pt x="6" y="0"/>
                  </a:lnTo>
                  <a:lnTo>
                    <a:pt x="6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22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8" y="31"/>
                  </a:lnTo>
                  <a:lnTo>
                    <a:pt x="26" y="37"/>
                  </a:lnTo>
                  <a:lnTo>
                    <a:pt x="20" y="39"/>
                  </a:lnTo>
                  <a:lnTo>
                    <a:pt x="12" y="41"/>
                  </a:lnTo>
                  <a:lnTo>
                    <a:pt x="0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2" name="Freeform 45"/>
            <p:cNvSpPr>
              <a:spLocks/>
            </p:cNvSpPr>
            <p:nvPr userDrawn="1"/>
          </p:nvSpPr>
          <p:spPr bwMode="auto">
            <a:xfrm>
              <a:off x="2833" y="2942"/>
              <a:ext cx="36" cy="41"/>
            </a:xfrm>
            <a:custGeom>
              <a:avLst/>
              <a:gdLst>
                <a:gd name="T0" fmla="*/ 30 w 36"/>
                <a:gd name="T1" fmla="*/ 23 h 41"/>
                <a:gd name="T2" fmla="*/ 6 w 36"/>
                <a:gd name="T3" fmla="*/ 23 h 41"/>
                <a:gd name="T4" fmla="*/ 6 w 36"/>
                <a:gd name="T5" fmla="*/ 41 h 41"/>
                <a:gd name="T6" fmla="*/ 0 w 36"/>
                <a:gd name="T7" fmla="*/ 41 h 41"/>
                <a:gd name="T8" fmla="*/ 0 w 36"/>
                <a:gd name="T9" fmla="*/ 0 h 41"/>
                <a:gd name="T10" fmla="*/ 6 w 36"/>
                <a:gd name="T11" fmla="*/ 0 h 41"/>
                <a:gd name="T12" fmla="*/ 6 w 36"/>
                <a:gd name="T13" fmla="*/ 17 h 41"/>
                <a:gd name="T14" fmla="*/ 30 w 36"/>
                <a:gd name="T15" fmla="*/ 17 h 41"/>
                <a:gd name="T16" fmla="*/ 30 w 36"/>
                <a:gd name="T17" fmla="*/ 0 h 41"/>
                <a:gd name="T18" fmla="*/ 36 w 36"/>
                <a:gd name="T19" fmla="*/ 0 h 41"/>
                <a:gd name="T20" fmla="*/ 36 w 36"/>
                <a:gd name="T21" fmla="*/ 41 h 41"/>
                <a:gd name="T22" fmla="*/ 30 w 36"/>
                <a:gd name="T23" fmla="*/ 41 h 41"/>
                <a:gd name="T24" fmla="*/ 30 w 36"/>
                <a:gd name="T25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1">
                  <a:moveTo>
                    <a:pt x="30" y="23"/>
                  </a:moveTo>
                  <a:lnTo>
                    <a:pt x="6" y="23"/>
                  </a:lnTo>
                  <a:lnTo>
                    <a:pt x="6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7"/>
                  </a:lnTo>
                  <a:lnTo>
                    <a:pt x="30" y="17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41"/>
                  </a:lnTo>
                  <a:lnTo>
                    <a:pt x="30" y="41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3" name="Freeform 46"/>
            <p:cNvSpPr>
              <a:spLocks noEditPoints="1"/>
            </p:cNvSpPr>
            <p:nvPr userDrawn="1"/>
          </p:nvSpPr>
          <p:spPr bwMode="auto">
            <a:xfrm>
              <a:off x="2883" y="2940"/>
              <a:ext cx="42" cy="43"/>
            </a:xfrm>
            <a:custGeom>
              <a:avLst/>
              <a:gdLst>
                <a:gd name="T0" fmla="*/ 20 w 42"/>
                <a:gd name="T1" fmla="*/ 37 h 43"/>
                <a:gd name="T2" fmla="*/ 20 w 42"/>
                <a:gd name="T3" fmla="*/ 37 h 43"/>
                <a:gd name="T4" fmla="*/ 26 w 42"/>
                <a:gd name="T5" fmla="*/ 35 h 43"/>
                <a:gd name="T6" fmla="*/ 30 w 42"/>
                <a:gd name="T7" fmla="*/ 33 h 43"/>
                <a:gd name="T8" fmla="*/ 34 w 42"/>
                <a:gd name="T9" fmla="*/ 29 h 43"/>
                <a:gd name="T10" fmla="*/ 34 w 42"/>
                <a:gd name="T11" fmla="*/ 23 h 43"/>
                <a:gd name="T12" fmla="*/ 34 w 42"/>
                <a:gd name="T13" fmla="*/ 23 h 43"/>
                <a:gd name="T14" fmla="*/ 34 w 42"/>
                <a:gd name="T15" fmla="*/ 17 h 43"/>
                <a:gd name="T16" fmla="*/ 30 w 42"/>
                <a:gd name="T17" fmla="*/ 13 h 43"/>
                <a:gd name="T18" fmla="*/ 26 w 42"/>
                <a:gd name="T19" fmla="*/ 8 h 43"/>
                <a:gd name="T20" fmla="*/ 20 w 42"/>
                <a:gd name="T21" fmla="*/ 8 h 43"/>
                <a:gd name="T22" fmla="*/ 20 w 42"/>
                <a:gd name="T23" fmla="*/ 8 h 43"/>
                <a:gd name="T24" fmla="*/ 16 w 42"/>
                <a:gd name="T25" fmla="*/ 8 h 43"/>
                <a:gd name="T26" fmla="*/ 10 w 42"/>
                <a:gd name="T27" fmla="*/ 13 h 43"/>
                <a:gd name="T28" fmla="*/ 8 w 42"/>
                <a:gd name="T29" fmla="*/ 17 h 43"/>
                <a:gd name="T30" fmla="*/ 6 w 42"/>
                <a:gd name="T31" fmla="*/ 23 h 43"/>
                <a:gd name="T32" fmla="*/ 6 w 42"/>
                <a:gd name="T33" fmla="*/ 23 h 43"/>
                <a:gd name="T34" fmla="*/ 8 w 42"/>
                <a:gd name="T35" fmla="*/ 29 h 43"/>
                <a:gd name="T36" fmla="*/ 10 w 42"/>
                <a:gd name="T37" fmla="*/ 33 h 43"/>
                <a:gd name="T38" fmla="*/ 14 w 42"/>
                <a:gd name="T39" fmla="*/ 35 h 43"/>
                <a:gd name="T40" fmla="*/ 20 w 42"/>
                <a:gd name="T41" fmla="*/ 37 h 43"/>
                <a:gd name="T42" fmla="*/ 20 w 42"/>
                <a:gd name="T43" fmla="*/ 0 h 43"/>
                <a:gd name="T44" fmla="*/ 20 w 42"/>
                <a:gd name="T45" fmla="*/ 0 h 43"/>
                <a:gd name="T46" fmla="*/ 30 w 42"/>
                <a:gd name="T47" fmla="*/ 2 h 43"/>
                <a:gd name="T48" fmla="*/ 36 w 42"/>
                <a:gd name="T49" fmla="*/ 6 h 43"/>
                <a:gd name="T50" fmla="*/ 40 w 42"/>
                <a:gd name="T51" fmla="*/ 15 h 43"/>
                <a:gd name="T52" fmla="*/ 42 w 42"/>
                <a:gd name="T53" fmla="*/ 23 h 43"/>
                <a:gd name="T54" fmla="*/ 42 w 42"/>
                <a:gd name="T55" fmla="*/ 23 h 43"/>
                <a:gd name="T56" fmla="*/ 40 w 42"/>
                <a:gd name="T57" fmla="*/ 31 h 43"/>
                <a:gd name="T58" fmla="*/ 36 w 42"/>
                <a:gd name="T59" fmla="*/ 37 h 43"/>
                <a:gd name="T60" fmla="*/ 30 w 42"/>
                <a:gd name="T61" fmla="*/ 43 h 43"/>
                <a:gd name="T62" fmla="*/ 20 w 42"/>
                <a:gd name="T63" fmla="*/ 43 h 43"/>
                <a:gd name="T64" fmla="*/ 20 w 42"/>
                <a:gd name="T65" fmla="*/ 43 h 43"/>
                <a:gd name="T66" fmla="*/ 12 w 42"/>
                <a:gd name="T67" fmla="*/ 43 h 43"/>
                <a:gd name="T68" fmla="*/ 4 w 42"/>
                <a:gd name="T69" fmla="*/ 37 h 43"/>
                <a:gd name="T70" fmla="*/ 0 w 42"/>
                <a:gd name="T71" fmla="*/ 31 h 43"/>
                <a:gd name="T72" fmla="*/ 0 w 42"/>
                <a:gd name="T73" fmla="*/ 23 h 43"/>
                <a:gd name="T74" fmla="*/ 0 w 42"/>
                <a:gd name="T75" fmla="*/ 23 h 43"/>
                <a:gd name="T76" fmla="*/ 0 w 42"/>
                <a:gd name="T77" fmla="*/ 15 h 43"/>
                <a:gd name="T78" fmla="*/ 4 w 42"/>
                <a:gd name="T79" fmla="*/ 6 h 43"/>
                <a:gd name="T80" fmla="*/ 12 w 42"/>
                <a:gd name="T81" fmla="*/ 2 h 43"/>
                <a:gd name="T82" fmla="*/ 20 w 42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3">
                  <a:moveTo>
                    <a:pt x="20" y="37"/>
                  </a:moveTo>
                  <a:lnTo>
                    <a:pt x="20" y="37"/>
                  </a:lnTo>
                  <a:lnTo>
                    <a:pt x="26" y="35"/>
                  </a:lnTo>
                  <a:lnTo>
                    <a:pt x="30" y="33"/>
                  </a:lnTo>
                  <a:lnTo>
                    <a:pt x="34" y="29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4" y="17"/>
                  </a:lnTo>
                  <a:lnTo>
                    <a:pt x="30" y="13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0" y="13"/>
                  </a:lnTo>
                  <a:lnTo>
                    <a:pt x="8" y="17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8" y="29"/>
                  </a:lnTo>
                  <a:lnTo>
                    <a:pt x="10" y="33"/>
                  </a:lnTo>
                  <a:lnTo>
                    <a:pt x="14" y="35"/>
                  </a:lnTo>
                  <a:lnTo>
                    <a:pt x="20" y="37"/>
                  </a:lnTo>
                  <a:close/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5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0" y="31"/>
                  </a:lnTo>
                  <a:lnTo>
                    <a:pt x="36" y="37"/>
                  </a:lnTo>
                  <a:lnTo>
                    <a:pt x="30" y="43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4" name="Freeform 47"/>
            <p:cNvSpPr>
              <a:spLocks/>
            </p:cNvSpPr>
            <p:nvPr userDrawn="1"/>
          </p:nvSpPr>
          <p:spPr bwMode="auto">
            <a:xfrm>
              <a:off x="2889" y="2948"/>
              <a:ext cx="28" cy="29"/>
            </a:xfrm>
            <a:custGeom>
              <a:avLst/>
              <a:gdLst>
                <a:gd name="T0" fmla="*/ 14 w 28"/>
                <a:gd name="T1" fmla="*/ 29 h 29"/>
                <a:gd name="T2" fmla="*/ 14 w 28"/>
                <a:gd name="T3" fmla="*/ 29 h 29"/>
                <a:gd name="T4" fmla="*/ 20 w 28"/>
                <a:gd name="T5" fmla="*/ 27 h 29"/>
                <a:gd name="T6" fmla="*/ 24 w 28"/>
                <a:gd name="T7" fmla="*/ 25 h 29"/>
                <a:gd name="T8" fmla="*/ 28 w 28"/>
                <a:gd name="T9" fmla="*/ 21 h 29"/>
                <a:gd name="T10" fmla="*/ 28 w 28"/>
                <a:gd name="T11" fmla="*/ 15 h 29"/>
                <a:gd name="T12" fmla="*/ 28 w 28"/>
                <a:gd name="T13" fmla="*/ 15 h 29"/>
                <a:gd name="T14" fmla="*/ 28 w 28"/>
                <a:gd name="T15" fmla="*/ 9 h 29"/>
                <a:gd name="T16" fmla="*/ 24 w 28"/>
                <a:gd name="T17" fmla="*/ 5 h 29"/>
                <a:gd name="T18" fmla="*/ 20 w 28"/>
                <a:gd name="T19" fmla="*/ 0 h 29"/>
                <a:gd name="T20" fmla="*/ 14 w 28"/>
                <a:gd name="T21" fmla="*/ 0 h 29"/>
                <a:gd name="T22" fmla="*/ 14 w 28"/>
                <a:gd name="T23" fmla="*/ 0 h 29"/>
                <a:gd name="T24" fmla="*/ 10 w 28"/>
                <a:gd name="T25" fmla="*/ 0 h 29"/>
                <a:gd name="T26" fmla="*/ 4 w 28"/>
                <a:gd name="T27" fmla="*/ 5 h 29"/>
                <a:gd name="T28" fmla="*/ 2 w 28"/>
                <a:gd name="T29" fmla="*/ 9 h 29"/>
                <a:gd name="T30" fmla="*/ 0 w 28"/>
                <a:gd name="T31" fmla="*/ 15 h 29"/>
                <a:gd name="T32" fmla="*/ 0 w 28"/>
                <a:gd name="T33" fmla="*/ 15 h 29"/>
                <a:gd name="T34" fmla="*/ 2 w 28"/>
                <a:gd name="T35" fmla="*/ 21 h 29"/>
                <a:gd name="T36" fmla="*/ 4 w 28"/>
                <a:gd name="T37" fmla="*/ 25 h 29"/>
                <a:gd name="T38" fmla="*/ 8 w 28"/>
                <a:gd name="T39" fmla="*/ 27 h 29"/>
                <a:gd name="T40" fmla="*/ 14 w 28"/>
                <a:gd name="T4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14" y="29"/>
                  </a:lnTo>
                  <a:lnTo>
                    <a:pt x="20" y="27"/>
                  </a:lnTo>
                  <a:lnTo>
                    <a:pt x="24" y="25"/>
                  </a:lnTo>
                  <a:lnTo>
                    <a:pt x="28" y="21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9"/>
                  </a:lnTo>
                  <a:lnTo>
                    <a:pt x="24" y="5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4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5" name="Freeform 48"/>
            <p:cNvSpPr>
              <a:spLocks/>
            </p:cNvSpPr>
            <p:nvPr userDrawn="1"/>
          </p:nvSpPr>
          <p:spPr bwMode="auto">
            <a:xfrm>
              <a:off x="2883" y="2940"/>
              <a:ext cx="42" cy="43"/>
            </a:xfrm>
            <a:custGeom>
              <a:avLst/>
              <a:gdLst>
                <a:gd name="T0" fmla="*/ 20 w 42"/>
                <a:gd name="T1" fmla="*/ 0 h 43"/>
                <a:gd name="T2" fmla="*/ 20 w 42"/>
                <a:gd name="T3" fmla="*/ 0 h 43"/>
                <a:gd name="T4" fmla="*/ 30 w 42"/>
                <a:gd name="T5" fmla="*/ 2 h 43"/>
                <a:gd name="T6" fmla="*/ 36 w 42"/>
                <a:gd name="T7" fmla="*/ 6 h 43"/>
                <a:gd name="T8" fmla="*/ 40 w 42"/>
                <a:gd name="T9" fmla="*/ 15 h 43"/>
                <a:gd name="T10" fmla="*/ 42 w 42"/>
                <a:gd name="T11" fmla="*/ 23 h 43"/>
                <a:gd name="T12" fmla="*/ 42 w 42"/>
                <a:gd name="T13" fmla="*/ 23 h 43"/>
                <a:gd name="T14" fmla="*/ 40 w 42"/>
                <a:gd name="T15" fmla="*/ 31 h 43"/>
                <a:gd name="T16" fmla="*/ 36 w 42"/>
                <a:gd name="T17" fmla="*/ 37 h 43"/>
                <a:gd name="T18" fmla="*/ 30 w 42"/>
                <a:gd name="T19" fmla="*/ 43 h 43"/>
                <a:gd name="T20" fmla="*/ 20 w 42"/>
                <a:gd name="T21" fmla="*/ 43 h 43"/>
                <a:gd name="T22" fmla="*/ 20 w 42"/>
                <a:gd name="T23" fmla="*/ 43 h 43"/>
                <a:gd name="T24" fmla="*/ 12 w 42"/>
                <a:gd name="T25" fmla="*/ 43 h 43"/>
                <a:gd name="T26" fmla="*/ 4 w 42"/>
                <a:gd name="T27" fmla="*/ 37 h 43"/>
                <a:gd name="T28" fmla="*/ 0 w 42"/>
                <a:gd name="T29" fmla="*/ 31 h 43"/>
                <a:gd name="T30" fmla="*/ 0 w 42"/>
                <a:gd name="T31" fmla="*/ 23 h 43"/>
                <a:gd name="T32" fmla="*/ 0 w 42"/>
                <a:gd name="T33" fmla="*/ 23 h 43"/>
                <a:gd name="T34" fmla="*/ 0 w 42"/>
                <a:gd name="T35" fmla="*/ 15 h 43"/>
                <a:gd name="T36" fmla="*/ 4 w 42"/>
                <a:gd name="T37" fmla="*/ 6 h 43"/>
                <a:gd name="T38" fmla="*/ 12 w 42"/>
                <a:gd name="T39" fmla="*/ 2 h 43"/>
                <a:gd name="T40" fmla="*/ 20 w 42"/>
                <a:gd name="T4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5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0" y="31"/>
                  </a:lnTo>
                  <a:lnTo>
                    <a:pt x="36" y="37"/>
                  </a:lnTo>
                  <a:lnTo>
                    <a:pt x="30" y="43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6" name="Freeform 49"/>
            <p:cNvSpPr>
              <a:spLocks noEditPoints="1"/>
            </p:cNvSpPr>
            <p:nvPr userDrawn="1"/>
          </p:nvSpPr>
          <p:spPr bwMode="auto">
            <a:xfrm>
              <a:off x="2935" y="2940"/>
              <a:ext cx="40" cy="43"/>
            </a:xfrm>
            <a:custGeom>
              <a:avLst/>
              <a:gdLst>
                <a:gd name="T0" fmla="*/ 8 w 40"/>
                <a:gd name="T1" fmla="*/ 19 h 43"/>
                <a:gd name="T2" fmla="*/ 32 w 40"/>
                <a:gd name="T3" fmla="*/ 19 h 43"/>
                <a:gd name="T4" fmla="*/ 32 w 40"/>
                <a:gd name="T5" fmla="*/ 19 h 43"/>
                <a:gd name="T6" fmla="*/ 32 w 40"/>
                <a:gd name="T7" fmla="*/ 15 h 43"/>
                <a:gd name="T8" fmla="*/ 30 w 40"/>
                <a:gd name="T9" fmla="*/ 11 h 43"/>
                <a:gd name="T10" fmla="*/ 26 w 40"/>
                <a:gd name="T11" fmla="*/ 8 h 43"/>
                <a:gd name="T12" fmla="*/ 20 w 40"/>
                <a:gd name="T13" fmla="*/ 8 h 43"/>
                <a:gd name="T14" fmla="*/ 20 w 40"/>
                <a:gd name="T15" fmla="*/ 8 h 43"/>
                <a:gd name="T16" fmla="*/ 16 w 40"/>
                <a:gd name="T17" fmla="*/ 8 h 43"/>
                <a:gd name="T18" fmla="*/ 12 w 40"/>
                <a:gd name="T19" fmla="*/ 11 h 43"/>
                <a:gd name="T20" fmla="*/ 10 w 40"/>
                <a:gd name="T21" fmla="*/ 15 h 43"/>
                <a:gd name="T22" fmla="*/ 8 w 40"/>
                <a:gd name="T23" fmla="*/ 19 h 43"/>
                <a:gd name="T24" fmla="*/ 36 w 40"/>
                <a:gd name="T25" fmla="*/ 39 h 43"/>
                <a:gd name="T26" fmla="*/ 36 w 40"/>
                <a:gd name="T27" fmla="*/ 39 h 43"/>
                <a:gd name="T28" fmla="*/ 30 w 40"/>
                <a:gd name="T29" fmla="*/ 43 h 43"/>
                <a:gd name="T30" fmla="*/ 22 w 40"/>
                <a:gd name="T31" fmla="*/ 43 h 43"/>
                <a:gd name="T32" fmla="*/ 22 w 40"/>
                <a:gd name="T33" fmla="*/ 43 h 43"/>
                <a:gd name="T34" fmla="*/ 14 w 40"/>
                <a:gd name="T35" fmla="*/ 43 h 43"/>
                <a:gd name="T36" fmla="*/ 6 w 40"/>
                <a:gd name="T37" fmla="*/ 37 h 43"/>
                <a:gd name="T38" fmla="*/ 2 w 40"/>
                <a:gd name="T39" fmla="*/ 31 h 43"/>
                <a:gd name="T40" fmla="*/ 0 w 40"/>
                <a:gd name="T41" fmla="*/ 23 h 43"/>
                <a:gd name="T42" fmla="*/ 0 w 40"/>
                <a:gd name="T43" fmla="*/ 23 h 43"/>
                <a:gd name="T44" fmla="*/ 2 w 40"/>
                <a:gd name="T45" fmla="*/ 15 h 43"/>
                <a:gd name="T46" fmla="*/ 6 w 40"/>
                <a:gd name="T47" fmla="*/ 6 h 43"/>
                <a:gd name="T48" fmla="*/ 12 w 40"/>
                <a:gd name="T49" fmla="*/ 2 h 43"/>
                <a:gd name="T50" fmla="*/ 22 w 40"/>
                <a:gd name="T51" fmla="*/ 0 h 43"/>
                <a:gd name="T52" fmla="*/ 22 w 40"/>
                <a:gd name="T53" fmla="*/ 0 h 43"/>
                <a:gd name="T54" fmla="*/ 28 w 40"/>
                <a:gd name="T55" fmla="*/ 2 h 43"/>
                <a:gd name="T56" fmla="*/ 34 w 40"/>
                <a:gd name="T57" fmla="*/ 6 h 43"/>
                <a:gd name="T58" fmla="*/ 38 w 40"/>
                <a:gd name="T59" fmla="*/ 13 h 43"/>
                <a:gd name="T60" fmla="*/ 40 w 40"/>
                <a:gd name="T61" fmla="*/ 21 h 43"/>
                <a:gd name="T62" fmla="*/ 40 w 40"/>
                <a:gd name="T63" fmla="*/ 21 h 43"/>
                <a:gd name="T64" fmla="*/ 40 w 40"/>
                <a:gd name="T65" fmla="*/ 25 h 43"/>
                <a:gd name="T66" fmla="*/ 8 w 40"/>
                <a:gd name="T67" fmla="*/ 25 h 43"/>
                <a:gd name="T68" fmla="*/ 8 w 40"/>
                <a:gd name="T69" fmla="*/ 25 h 43"/>
                <a:gd name="T70" fmla="*/ 10 w 40"/>
                <a:gd name="T71" fmla="*/ 29 h 43"/>
                <a:gd name="T72" fmla="*/ 12 w 40"/>
                <a:gd name="T73" fmla="*/ 33 h 43"/>
                <a:gd name="T74" fmla="*/ 18 w 40"/>
                <a:gd name="T75" fmla="*/ 37 h 43"/>
                <a:gd name="T76" fmla="*/ 22 w 40"/>
                <a:gd name="T77" fmla="*/ 37 h 43"/>
                <a:gd name="T78" fmla="*/ 22 w 40"/>
                <a:gd name="T79" fmla="*/ 37 h 43"/>
                <a:gd name="T80" fmla="*/ 30 w 40"/>
                <a:gd name="T81" fmla="*/ 35 h 43"/>
                <a:gd name="T82" fmla="*/ 34 w 40"/>
                <a:gd name="T83" fmla="*/ 33 h 43"/>
                <a:gd name="T84" fmla="*/ 36 w 40"/>
                <a:gd name="T85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3">
                  <a:moveTo>
                    <a:pt x="8" y="19"/>
                  </a:moveTo>
                  <a:lnTo>
                    <a:pt x="32" y="19"/>
                  </a:lnTo>
                  <a:lnTo>
                    <a:pt x="32" y="19"/>
                  </a:lnTo>
                  <a:lnTo>
                    <a:pt x="32" y="15"/>
                  </a:lnTo>
                  <a:lnTo>
                    <a:pt x="30" y="11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11"/>
                  </a:lnTo>
                  <a:lnTo>
                    <a:pt x="10" y="15"/>
                  </a:lnTo>
                  <a:lnTo>
                    <a:pt x="8" y="19"/>
                  </a:lnTo>
                  <a:close/>
                  <a:moveTo>
                    <a:pt x="36" y="39"/>
                  </a:moveTo>
                  <a:lnTo>
                    <a:pt x="36" y="39"/>
                  </a:lnTo>
                  <a:lnTo>
                    <a:pt x="30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4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40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9"/>
                  </a:lnTo>
                  <a:lnTo>
                    <a:pt x="12" y="33"/>
                  </a:lnTo>
                  <a:lnTo>
                    <a:pt x="18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30" y="35"/>
                  </a:lnTo>
                  <a:lnTo>
                    <a:pt x="34" y="33"/>
                  </a:lnTo>
                  <a:lnTo>
                    <a:pt x="3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7" name="Freeform 50"/>
            <p:cNvSpPr>
              <a:spLocks/>
            </p:cNvSpPr>
            <p:nvPr userDrawn="1"/>
          </p:nvSpPr>
          <p:spPr bwMode="auto">
            <a:xfrm>
              <a:off x="2943" y="2948"/>
              <a:ext cx="24" cy="11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11 h 11"/>
                <a:gd name="T4" fmla="*/ 24 w 24"/>
                <a:gd name="T5" fmla="*/ 11 h 11"/>
                <a:gd name="T6" fmla="*/ 24 w 24"/>
                <a:gd name="T7" fmla="*/ 7 h 11"/>
                <a:gd name="T8" fmla="*/ 22 w 24"/>
                <a:gd name="T9" fmla="*/ 3 h 11"/>
                <a:gd name="T10" fmla="*/ 18 w 24"/>
                <a:gd name="T11" fmla="*/ 0 h 11"/>
                <a:gd name="T12" fmla="*/ 12 w 24"/>
                <a:gd name="T13" fmla="*/ 0 h 11"/>
                <a:gd name="T14" fmla="*/ 12 w 24"/>
                <a:gd name="T15" fmla="*/ 0 h 11"/>
                <a:gd name="T16" fmla="*/ 8 w 24"/>
                <a:gd name="T17" fmla="*/ 0 h 11"/>
                <a:gd name="T18" fmla="*/ 4 w 24"/>
                <a:gd name="T19" fmla="*/ 3 h 11"/>
                <a:gd name="T20" fmla="*/ 2 w 24"/>
                <a:gd name="T21" fmla="*/ 7 h 11"/>
                <a:gd name="T22" fmla="*/ 0 w 24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11"/>
                  </a:lnTo>
                  <a:lnTo>
                    <a:pt x="24" y="11"/>
                  </a:lnTo>
                  <a:lnTo>
                    <a:pt x="24" y="7"/>
                  </a:lnTo>
                  <a:lnTo>
                    <a:pt x="22" y="3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8" name="Freeform 51"/>
            <p:cNvSpPr>
              <a:spLocks/>
            </p:cNvSpPr>
            <p:nvPr userDrawn="1"/>
          </p:nvSpPr>
          <p:spPr bwMode="auto">
            <a:xfrm>
              <a:off x="2935" y="2940"/>
              <a:ext cx="40" cy="43"/>
            </a:xfrm>
            <a:custGeom>
              <a:avLst/>
              <a:gdLst>
                <a:gd name="T0" fmla="*/ 36 w 40"/>
                <a:gd name="T1" fmla="*/ 39 h 43"/>
                <a:gd name="T2" fmla="*/ 36 w 40"/>
                <a:gd name="T3" fmla="*/ 39 h 43"/>
                <a:gd name="T4" fmla="*/ 30 w 40"/>
                <a:gd name="T5" fmla="*/ 43 h 43"/>
                <a:gd name="T6" fmla="*/ 22 w 40"/>
                <a:gd name="T7" fmla="*/ 43 h 43"/>
                <a:gd name="T8" fmla="*/ 22 w 40"/>
                <a:gd name="T9" fmla="*/ 43 h 43"/>
                <a:gd name="T10" fmla="*/ 14 w 40"/>
                <a:gd name="T11" fmla="*/ 43 h 43"/>
                <a:gd name="T12" fmla="*/ 6 w 40"/>
                <a:gd name="T13" fmla="*/ 37 h 43"/>
                <a:gd name="T14" fmla="*/ 2 w 40"/>
                <a:gd name="T15" fmla="*/ 31 h 43"/>
                <a:gd name="T16" fmla="*/ 0 w 40"/>
                <a:gd name="T17" fmla="*/ 23 h 43"/>
                <a:gd name="T18" fmla="*/ 0 w 40"/>
                <a:gd name="T19" fmla="*/ 23 h 43"/>
                <a:gd name="T20" fmla="*/ 2 w 40"/>
                <a:gd name="T21" fmla="*/ 15 h 43"/>
                <a:gd name="T22" fmla="*/ 6 w 40"/>
                <a:gd name="T23" fmla="*/ 6 h 43"/>
                <a:gd name="T24" fmla="*/ 12 w 40"/>
                <a:gd name="T25" fmla="*/ 2 h 43"/>
                <a:gd name="T26" fmla="*/ 22 w 40"/>
                <a:gd name="T27" fmla="*/ 0 h 43"/>
                <a:gd name="T28" fmla="*/ 22 w 40"/>
                <a:gd name="T29" fmla="*/ 0 h 43"/>
                <a:gd name="T30" fmla="*/ 28 w 40"/>
                <a:gd name="T31" fmla="*/ 2 h 43"/>
                <a:gd name="T32" fmla="*/ 34 w 40"/>
                <a:gd name="T33" fmla="*/ 6 h 43"/>
                <a:gd name="T34" fmla="*/ 38 w 40"/>
                <a:gd name="T35" fmla="*/ 13 h 43"/>
                <a:gd name="T36" fmla="*/ 40 w 40"/>
                <a:gd name="T37" fmla="*/ 21 h 43"/>
                <a:gd name="T38" fmla="*/ 40 w 40"/>
                <a:gd name="T39" fmla="*/ 21 h 43"/>
                <a:gd name="T40" fmla="*/ 40 w 40"/>
                <a:gd name="T41" fmla="*/ 25 h 43"/>
                <a:gd name="T42" fmla="*/ 8 w 40"/>
                <a:gd name="T43" fmla="*/ 25 h 43"/>
                <a:gd name="T44" fmla="*/ 8 w 40"/>
                <a:gd name="T45" fmla="*/ 25 h 43"/>
                <a:gd name="T46" fmla="*/ 10 w 40"/>
                <a:gd name="T47" fmla="*/ 29 h 43"/>
                <a:gd name="T48" fmla="*/ 12 w 40"/>
                <a:gd name="T49" fmla="*/ 33 h 43"/>
                <a:gd name="T50" fmla="*/ 18 w 40"/>
                <a:gd name="T51" fmla="*/ 37 h 43"/>
                <a:gd name="T52" fmla="*/ 22 w 40"/>
                <a:gd name="T53" fmla="*/ 37 h 43"/>
                <a:gd name="T54" fmla="*/ 22 w 40"/>
                <a:gd name="T55" fmla="*/ 37 h 43"/>
                <a:gd name="T56" fmla="*/ 30 w 40"/>
                <a:gd name="T57" fmla="*/ 35 h 43"/>
                <a:gd name="T58" fmla="*/ 34 w 40"/>
                <a:gd name="T59" fmla="*/ 33 h 43"/>
                <a:gd name="T60" fmla="*/ 36 w 40"/>
                <a:gd name="T6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3">
                  <a:moveTo>
                    <a:pt x="36" y="39"/>
                  </a:moveTo>
                  <a:lnTo>
                    <a:pt x="36" y="39"/>
                  </a:lnTo>
                  <a:lnTo>
                    <a:pt x="30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4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40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9"/>
                  </a:lnTo>
                  <a:lnTo>
                    <a:pt x="12" y="33"/>
                  </a:lnTo>
                  <a:lnTo>
                    <a:pt x="18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30" y="35"/>
                  </a:lnTo>
                  <a:lnTo>
                    <a:pt x="34" y="33"/>
                  </a:lnTo>
                  <a:lnTo>
                    <a:pt x="36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19" name="Freeform 52"/>
            <p:cNvSpPr>
              <a:spLocks noEditPoints="1"/>
            </p:cNvSpPr>
            <p:nvPr userDrawn="1"/>
          </p:nvSpPr>
          <p:spPr bwMode="auto">
            <a:xfrm>
              <a:off x="3001" y="2940"/>
              <a:ext cx="32" cy="43"/>
            </a:xfrm>
            <a:custGeom>
              <a:avLst/>
              <a:gdLst>
                <a:gd name="T0" fmla="*/ 26 w 32"/>
                <a:gd name="T1" fmla="*/ 31 h 43"/>
                <a:gd name="T2" fmla="*/ 26 w 32"/>
                <a:gd name="T3" fmla="*/ 27 h 43"/>
                <a:gd name="T4" fmla="*/ 26 w 32"/>
                <a:gd name="T5" fmla="*/ 27 h 43"/>
                <a:gd name="T6" fmla="*/ 22 w 32"/>
                <a:gd name="T7" fmla="*/ 25 h 43"/>
                <a:gd name="T8" fmla="*/ 16 w 32"/>
                <a:gd name="T9" fmla="*/ 25 h 43"/>
                <a:gd name="T10" fmla="*/ 16 w 32"/>
                <a:gd name="T11" fmla="*/ 25 h 43"/>
                <a:gd name="T12" fmla="*/ 10 w 32"/>
                <a:gd name="T13" fmla="*/ 25 h 43"/>
                <a:gd name="T14" fmla="*/ 8 w 32"/>
                <a:gd name="T15" fmla="*/ 27 h 43"/>
                <a:gd name="T16" fmla="*/ 8 w 32"/>
                <a:gd name="T17" fmla="*/ 31 h 43"/>
                <a:gd name="T18" fmla="*/ 8 w 32"/>
                <a:gd name="T19" fmla="*/ 31 h 43"/>
                <a:gd name="T20" fmla="*/ 10 w 32"/>
                <a:gd name="T21" fmla="*/ 35 h 43"/>
                <a:gd name="T22" fmla="*/ 16 w 32"/>
                <a:gd name="T23" fmla="*/ 37 h 43"/>
                <a:gd name="T24" fmla="*/ 16 w 32"/>
                <a:gd name="T25" fmla="*/ 37 h 43"/>
                <a:gd name="T26" fmla="*/ 22 w 32"/>
                <a:gd name="T27" fmla="*/ 35 h 43"/>
                <a:gd name="T28" fmla="*/ 26 w 32"/>
                <a:gd name="T29" fmla="*/ 31 h 43"/>
                <a:gd name="T30" fmla="*/ 4 w 32"/>
                <a:gd name="T31" fmla="*/ 4 h 43"/>
                <a:gd name="T32" fmla="*/ 4 w 32"/>
                <a:gd name="T33" fmla="*/ 4 h 43"/>
                <a:gd name="T34" fmla="*/ 10 w 32"/>
                <a:gd name="T35" fmla="*/ 2 h 43"/>
                <a:gd name="T36" fmla="*/ 18 w 32"/>
                <a:gd name="T37" fmla="*/ 0 h 43"/>
                <a:gd name="T38" fmla="*/ 18 w 32"/>
                <a:gd name="T39" fmla="*/ 0 h 43"/>
                <a:gd name="T40" fmla="*/ 24 w 32"/>
                <a:gd name="T41" fmla="*/ 2 h 43"/>
                <a:gd name="T42" fmla="*/ 30 w 32"/>
                <a:gd name="T43" fmla="*/ 6 h 43"/>
                <a:gd name="T44" fmla="*/ 32 w 32"/>
                <a:gd name="T45" fmla="*/ 11 h 43"/>
                <a:gd name="T46" fmla="*/ 32 w 32"/>
                <a:gd name="T47" fmla="*/ 19 h 43"/>
                <a:gd name="T48" fmla="*/ 32 w 32"/>
                <a:gd name="T49" fmla="*/ 43 h 43"/>
                <a:gd name="T50" fmla="*/ 26 w 32"/>
                <a:gd name="T51" fmla="*/ 43 h 43"/>
                <a:gd name="T52" fmla="*/ 26 w 32"/>
                <a:gd name="T53" fmla="*/ 37 h 43"/>
                <a:gd name="T54" fmla="*/ 26 w 32"/>
                <a:gd name="T55" fmla="*/ 37 h 43"/>
                <a:gd name="T56" fmla="*/ 20 w 32"/>
                <a:gd name="T57" fmla="*/ 41 h 43"/>
                <a:gd name="T58" fmla="*/ 12 w 32"/>
                <a:gd name="T59" fmla="*/ 43 h 43"/>
                <a:gd name="T60" fmla="*/ 12 w 32"/>
                <a:gd name="T61" fmla="*/ 43 h 43"/>
                <a:gd name="T62" fmla="*/ 8 w 32"/>
                <a:gd name="T63" fmla="*/ 43 h 43"/>
                <a:gd name="T64" fmla="*/ 4 w 32"/>
                <a:gd name="T65" fmla="*/ 41 h 43"/>
                <a:gd name="T66" fmla="*/ 2 w 32"/>
                <a:gd name="T67" fmla="*/ 37 h 43"/>
                <a:gd name="T68" fmla="*/ 0 w 32"/>
                <a:gd name="T69" fmla="*/ 31 h 43"/>
                <a:gd name="T70" fmla="*/ 0 w 32"/>
                <a:gd name="T71" fmla="*/ 31 h 43"/>
                <a:gd name="T72" fmla="*/ 2 w 32"/>
                <a:gd name="T73" fmla="*/ 25 h 43"/>
                <a:gd name="T74" fmla="*/ 6 w 32"/>
                <a:gd name="T75" fmla="*/ 21 h 43"/>
                <a:gd name="T76" fmla="*/ 10 w 32"/>
                <a:gd name="T77" fmla="*/ 19 h 43"/>
                <a:gd name="T78" fmla="*/ 16 w 32"/>
                <a:gd name="T79" fmla="*/ 19 h 43"/>
                <a:gd name="T80" fmla="*/ 16 w 32"/>
                <a:gd name="T81" fmla="*/ 19 h 43"/>
                <a:gd name="T82" fmla="*/ 20 w 32"/>
                <a:gd name="T83" fmla="*/ 19 h 43"/>
                <a:gd name="T84" fmla="*/ 26 w 32"/>
                <a:gd name="T85" fmla="*/ 21 h 43"/>
                <a:gd name="T86" fmla="*/ 26 w 32"/>
                <a:gd name="T87" fmla="*/ 21 h 43"/>
                <a:gd name="T88" fmla="*/ 26 w 32"/>
                <a:gd name="T89" fmla="*/ 15 h 43"/>
                <a:gd name="T90" fmla="*/ 24 w 32"/>
                <a:gd name="T91" fmla="*/ 11 h 43"/>
                <a:gd name="T92" fmla="*/ 22 w 32"/>
                <a:gd name="T93" fmla="*/ 8 h 43"/>
                <a:gd name="T94" fmla="*/ 16 w 32"/>
                <a:gd name="T95" fmla="*/ 8 h 43"/>
                <a:gd name="T96" fmla="*/ 16 w 32"/>
                <a:gd name="T97" fmla="*/ 8 h 43"/>
                <a:gd name="T98" fmla="*/ 10 w 32"/>
                <a:gd name="T99" fmla="*/ 8 h 43"/>
                <a:gd name="T100" fmla="*/ 6 w 32"/>
                <a:gd name="T101" fmla="*/ 11 h 43"/>
                <a:gd name="T102" fmla="*/ 4 w 32"/>
                <a:gd name="T103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43">
                  <a:moveTo>
                    <a:pt x="26" y="31"/>
                  </a:moveTo>
                  <a:lnTo>
                    <a:pt x="26" y="27"/>
                  </a:lnTo>
                  <a:lnTo>
                    <a:pt x="26" y="27"/>
                  </a:lnTo>
                  <a:lnTo>
                    <a:pt x="22" y="25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10" y="25"/>
                  </a:lnTo>
                  <a:lnTo>
                    <a:pt x="8" y="27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10" y="35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22" y="35"/>
                  </a:lnTo>
                  <a:lnTo>
                    <a:pt x="26" y="31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2" y="11"/>
                  </a:lnTo>
                  <a:lnTo>
                    <a:pt x="32" y="19"/>
                  </a:lnTo>
                  <a:lnTo>
                    <a:pt x="32" y="43"/>
                  </a:lnTo>
                  <a:lnTo>
                    <a:pt x="26" y="43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0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3"/>
                  </a:lnTo>
                  <a:lnTo>
                    <a:pt x="4" y="41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6" y="21"/>
                  </a:lnTo>
                  <a:lnTo>
                    <a:pt x="10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20" y="19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15"/>
                  </a:lnTo>
                  <a:lnTo>
                    <a:pt x="24" y="11"/>
                  </a:lnTo>
                  <a:lnTo>
                    <a:pt x="2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8"/>
                  </a:lnTo>
                  <a:lnTo>
                    <a:pt x="6" y="11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0" name="Freeform 53"/>
            <p:cNvSpPr>
              <a:spLocks/>
            </p:cNvSpPr>
            <p:nvPr userDrawn="1"/>
          </p:nvSpPr>
          <p:spPr bwMode="auto">
            <a:xfrm>
              <a:off x="3009" y="2965"/>
              <a:ext cx="18" cy="12"/>
            </a:xfrm>
            <a:custGeom>
              <a:avLst/>
              <a:gdLst>
                <a:gd name="T0" fmla="*/ 18 w 18"/>
                <a:gd name="T1" fmla="*/ 6 h 12"/>
                <a:gd name="T2" fmla="*/ 18 w 18"/>
                <a:gd name="T3" fmla="*/ 2 h 12"/>
                <a:gd name="T4" fmla="*/ 18 w 18"/>
                <a:gd name="T5" fmla="*/ 2 h 12"/>
                <a:gd name="T6" fmla="*/ 14 w 18"/>
                <a:gd name="T7" fmla="*/ 0 h 12"/>
                <a:gd name="T8" fmla="*/ 8 w 18"/>
                <a:gd name="T9" fmla="*/ 0 h 12"/>
                <a:gd name="T10" fmla="*/ 8 w 18"/>
                <a:gd name="T11" fmla="*/ 0 h 12"/>
                <a:gd name="T12" fmla="*/ 2 w 18"/>
                <a:gd name="T13" fmla="*/ 0 h 12"/>
                <a:gd name="T14" fmla="*/ 0 w 18"/>
                <a:gd name="T15" fmla="*/ 2 h 12"/>
                <a:gd name="T16" fmla="*/ 0 w 18"/>
                <a:gd name="T17" fmla="*/ 6 h 12"/>
                <a:gd name="T18" fmla="*/ 0 w 18"/>
                <a:gd name="T19" fmla="*/ 6 h 12"/>
                <a:gd name="T20" fmla="*/ 2 w 18"/>
                <a:gd name="T21" fmla="*/ 10 h 12"/>
                <a:gd name="T22" fmla="*/ 8 w 18"/>
                <a:gd name="T23" fmla="*/ 12 h 12"/>
                <a:gd name="T24" fmla="*/ 8 w 18"/>
                <a:gd name="T25" fmla="*/ 12 h 12"/>
                <a:gd name="T26" fmla="*/ 14 w 18"/>
                <a:gd name="T27" fmla="*/ 10 h 12"/>
                <a:gd name="T28" fmla="*/ 18 w 18"/>
                <a:gd name="T2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2">
                  <a:moveTo>
                    <a:pt x="18" y="6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10"/>
                  </a:lnTo>
                  <a:lnTo>
                    <a:pt x="18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1" name="Freeform 54"/>
            <p:cNvSpPr>
              <a:spLocks/>
            </p:cNvSpPr>
            <p:nvPr userDrawn="1"/>
          </p:nvSpPr>
          <p:spPr bwMode="auto">
            <a:xfrm>
              <a:off x="3001" y="2940"/>
              <a:ext cx="32" cy="43"/>
            </a:xfrm>
            <a:custGeom>
              <a:avLst/>
              <a:gdLst>
                <a:gd name="T0" fmla="*/ 4 w 32"/>
                <a:gd name="T1" fmla="*/ 4 h 43"/>
                <a:gd name="T2" fmla="*/ 4 w 32"/>
                <a:gd name="T3" fmla="*/ 4 h 43"/>
                <a:gd name="T4" fmla="*/ 10 w 32"/>
                <a:gd name="T5" fmla="*/ 2 h 43"/>
                <a:gd name="T6" fmla="*/ 18 w 32"/>
                <a:gd name="T7" fmla="*/ 0 h 43"/>
                <a:gd name="T8" fmla="*/ 18 w 32"/>
                <a:gd name="T9" fmla="*/ 0 h 43"/>
                <a:gd name="T10" fmla="*/ 24 w 32"/>
                <a:gd name="T11" fmla="*/ 2 h 43"/>
                <a:gd name="T12" fmla="*/ 30 w 32"/>
                <a:gd name="T13" fmla="*/ 6 h 43"/>
                <a:gd name="T14" fmla="*/ 32 w 32"/>
                <a:gd name="T15" fmla="*/ 11 h 43"/>
                <a:gd name="T16" fmla="*/ 32 w 32"/>
                <a:gd name="T17" fmla="*/ 19 h 43"/>
                <a:gd name="T18" fmla="*/ 32 w 32"/>
                <a:gd name="T19" fmla="*/ 43 h 43"/>
                <a:gd name="T20" fmla="*/ 26 w 32"/>
                <a:gd name="T21" fmla="*/ 43 h 43"/>
                <a:gd name="T22" fmla="*/ 26 w 32"/>
                <a:gd name="T23" fmla="*/ 37 h 43"/>
                <a:gd name="T24" fmla="*/ 26 w 32"/>
                <a:gd name="T25" fmla="*/ 37 h 43"/>
                <a:gd name="T26" fmla="*/ 20 w 32"/>
                <a:gd name="T27" fmla="*/ 41 h 43"/>
                <a:gd name="T28" fmla="*/ 12 w 32"/>
                <a:gd name="T29" fmla="*/ 43 h 43"/>
                <a:gd name="T30" fmla="*/ 12 w 32"/>
                <a:gd name="T31" fmla="*/ 43 h 43"/>
                <a:gd name="T32" fmla="*/ 8 w 32"/>
                <a:gd name="T33" fmla="*/ 43 h 43"/>
                <a:gd name="T34" fmla="*/ 4 w 32"/>
                <a:gd name="T35" fmla="*/ 41 h 43"/>
                <a:gd name="T36" fmla="*/ 2 w 32"/>
                <a:gd name="T37" fmla="*/ 37 h 43"/>
                <a:gd name="T38" fmla="*/ 0 w 32"/>
                <a:gd name="T39" fmla="*/ 31 h 43"/>
                <a:gd name="T40" fmla="*/ 0 w 32"/>
                <a:gd name="T41" fmla="*/ 31 h 43"/>
                <a:gd name="T42" fmla="*/ 2 w 32"/>
                <a:gd name="T43" fmla="*/ 25 h 43"/>
                <a:gd name="T44" fmla="*/ 6 w 32"/>
                <a:gd name="T45" fmla="*/ 21 h 43"/>
                <a:gd name="T46" fmla="*/ 10 w 32"/>
                <a:gd name="T47" fmla="*/ 19 h 43"/>
                <a:gd name="T48" fmla="*/ 16 w 32"/>
                <a:gd name="T49" fmla="*/ 19 h 43"/>
                <a:gd name="T50" fmla="*/ 16 w 32"/>
                <a:gd name="T51" fmla="*/ 19 h 43"/>
                <a:gd name="T52" fmla="*/ 20 w 32"/>
                <a:gd name="T53" fmla="*/ 19 h 43"/>
                <a:gd name="T54" fmla="*/ 26 w 32"/>
                <a:gd name="T55" fmla="*/ 21 h 43"/>
                <a:gd name="T56" fmla="*/ 26 w 32"/>
                <a:gd name="T57" fmla="*/ 21 h 43"/>
                <a:gd name="T58" fmla="*/ 26 w 32"/>
                <a:gd name="T59" fmla="*/ 15 h 43"/>
                <a:gd name="T60" fmla="*/ 24 w 32"/>
                <a:gd name="T61" fmla="*/ 11 h 43"/>
                <a:gd name="T62" fmla="*/ 22 w 32"/>
                <a:gd name="T63" fmla="*/ 8 h 43"/>
                <a:gd name="T64" fmla="*/ 16 w 32"/>
                <a:gd name="T65" fmla="*/ 8 h 43"/>
                <a:gd name="T66" fmla="*/ 16 w 32"/>
                <a:gd name="T67" fmla="*/ 8 h 43"/>
                <a:gd name="T68" fmla="*/ 10 w 32"/>
                <a:gd name="T69" fmla="*/ 8 h 43"/>
                <a:gd name="T70" fmla="*/ 6 w 32"/>
                <a:gd name="T71" fmla="*/ 11 h 43"/>
                <a:gd name="T72" fmla="*/ 4 w 32"/>
                <a:gd name="T73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43">
                  <a:moveTo>
                    <a:pt x="4" y="4"/>
                  </a:moveTo>
                  <a:lnTo>
                    <a:pt x="4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2" y="11"/>
                  </a:lnTo>
                  <a:lnTo>
                    <a:pt x="32" y="19"/>
                  </a:lnTo>
                  <a:lnTo>
                    <a:pt x="32" y="43"/>
                  </a:lnTo>
                  <a:lnTo>
                    <a:pt x="26" y="43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0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3"/>
                  </a:lnTo>
                  <a:lnTo>
                    <a:pt x="4" y="41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6" y="21"/>
                  </a:lnTo>
                  <a:lnTo>
                    <a:pt x="10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20" y="19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6" y="15"/>
                  </a:lnTo>
                  <a:lnTo>
                    <a:pt x="24" y="11"/>
                  </a:lnTo>
                  <a:lnTo>
                    <a:pt x="22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8"/>
                  </a:lnTo>
                  <a:lnTo>
                    <a:pt x="6" y="11"/>
                  </a:lnTo>
                  <a:lnTo>
                    <a:pt x="4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2" name="Freeform 55"/>
            <p:cNvSpPr>
              <a:spLocks/>
            </p:cNvSpPr>
            <p:nvPr userDrawn="1"/>
          </p:nvSpPr>
          <p:spPr bwMode="auto">
            <a:xfrm>
              <a:off x="3049" y="2942"/>
              <a:ext cx="24" cy="41"/>
            </a:xfrm>
            <a:custGeom>
              <a:avLst/>
              <a:gdLst>
                <a:gd name="T0" fmla="*/ 0 w 24"/>
                <a:gd name="T1" fmla="*/ 0 h 41"/>
                <a:gd name="T2" fmla="*/ 24 w 24"/>
                <a:gd name="T3" fmla="*/ 0 h 41"/>
                <a:gd name="T4" fmla="*/ 24 w 24"/>
                <a:gd name="T5" fmla="*/ 6 h 41"/>
                <a:gd name="T6" fmla="*/ 6 w 24"/>
                <a:gd name="T7" fmla="*/ 6 h 41"/>
                <a:gd name="T8" fmla="*/ 6 w 24"/>
                <a:gd name="T9" fmla="*/ 41 h 41"/>
                <a:gd name="T10" fmla="*/ 0 w 24"/>
                <a:gd name="T11" fmla="*/ 41 h 41"/>
                <a:gd name="T12" fmla="*/ 0 w 24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1">
                  <a:moveTo>
                    <a:pt x="0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6" y="6"/>
                  </a:lnTo>
                  <a:lnTo>
                    <a:pt x="6" y="41"/>
                  </a:lnTo>
                  <a:lnTo>
                    <a:pt x="0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3" name="Freeform 56"/>
            <p:cNvSpPr>
              <a:spLocks noEditPoints="1"/>
            </p:cNvSpPr>
            <p:nvPr userDrawn="1"/>
          </p:nvSpPr>
          <p:spPr bwMode="auto">
            <a:xfrm>
              <a:off x="3081" y="2940"/>
              <a:ext cx="40" cy="43"/>
            </a:xfrm>
            <a:custGeom>
              <a:avLst/>
              <a:gdLst>
                <a:gd name="T0" fmla="*/ 8 w 40"/>
                <a:gd name="T1" fmla="*/ 19 h 43"/>
                <a:gd name="T2" fmla="*/ 32 w 40"/>
                <a:gd name="T3" fmla="*/ 19 h 43"/>
                <a:gd name="T4" fmla="*/ 32 w 40"/>
                <a:gd name="T5" fmla="*/ 19 h 43"/>
                <a:gd name="T6" fmla="*/ 30 w 40"/>
                <a:gd name="T7" fmla="*/ 15 h 43"/>
                <a:gd name="T8" fmla="*/ 28 w 40"/>
                <a:gd name="T9" fmla="*/ 11 h 43"/>
                <a:gd name="T10" fmla="*/ 26 w 40"/>
                <a:gd name="T11" fmla="*/ 8 h 43"/>
                <a:gd name="T12" fmla="*/ 20 w 40"/>
                <a:gd name="T13" fmla="*/ 8 h 43"/>
                <a:gd name="T14" fmla="*/ 20 w 40"/>
                <a:gd name="T15" fmla="*/ 8 h 43"/>
                <a:gd name="T16" fmla="*/ 16 w 40"/>
                <a:gd name="T17" fmla="*/ 8 h 43"/>
                <a:gd name="T18" fmla="*/ 12 w 40"/>
                <a:gd name="T19" fmla="*/ 11 h 43"/>
                <a:gd name="T20" fmla="*/ 8 w 40"/>
                <a:gd name="T21" fmla="*/ 15 h 43"/>
                <a:gd name="T22" fmla="*/ 8 w 40"/>
                <a:gd name="T23" fmla="*/ 19 h 43"/>
                <a:gd name="T24" fmla="*/ 36 w 40"/>
                <a:gd name="T25" fmla="*/ 39 h 43"/>
                <a:gd name="T26" fmla="*/ 36 w 40"/>
                <a:gd name="T27" fmla="*/ 39 h 43"/>
                <a:gd name="T28" fmla="*/ 30 w 40"/>
                <a:gd name="T29" fmla="*/ 43 h 43"/>
                <a:gd name="T30" fmla="*/ 22 w 40"/>
                <a:gd name="T31" fmla="*/ 43 h 43"/>
                <a:gd name="T32" fmla="*/ 22 w 40"/>
                <a:gd name="T33" fmla="*/ 43 h 43"/>
                <a:gd name="T34" fmla="*/ 12 w 40"/>
                <a:gd name="T35" fmla="*/ 43 h 43"/>
                <a:gd name="T36" fmla="*/ 6 w 40"/>
                <a:gd name="T37" fmla="*/ 37 h 43"/>
                <a:gd name="T38" fmla="*/ 2 w 40"/>
                <a:gd name="T39" fmla="*/ 31 h 43"/>
                <a:gd name="T40" fmla="*/ 0 w 40"/>
                <a:gd name="T41" fmla="*/ 23 h 43"/>
                <a:gd name="T42" fmla="*/ 0 w 40"/>
                <a:gd name="T43" fmla="*/ 23 h 43"/>
                <a:gd name="T44" fmla="*/ 2 w 40"/>
                <a:gd name="T45" fmla="*/ 15 h 43"/>
                <a:gd name="T46" fmla="*/ 6 w 40"/>
                <a:gd name="T47" fmla="*/ 6 h 43"/>
                <a:gd name="T48" fmla="*/ 12 w 40"/>
                <a:gd name="T49" fmla="*/ 2 h 43"/>
                <a:gd name="T50" fmla="*/ 20 w 40"/>
                <a:gd name="T51" fmla="*/ 0 h 43"/>
                <a:gd name="T52" fmla="*/ 20 w 40"/>
                <a:gd name="T53" fmla="*/ 0 h 43"/>
                <a:gd name="T54" fmla="*/ 28 w 40"/>
                <a:gd name="T55" fmla="*/ 2 h 43"/>
                <a:gd name="T56" fmla="*/ 34 w 40"/>
                <a:gd name="T57" fmla="*/ 6 h 43"/>
                <a:gd name="T58" fmla="*/ 38 w 40"/>
                <a:gd name="T59" fmla="*/ 13 h 43"/>
                <a:gd name="T60" fmla="*/ 40 w 40"/>
                <a:gd name="T61" fmla="*/ 21 h 43"/>
                <a:gd name="T62" fmla="*/ 40 w 40"/>
                <a:gd name="T63" fmla="*/ 21 h 43"/>
                <a:gd name="T64" fmla="*/ 38 w 40"/>
                <a:gd name="T65" fmla="*/ 25 h 43"/>
                <a:gd name="T66" fmla="*/ 8 w 40"/>
                <a:gd name="T67" fmla="*/ 25 h 43"/>
                <a:gd name="T68" fmla="*/ 8 w 40"/>
                <a:gd name="T69" fmla="*/ 25 h 43"/>
                <a:gd name="T70" fmla="*/ 10 w 40"/>
                <a:gd name="T71" fmla="*/ 29 h 43"/>
                <a:gd name="T72" fmla="*/ 12 w 40"/>
                <a:gd name="T73" fmla="*/ 33 h 43"/>
                <a:gd name="T74" fmla="*/ 16 w 40"/>
                <a:gd name="T75" fmla="*/ 37 h 43"/>
                <a:gd name="T76" fmla="*/ 22 w 40"/>
                <a:gd name="T77" fmla="*/ 37 h 43"/>
                <a:gd name="T78" fmla="*/ 22 w 40"/>
                <a:gd name="T79" fmla="*/ 37 h 43"/>
                <a:gd name="T80" fmla="*/ 30 w 40"/>
                <a:gd name="T81" fmla="*/ 35 h 43"/>
                <a:gd name="T82" fmla="*/ 34 w 40"/>
                <a:gd name="T83" fmla="*/ 33 h 43"/>
                <a:gd name="T84" fmla="*/ 36 w 40"/>
                <a:gd name="T85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3">
                  <a:moveTo>
                    <a:pt x="8" y="19"/>
                  </a:moveTo>
                  <a:lnTo>
                    <a:pt x="32" y="19"/>
                  </a:lnTo>
                  <a:lnTo>
                    <a:pt x="32" y="19"/>
                  </a:lnTo>
                  <a:lnTo>
                    <a:pt x="30" y="15"/>
                  </a:lnTo>
                  <a:lnTo>
                    <a:pt x="28" y="11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11"/>
                  </a:lnTo>
                  <a:lnTo>
                    <a:pt x="8" y="15"/>
                  </a:lnTo>
                  <a:lnTo>
                    <a:pt x="8" y="19"/>
                  </a:lnTo>
                  <a:close/>
                  <a:moveTo>
                    <a:pt x="36" y="39"/>
                  </a:moveTo>
                  <a:lnTo>
                    <a:pt x="36" y="39"/>
                  </a:lnTo>
                  <a:lnTo>
                    <a:pt x="30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9"/>
                  </a:lnTo>
                  <a:lnTo>
                    <a:pt x="12" y="33"/>
                  </a:lnTo>
                  <a:lnTo>
                    <a:pt x="16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30" y="35"/>
                  </a:lnTo>
                  <a:lnTo>
                    <a:pt x="34" y="33"/>
                  </a:lnTo>
                  <a:lnTo>
                    <a:pt x="3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4" name="Freeform 57"/>
            <p:cNvSpPr>
              <a:spLocks/>
            </p:cNvSpPr>
            <p:nvPr userDrawn="1"/>
          </p:nvSpPr>
          <p:spPr bwMode="auto">
            <a:xfrm>
              <a:off x="3089" y="2948"/>
              <a:ext cx="24" cy="11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11 h 11"/>
                <a:gd name="T4" fmla="*/ 24 w 24"/>
                <a:gd name="T5" fmla="*/ 11 h 11"/>
                <a:gd name="T6" fmla="*/ 22 w 24"/>
                <a:gd name="T7" fmla="*/ 7 h 11"/>
                <a:gd name="T8" fmla="*/ 20 w 24"/>
                <a:gd name="T9" fmla="*/ 3 h 11"/>
                <a:gd name="T10" fmla="*/ 18 w 24"/>
                <a:gd name="T11" fmla="*/ 0 h 11"/>
                <a:gd name="T12" fmla="*/ 12 w 24"/>
                <a:gd name="T13" fmla="*/ 0 h 11"/>
                <a:gd name="T14" fmla="*/ 12 w 24"/>
                <a:gd name="T15" fmla="*/ 0 h 11"/>
                <a:gd name="T16" fmla="*/ 8 w 24"/>
                <a:gd name="T17" fmla="*/ 0 h 11"/>
                <a:gd name="T18" fmla="*/ 4 w 24"/>
                <a:gd name="T19" fmla="*/ 3 h 11"/>
                <a:gd name="T20" fmla="*/ 0 w 24"/>
                <a:gd name="T21" fmla="*/ 7 h 11"/>
                <a:gd name="T22" fmla="*/ 0 w 24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11"/>
                  </a:lnTo>
                  <a:lnTo>
                    <a:pt x="24" y="11"/>
                  </a:lnTo>
                  <a:lnTo>
                    <a:pt x="22" y="7"/>
                  </a:lnTo>
                  <a:lnTo>
                    <a:pt x="20" y="3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5" name="Freeform 58"/>
            <p:cNvSpPr>
              <a:spLocks/>
            </p:cNvSpPr>
            <p:nvPr userDrawn="1"/>
          </p:nvSpPr>
          <p:spPr bwMode="auto">
            <a:xfrm>
              <a:off x="3081" y="2940"/>
              <a:ext cx="40" cy="43"/>
            </a:xfrm>
            <a:custGeom>
              <a:avLst/>
              <a:gdLst>
                <a:gd name="T0" fmla="*/ 36 w 40"/>
                <a:gd name="T1" fmla="*/ 39 h 43"/>
                <a:gd name="T2" fmla="*/ 36 w 40"/>
                <a:gd name="T3" fmla="*/ 39 h 43"/>
                <a:gd name="T4" fmla="*/ 30 w 40"/>
                <a:gd name="T5" fmla="*/ 43 h 43"/>
                <a:gd name="T6" fmla="*/ 22 w 40"/>
                <a:gd name="T7" fmla="*/ 43 h 43"/>
                <a:gd name="T8" fmla="*/ 22 w 40"/>
                <a:gd name="T9" fmla="*/ 43 h 43"/>
                <a:gd name="T10" fmla="*/ 12 w 40"/>
                <a:gd name="T11" fmla="*/ 43 h 43"/>
                <a:gd name="T12" fmla="*/ 6 w 40"/>
                <a:gd name="T13" fmla="*/ 37 h 43"/>
                <a:gd name="T14" fmla="*/ 2 w 40"/>
                <a:gd name="T15" fmla="*/ 31 h 43"/>
                <a:gd name="T16" fmla="*/ 0 w 40"/>
                <a:gd name="T17" fmla="*/ 23 h 43"/>
                <a:gd name="T18" fmla="*/ 0 w 40"/>
                <a:gd name="T19" fmla="*/ 23 h 43"/>
                <a:gd name="T20" fmla="*/ 2 w 40"/>
                <a:gd name="T21" fmla="*/ 15 h 43"/>
                <a:gd name="T22" fmla="*/ 6 w 40"/>
                <a:gd name="T23" fmla="*/ 6 h 43"/>
                <a:gd name="T24" fmla="*/ 12 w 40"/>
                <a:gd name="T25" fmla="*/ 2 h 43"/>
                <a:gd name="T26" fmla="*/ 20 w 40"/>
                <a:gd name="T27" fmla="*/ 0 h 43"/>
                <a:gd name="T28" fmla="*/ 20 w 40"/>
                <a:gd name="T29" fmla="*/ 0 h 43"/>
                <a:gd name="T30" fmla="*/ 28 w 40"/>
                <a:gd name="T31" fmla="*/ 2 h 43"/>
                <a:gd name="T32" fmla="*/ 34 w 40"/>
                <a:gd name="T33" fmla="*/ 6 h 43"/>
                <a:gd name="T34" fmla="*/ 38 w 40"/>
                <a:gd name="T35" fmla="*/ 13 h 43"/>
                <a:gd name="T36" fmla="*/ 40 w 40"/>
                <a:gd name="T37" fmla="*/ 21 h 43"/>
                <a:gd name="T38" fmla="*/ 40 w 40"/>
                <a:gd name="T39" fmla="*/ 21 h 43"/>
                <a:gd name="T40" fmla="*/ 38 w 40"/>
                <a:gd name="T41" fmla="*/ 25 h 43"/>
                <a:gd name="T42" fmla="*/ 8 w 40"/>
                <a:gd name="T43" fmla="*/ 25 h 43"/>
                <a:gd name="T44" fmla="*/ 8 w 40"/>
                <a:gd name="T45" fmla="*/ 25 h 43"/>
                <a:gd name="T46" fmla="*/ 10 w 40"/>
                <a:gd name="T47" fmla="*/ 29 h 43"/>
                <a:gd name="T48" fmla="*/ 12 w 40"/>
                <a:gd name="T49" fmla="*/ 33 h 43"/>
                <a:gd name="T50" fmla="*/ 16 w 40"/>
                <a:gd name="T51" fmla="*/ 37 h 43"/>
                <a:gd name="T52" fmla="*/ 22 w 40"/>
                <a:gd name="T53" fmla="*/ 37 h 43"/>
                <a:gd name="T54" fmla="*/ 22 w 40"/>
                <a:gd name="T55" fmla="*/ 37 h 43"/>
                <a:gd name="T56" fmla="*/ 30 w 40"/>
                <a:gd name="T57" fmla="*/ 35 h 43"/>
                <a:gd name="T58" fmla="*/ 34 w 40"/>
                <a:gd name="T59" fmla="*/ 33 h 43"/>
                <a:gd name="T60" fmla="*/ 36 w 40"/>
                <a:gd name="T6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3">
                  <a:moveTo>
                    <a:pt x="36" y="39"/>
                  </a:moveTo>
                  <a:lnTo>
                    <a:pt x="36" y="39"/>
                  </a:lnTo>
                  <a:lnTo>
                    <a:pt x="30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3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9"/>
                  </a:lnTo>
                  <a:lnTo>
                    <a:pt x="12" y="33"/>
                  </a:lnTo>
                  <a:lnTo>
                    <a:pt x="16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30" y="35"/>
                  </a:lnTo>
                  <a:lnTo>
                    <a:pt x="34" y="33"/>
                  </a:lnTo>
                  <a:lnTo>
                    <a:pt x="36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6" name="Freeform 59"/>
            <p:cNvSpPr>
              <a:spLocks/>
            </p:cNvSpPr>
            <p:nvPr userDrawn="1"/>
          </p:nvSpPr>
          <p:spPr bwMode="auto">
            <a:xfrm>
              <a:off x="3133" y="2942"/>
              <a:ext cx="36" cy="41"/>
            </a:xfrm>
            <a:custGeom>
              <a:avLst/>
              <a:gdLst>
                <a:gd name="T0" fmla="*/ 30 w 36"/>
                <a:gd name="T1" fmla="*/ 23 h 41"/>
                <a:gd name="T2" fmla="*/ 8 w 36"/>
                <a:gd name="T3" fmla="*/ 23 h 41"/>
                <a:gd name="T4" fmla="*/ 8 w 36"/>
                <a:gd name="T5" fmla="*/ 41 h 41"/>
                <a:gd name="T6" fmla="*/ 0 w 36"/>
                <a:gd name="T7" fmla="*/ 41 h 41"/>
                <a:gd name="T8" fmla="*/ 0 w 36"/>
                <a:gd name="T9" fmla="*/ 0 h 41"/>
                <a:gd name="T10" fmla="*/ 8 w 36"/>
                <a:gd name="T11" fmla="*/ 0 h 41"/>
                <a:gd name="T12" fmla="*/ 8 w 36"/>
                <a:gd name="T13" fmla="*/ 17 h 41"/>
                <a:gd name="T14" fmla="*/ 30 w 36"/>
                <a:gd name="T15" fmla="*/ 17 h 41"/>
                <a:gd name="T16" fmla="*/ 30 w 36"/>
                <a:gd name="T17" fmla="*/ 0 h 41"/>
                <a:gd name="T18" fmla="*/ 36 w 36"/>
                <a:gd name="T19" fmla="*/ 0 h 41"/>
                <a:gd name="T20" fmla="*/ 36 w 36"/>
                <a:gd name="T21" fmla="*/ 41 h 41"/>
                <a:gd name="T22" fmla="*/ 30 w 36"/>
                <a:gd name="T23" fmla="*/ 41 h 41"/>
                <a:gd name="T24" fmla="*/ 30 w 36"/>
                <a:gd name="T25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1">
                  <a:moveTo>
                    <a:pt x="30" y="23"/>
                  </a:moveTo>
                  <a:lnTo>
                    <a:pt x="8" y="23"/>
                  </a:lnTo>
                  <a:lnTo>
                    <a:pt x="8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7"/>
                  </a:lnTo>
                  <a:lnTo>
                    <a:pt x="30" y="17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41"/>
                  </a:lnTo>
                  <a:lnTo>
                    <a:pt x="30" y="41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7" name="Freeform 60"/>
            <p:cNvSpPr>
              <a:spLocks/>
            </p:cNvSpPr>
            <p:nvPr userDrawn="1"/>
          </p:nvSpPr>
          <p:spPr bwMode="auto">
            <a:xfrm>
              <a:off x="3181" y="2942"/>
              <a:ext cx="36" cy="41"/>
            </a:xfrm>
            <a:custGeom>
              <a:avLst/>
              <a:gdLst>
                <a:gd name="T0" fmla="*/ 0 w 36"/>
                <a:gd name="T1" fmla="*/ 0 h 41"/>
                <a:gd name="T2" fmla="*/ 36 w 36"/>
                <a:gd name="T3" fmla="*/ 0 h 41"/>
                <a:gd name="T4" fmla="*/ 36 w 36"/>
                <a:gd name="T5" fmla="*/ 6 h 41"/>
                <a:gd name="T6" fmla="*/ 22 w 36"/>
                <a:gd name="T7" fmla="*/ 6 h 41"/>
                <a:gd name="T8" fmla="*/ 22 w 36"/>
                <a:gd name="T9" fmla="*/ 41 h 41"/>
                <a:gd name="T10" fmla="*/ 14 w 36"/>
                <a:gd name="T11" fmla="*/ 41 h 41"/>
                <a:gd name="T12" fmla="*/ 14 w 36"/>
                <a:gd name="T13" fmla="*/ 6 h 41"/>
                <a:gd name="T14" fmla="*/ 0 w 36"/>
                <a:gd name="T15" fmla="*/ 6 h 41"/>
                <a:gd name="T16" fmla="*/ 0 w 36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1">
                  <a:moveTo>
                    <a:pt x="0" y="0"/>
                  </a:moveTo>
                  <a:lnTo>
                    <a:pt x="36" y="0"/>
                  </a:lnTo>
                  <a:lnTo>
                    <a:pt x="36" y="6"/>
                  </a:lnTo>
                  <a:lnTo>
                    <a:pt x="22" y="6"/>
                  </a:lnTo>
                  <a:lnTo>
                    <a:pt x="22" y="41"/>
                  </a:lnTo>
                  <a:lnTo>
                    <a:pt x="14" y="41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8" name="Freeform 61"/>
            <p:cNvSpPr>
              <a:spLocks/>
            </p:cNvSpPr>
            <p:nvPr userDrawn="1"/>
          </p:nvSpPr>
          <p:spPr bwMode="auto">
            <a:xfrm>
              <a:off x="3225" y="2940"/>
              <a:ext cx="36" cy="43"/>
            </a:xfrm>
            <a:custGeom>
              <a:avLst/>
              <a:gdLst>
                <a:gd name="T0" fmla="*/ 36 w 36"/>
                <a:gd name="T1" fmla="*/ 37 h 43"/>
                <a:gd name="T2" fmla="*/ 36 w 36"/>
                <a:gd name="T3" fmla="*/ 37 h 43"/>
                <a:gd name="T4" fmla="*/ 30 w 36"/>
                <a:gd name="T5" fmla="*/ 41 h 43"/>
                <a:gd name="T6" fmla="*/ 20 w 36"/>
                <a:gd name="T7" fmla="*/ 43 h 43"/>
                <a:gd name="T8" fmla="*/ 20 w 36"/>
                <a:gd name="T9" fmla="*/ 43 h 43"/>
                <a:gd name="T10" fmla="*/ 12 w 36"/>
                <a:gd name="T11" fmla="*/ 43 h 43"/>
                <a:gd name="T12" fmla="*/ 6 w 36"/>
                <a:gd name="T13" fmla="*/ 37 h 43"/>
                <a:gd name="T14" fmla="*/ 2 w 36"/>
                <a:gd name="T15" fmla="*/ 31 h 43"/>
                <a:gd name="T16" fmla="*/ 0 w 36"/>
                <a:gd name="T17" fmla="*/ 23 h 43"/>
                <a:gd name="T18" fmla="*/ 0 w 36"/>
                <a:gd name="T19" fmla="*/ 23 h 43"/>
                <a:gd name="T20" fmla="*/ 2 w 36"/>
                <a:gd name="T21" fmla="*/ 15 h 43"/>
                <a:gd name="T22" fmla="*/ 6 w 36"/>
                <a:gd name="T23" fmla="*/ 6 h 43"/>
                <a:gd name="T24" fmla="*/ 12 w 36"/>
                <a:gd name="T25" fmla="*/ 2 h 43"/>
                <a:gd name="T26" fmla="*/ 20 w 36"/>
                <a:gd name="T27" fmla="*/ 0 h 43"/>
                <a:gd name="T28" fmla="*/ 20 w 36"/>
                <a:gd name="T29" fmla="*/ 0 h 43"/>
                <a:gd name="T30" fmla="*/ 28 w 36"/>
                <a:gd name="T31" fmla="*/ 2 h 43"/>
                <a:gd name="T32" fmla="*/ 36 w 36"/>
                <a:gd name="T33" fmla="*/ 6 h 43"/>
                <a:gd name="T34" fmla="*/ 32 w 36"/>
                <a:gd name="T35" fmla="*/ 13 h 43"/>
                <a:gd name="T36" fmla="*/ 32 w 36"/>
                <a:gd name="T37" fmla="*/ 13 h 43"/>
                <a:gd name="T38" fmla="*/ 26 w 36"/>
                <a:gd name="T39" fmla="*/ 8 h 43"/>
                <a:gd name="T40" fmla="*/ 20 w 36"/>
                <a:gd name="T41" fmla="*/ 8 h 43"/>
                <a:gd name="T42" fmla="*/ 20 w 36"/>
                <a:gd name="T43" fmla="*/ 8 h 43"/>
                <a:gd name="T44" fmla="*/ 16 w 36"/>
                <a:gd name="T45" fmla="*/ 8 h 43"/>
                <a:gd name="T46" fmla="*/ 12 w 36"/>
                <a:gd name="T47" fmla="*/ 13 h 43"/>
                <a:gd name="T48" fmla="*/ 8 w 36"/>
                <a:gd name="T49" fmla="*/ 17 h 43"/>
                <a:gd name="T50" fmla="*/ 8 w 36"/>
                <a:gd name="T51" fmla="*/ 23 h 43"/>
                <a:gd name="T52" fmla="*/ 8 w 36"/>
                <a:gd name="T53" fmla="*/ 23 h 43"/>
                <a:gd name="T54" fmla="*/ 8 w 36"/>
                <a:gd name="T55" fmla="*/ 29 h 43"/>
                <a:gd name="T56" fmla="*/ 12 w 36"/>
                <a:gd name="T57" fmla="*/ 33 h 43"/>
                <a:gd name="T58" fmla="*/ 16 w 36"/>
                <a:gd name="T59" fmla="*/ 35 h 43"/>
                <a:gd name="T60" fmla="*/ 22 w 36"/>
                <a:gd name="T61" fmla="*/ 37 h 43"/>
                <a:gd name="T62" fmla="*/ 22 w 36"/>
                <a:gd name="T63" fmla="*/ 37 h 43"/>
                <a:gd name="T64" fmla="*/ 28 w 36"/>
                <a:gd name="T65" fmla="*/ 35 h 43"/>
                <a:gd name="T66" fmla="*/ 32 w 36"/>
                <a:gd name="T67" fmla="*/ 31 h 43"/>
                <a:gd name="T68" fmla="*/ 36 w 36"/>
                <a:gd name="T69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43">
                  <a:moveTo>
                    <a:pt x="36" y="37"/>
                  </a:moveTo>
                  <a:lnTo>
                    <a:pt x="36" y="37"/>
                  </a:lnTo>
                  <a:lnTo>
                    <a:pt x="30" y="41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13"/>
                  </a:lnTo>
                  <a:lnTo>
                    <a:pt x="8" y="17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9"/>
                  </a:lnTo>
                  <a:lnTo>
                    <a:pt x="12" y="33"/>
                  </a:lnTo>
                  <a:lnTo>
                    <a:pt x="16" y="35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8" y="35"/>
                  </a:lnTo>
                  <a:lnTo>
                    <a:pt x="32" y="31"/>
                  </a:lnTo>
                  <a:lnTo>
                    <a:pt x="36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29" name="Freeform 62"/>
            <p:cNvSpPr>
              <a:spLocks/>
            </p:cNvSpPr>
            <p:nvPr userDrawn="1"/>
          </p:nvSpPr>
          <p:spPr bwMode="auto">
            <a:xfrm>
              <a:off x="3269" y="2942"/>
              <a:ext cx="38" cy="41"/>
            </a:xfrm>
            <a:custGeom>
              <a:avLst/>
              <a:gdLst>
                <a:gd name="T0" fmla="*/ 0 w 38"/>
                <a:gd name="T1" fmla="*/ 0 h 41"/>
                <a:gd name="T2" fmla="*/ 38 w 38"/>
                <a:gd name="T3" fmla="*/ 0 h 41"/>
                <a:gd name="T4" fmla="*/ 38 w 38"/>
                <a:gd name="T5" fmla="*/ 6 h 41"/>
                <a:gd name="T6" fmla="*/ 22 w 38"/>
                <a:gd name="T7" fmla="*/ 6 h 41"/>
                <a:gd name="T8" fmla="*/ 22 w 38"/>
                <a:gd name="T9" fmla="*/ 41 h 41"/>
                <a:gd name="T10" fmla="*/ 16 w 38"/>
                <a:gd name="T11" fmla="*/ 41 h 41"/>
                <a:gd name="T12" fmla="*/ 16 w 38"/>
                <a:gd name="T13" fmla="*/ 6 h 41"/>
                <a:gd name="T14" fmla="*/ 0 w 38"/>
                <a:gd name="T15" fmla="*/ 6 h 41"/>
                <a:gd name="T16" fmla="*/ 0 w 3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0" y="0"/>
                  </a:moveTo>
                  <a:lnTo>
                    <a:pt x="38" y="0"/>
                  </a:lnTo>
                  <a:lnTo>
                    <a:pt x="38" y="6"/>
                  </a:lnTo>
                  <a:lnTo>
                    <a:pt x="22" y="6"/>
                  </a:lnTo>
                  <a:lnTo>
                    <a:pt x="22" y="41"/>
                  </a:lnTo>
                  <a:lnTo>
                    <a:pt x="16" y="41"/>
                  </a:lnTo>
                  <a:lnTo>
                    <a:pt x="16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0" name="Freeform 63"/>
            <p:cNvSpPr>
              <a:spLocks noEditPoints="1"/>
            </p:cNvSpPr>
            <p:nvPr userDrawn="1"/>
          </p:nvSpPr>
          <p:spPr bwMode="auto">
            <a:xfrm>
              <a:off x="3317" y="2942"/>
              <a:ext cx="34" cy="41"/>
            </a:xfrm>
            <a:custGeom>
              <a:avLst/>
              <a:gdLst>
                <a:gd name="T0" fmla="*/ 8 w 34"/>
                <a:gd name="T1" fmla="*/ 23 h 41"/>
                <a:gd name="T2" fmla="*/ 8 w 34"/>
                <a:gd name="T3" fmla="*/ 35 h 41"/>
                <a:gd name="T4" fmla="*/ 8 w 34"/>
                <a:gd name="T5" fmla="*/ 35 h 41"/>
                <a:gd name="T6" fmla="*/ 16 w 34"/>
                <a:gd name="T7" fmla="*/ 35 h 41"/>
                <a:gd name="T8" fmla="*/ 16 w 34"/>
                <a:gd name="T9" fmla="*/ 35 h 41"/>
                <a:gd name="T10" fmla="*/ 22 w 34"/>
                <a:gd name="T11" fmla="*/ 33 h 41"/>
                <a:gd name="T12" fmla="*/ 24 w 34"/>
                <a:gd name="T13" fmla="*/ 31 h 41"/>
                <a:gd name="T14" fmla="*/ 26 w 34"/>
                <a:gd name="T15" fmla="*/ 29 h 41"/>
                <a:gd name="T16" fmla="*/ 26 w 34"/>
                <a:gd name="T17" fmla="*/ 29 h 41"/>
                <a:gd name="T18" fmla="*/ 24 w 34"/>
                <a:gd name="T19" fmla="*/ 27 h 41"/>
                <a:gd name="T20" fmla="*/ 22 w 34"/>
                <a:gd name="T21" fmla="*/ 25 h 41"/>
                <a:gd name="T22" fmla="*/ 16 w 34"/>
                <a:gd name="T23" fmla="*/ 23 h 41"/>
                <a:gd name="T24" fmla="*/ 8 w 34"/>
                <a:gd name="T25" fmla="*/ 23 h 41"/>
                <a:gd name="T26" fmla="*/ 8 w 34"/>
                <a:gd name="T27" fmla="*/ 6 h 41"/>
                <a:gd name="T28" fmla="*/ 8 w 34"/>
                <a:gd name="T29" fmla="*/ 19 h 41"/>
                <a:gd name="T30" fmla="*/ 16 w 34"/>
                <a:gd name="T31" fmla="*/ 19 h 41"/>
                <a:gd name="T32" fmla="*/ 16 w 34"/>
                <a:gd name="T33" fmla="*/ 19 h 41"/>
                <a:gd name="T34" fmla="*/ 22 w 34"/>
                <a:gd name="T35" fmla="*/ 17 h 41"/>
                <a:gd name="T36" fmla="*/ 24 w 34"/>
                <a:gd name="T37" fmla="*/ 15 h 41"/>
                <a:gd name="T38" fmla="*/ 24 w 34"/>
                <a:gd name="T39" fmla="*/ 13 h 41"/>
                <a:gd name="T40" fmla="*/ 24 w 34"/>
                <a:gd name="T41" fmla="*/ 13 h 41"/>
                <a:gd name="T42" fmla="*/ 24 w 34"/>
                <a:gd name="T43" fmla="*/ 9 h 41"/>
                <a:gd name="T44" fmla="*/ 22 w 34"/>
                <a:gd name="T45" fmla="*/ 6 h 41"/>
                <a:gd name="T46" fmla="*/ 14 w 34"/>
                <a:gd name="T47" fmla="*/ 6 h 41"/>
                <a:gd name="T48" fmla="*/ 14 w 34"/>
                <a:gd name="T49" fmla="*/ 6 h 41"/>
                <a:gd name="T50" fmla="*/ 8 w 34"/>
                <a:gd name="T51" fmla="*/ 6 h 41"/>
                <a:gd name="T52" fmla="*/ 0 w 34"/>
                <a:gd name="T53" fmla="*/ 0 h 41"/>
                <a:gd name="T54" fmla="*/ 0 w 34"/>
                <a:gd name="T55" fmla="*/ 0 h 41"/>
                <a:gd name="T56" fmla="*/ 14 w 34"/>
                <a:gd name="T57" fmla="*/ 0 h 41"/>
                <a:gd name="T58" fmla="*/ 14 w 34"/>
                <a:gd name="T59" fmla="*/ 0 h 41"/>
                <a:gd name="T60" fmla="*/ 22 w 34"/>
                <a:gd name="T61" fmla="*/ 0 h 41"/>
                <a:gd name="T62" fmla="*/ 28 w 34"/>
                <a:gd name="T63" fmla="*/ 2 h 41"/>
                <a:gd name="T64" fmla="*/ 30 w 34"/>
                <a:gd name="T65" fmla="*/ 4 h 41"/>
                <a:gd name="T66" fmla="*/ 32 w 34"/>
                <a:gd name="T67" fmla="*/ 11 h 41"/>
                <a:gd name="T68" fmla="*/ 32 w 34"/>
                <a:gd name="T69" fmla="*/ 11 h 41"/>
                <a:gd name="T70" fmla="*/ 32 w 34"/>
                <a:gd name="T71" fmla="*/ 13 h 41"/>
                <a:gd name="T72" fmla="*/ 30 w 34"/>
                <a:gd name="T73" fmla="*/ 17 h 41"/>
                <a:gd name="T74" fmla="*/ 26 w 34"/>
                <a:gd name="T75" fmla="*/ 19 h 41"/>
                <a:gd name="T76" fmla="*/ 24 w 34"/>
                <a:gd name="T77" fmla="*/ 19 h 41"/>
                <a:gd name="T78" fmla="*/ 24 w 34"/>
                <a:gd name="T79" fmla="*/ 19 h 41"/>
                <a:gd name="T80" fmla="*/ 24 w 34"/>
                <a:gd name="T81" fmla="*/ 19 h 41"/>
                <a:gd name="T82" fmla="*/ 28 w 34"/>
                <a:gd name="T83" fmla="*/ 21 h 41"/>
                <a:gd name="T84" fmla="*/ 30 w 34"/>
                <a:gd name="T85" fmla="*/ 23 h 41"/>
                <a:gd name="T86" fmla="*/ 32 w 34"/>
                <a:gd name="T87" fmla="*/ 27 h 41"/>
                <a:gd name="T88" fmla="*/ 34 w 34"/>
                <a:gd name="T89" fmla="*/ 29 h 41"/>
                <a:gd name="T90" fmla="*/ 34 w 34"/>
                <a:gd name="T91" fmla="*/ 29 h 41"/>
                <a:gd name="T92" fmla="*/ 32 w 34"/>
                <a:gd name="T93" fmla="*/ 35 h 41"/>
                <a:gd name="T94" fmla="*/ 28 w 34"/>
                <a:gd name="T95" fmla="*/ 39 h 41"/>
                <a:gd name="T96" fmla="*/ 22 w 34"/>
                <a:gd name="T97" fmla="*/ 41 h 41"/>
                <a:gd name="T98" fmla="*/ 14 w 34"/>
                <a:gd name="T99" fmla="*/ 41 h 41"/>
                <a:gd name="T100" fmla="*/ 14 w 34"/>
                <a:gd name="T101" fmla="*/ 41 h 41"/>
                <a:gd name="T102" fmla="*/ 0 w 34"/>
                <a:gd name="T103" fmla="*/ 41 h 41"/>
                <a:gd name="T104" fmla="*/ 0 w 34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" h="41">
                  <a:moveTo>
                    <a:pt x="8" y="23"/>
                  </a:moveTo>
                  <a:lnTo>
                    <a:pt x="8" y="35"/>
                  </a:lnTo>
                  <a:lnTo>
                    <a:pt x="8" y="35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22" y="33"/>
                  </a:lnTo>
                  <a:lnTo>
                    <a:pt x="24" y="31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4" y="27"/>
                  </a:lnTo>
                  <a:lnTo>
                    <a:pt x="22" y="25"/>
                  </a:lnTo>
                  <a:lnTo>
                    <a:pt x="16" y="23"/>
                  </a:lnTo>
                  <a:lnTo>
                    <a:pt x="8" y="23"/>
                  </a:lnTo>
                  <a:close/>
                  <a:moveTo>
                    <a:pt x="8" y="6"/>
                  </a:moveTo>
                  <a:lnTo>
                    <a:pt x="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22" y="17"/>
                  </a:lnTo>
                  <a:lnTo>
                    <a:pt x="24" y="15"/>
                  </a:lnTo>
                  <a:lnTo>
                    <a:pt x="24" y="13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3"/>
                  </a:lnTo>
                  <a:lnTo>
                    <a:pt x="30" y="17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30" y="23"/>
                  </a:lnTo>
                  <a:lnTo>
                    <a:pt x="32" y="27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2" y="35"/>
                  </a:lnTo>
                  <a:lnTo>
                    <a:pt x="28" y="39"/>
                  </a:lnTo>
                  <a:lnTo>
                    <a:pt x="22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0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1" name="Freeform 64"/>
            <p:cNvSpPr>
              <a:spLocks/>
            </p:cNvSpPr>
            <p:nvPr userDrawn="1"/>
          </p:nvSpPr>
          <p:spPr bwMode="auto">
            <a:xfrm>
              <a:off x="3325" y="2965"/>
              <a:ext cx="18" cy="12"/>
            </a:xfrm>
            <a:custGeom>
              <a:avLst/>
              <a:gdLst>
                <a:gd name="T0" fmla="*/ 0 w 18"/>
                <a:gd name="T1" fmla="*/ 0 h 12"/>
                <a:gd name="T2" fmla="*/ 0 w 18"/>
                <a:gd name="T3" fmla="*/ 12 h 12"/>
                <a:gd name="T4" fmla="*/ 0 w 18"/>
                <a:gd name="T5" fmla="*/ 12 h 12"/>
                <a:gd name="T6" fmla="*/ 8 w 18"/>
                <a:gd name="T7" fmla="*/ 12 h 12"/>
                <a:gd name="T8" fmla="*/ 8 w 18"/>
                <a:gd name="T9" fmla="*/ 12 h 12"/>
                <a:gd name="T10" fmla="*/ 14 w 18"/>
                <a:gd name="T11" fmla="*/ 10 h 12"/>
                <a:gd name="T12" fmla="*/ 16 w 18"/>
                <a:gd name="T13" fmla="*/ 8 h 12"/>
                <a:gd name="T14" fmla="*/ 18 w 18"/>
                <a:gd name="T15" fmla="*/ 6 h 12"/>
                <a:gd name="T16" fmla="*/ 18 w 18"/>
                <a:gd name="T17" fmla="*/ 6 h 12"/>
                <a:gd name="T18" fmla="*/ 16 w 18"/>
                <a:gd name="T19" fmla="*/ 4 h 12"/>
                <a:gd name="T20" fmla="*/ 14 w 18"/>
                <a:gd name="T21" fmla="*/ 2 h 12"/>
                <a:gd name="T22" fmla="*/ 8 w 18"/>
                <a:gd name="T23" fmla="*/ 0 h 12"/>
                <a:gd name="T24" fmla="*/ 0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10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2" name="Freeform 65"/>
            <p:cNvSpPr>
              <a:spLocks/>
            </p:cNvSpPr>
            <p:nvPr userDrawn="1"/>
          </p:nvSpPr>
          <p:spPr bwMode="auto">
            <a:xfrm>
              <a:off x="3325" y="2948"/>
              <a:ext cx="16" cy="13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13 h 13"/>
                <a:gd name="T4" fmla="*/ 8 w 16"/>
                <a:gd name="T5" fmla="*/ 13 h 13"/>
                <a:gd name="T6" fmla="*/ 8 w 16"/>
                <a:gd name="T7" fmla="*/ 13 h 13"/>
                <a:gd name="T8" fmla="*/ 14 w 16"/>
                <a:gd name="T9" fmla="*/ 11 h 13"/>
                <a:gd name="T10" fmla="*/ 16 w 16"/>
                <a:gd name="T11" fmla="*/ 9 h 13"/>
                <a:gd name="T12" fmla="*/ 16 w 16"/>
                <a:gd name="T13" fmla="*/ 7 h 13"/>
                <a:gd name="T14" fmla="*/ 16 w 16"/>
                <a:gd name="T15" fmla="*/ 7 h 13"/>
                <a:gd name="T16" fmla="*/ 16 w 16"/>
                <a:gd name="T17" fmla="*/ 3 h 13"/>
                <a:gd name="T18" fmla="*/ 14 w 16"/>
                <a:gd name="T19" fmla="*/ 0 h 13"/>
                <a:gd name="T20" fmla="*/ 6 w 16"/>
                <a:gd name="T21" fmla="*/ 0 h 13"/>
                <a:gd name="T22" fmla="*/ 6 w 16"/>
                <a:gd name="T23" fmla="*/ 0 h 13"/>
                <a:gd name="T24" fmla="*/ 0 w 16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4" y="11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3" name="Freeform 66"/>
            <p:cNvSpPr>
              <a:spLocks/>
            </p:cNvSpPr>
            <p:nvPr userDrawn="1"/>
          </p:nvSpPr>
          <p:spPr bwMode="auto">
            <a:xfrm>
              <a:off x="3317" y="2942"/>
              <a:ext cx="34" cy="41"/>
            </a:xfrm>
            <a:custGeom>
              <a:avLst/>
              <a:gdLst>
                <a:gd name="T0" fmla="*/ 0 w 34"/>
                <a:gd name="T1" fmla="*/ 0 h 41"/>
                <a:gd name="T2" fmla="*/ 0 w 34"/>
                <a:gd name="T3" fmla="*/ 0 h 41"/>
                <a:gd name="T4" fmla="*/ 14 w 34"/>
                <a:gd name="T5" fmla="*/ 0 h 41"/>
                <a:gd name="T6" fmla="*/ 14 w 34"/>
                <a:gd name="T7" fmla="*/ 0 h 41"/>
                <a:gd name="T8" fmla="*/ 22 w 34"/>
                <a:gd name="T9" fmla="*/ 0 h 41"/>
                <a:gd name="T10" fmla="*/ 28 w 34"/>
                <a:gd name="T11" fmla="*/ 2 h 41"/>
                <a:gd name="T12" fmla="*/ 30 w 34"/>
                <a:gd name="T13" fmla="*/ 4 h 41"/>
                <a:gd name="T14" fmla="*/ 32 w 34"/>
                <a:gd name="T15" fmla="*/ 11 h 41"/>
                <a:gd name="T16" fmla="*/ 32 w 34"/>
                <a:gd name="T17" fmla="*/ 11 h 41"/>
                <a:gd name="T18" fmla="*/ 32 w 34"/>
                <a:gd name="T19" fmla="*/ 13 h 41"/>
                <a:gd name="T20" fmla="*/ 30 w 34"/>
                <a:gd name="T21" fmla="*/ 17 h 41"/>
                <a:gd name="T22" fmla="*/ 26 w 34"/>
                <a:gd name="T23" fmla="*/ 19 h 41"/>
                <a:gd name="T24" fmla="*/ 24 w 34"/>
                <a:gd name="T25" fmla="*/ 19 h 41"/>
                <a:gd name="T26" fmla="*/ 24 w 34"/>
                <a:gd name="T27" fmla="*/ 19 h 41"/>
                <a:gd name="T28" fmla="*/ 24 w 34"/>
                <a:gd name="T29" fmla="*/ 19 h 41"/>
                <a:gd name="T30" fmla="*/ 28 w 34"/>
                <a:gd name="T31" fmla="*/ 21 h 41"/>
                <a:gd name="T32" fmla="*/ 30 w 34"/>
                <a:gd name="T33" fmla="*/ 23 h 41"/>
                <a:gd name="T34" fmla="*/ 32 w 34"/>
                <a:gd name="T35" fmla="*/ 27 h 41"/>
                <a:gd name="T36" fmla="*/ 34 w 34"/>
                <a:gd name="T37" fmla="*/ 29 h 41"/>
                <a:gd name="T38" fmla="*/ 34 w 34"/>
                <a:gd name="T39" fmla="*/ 29 h 41"/>
                <a:gd name="T40" fmla="*/ 32 w 34"/>
                <a:gd name="T41" fmla="*/ 35 h 41"/>
                <a:gd name="T42" fmla="*/ 28 w 34"/>
                <a:gd name="T43" fmla="*/ 39 h 41"/>
                <a:gd name="T44" fmla="*/ 22 w 34"/>
                <a:gd name="T45" fmla="*/ 41 h 41"/>
                <a:gd name="T46" fmla="*/ 14 w 34"/>
                <a:gd name="T47" fmla="*/ 41 h 41"/>
                <a:gd name="T48" fmla="*/ 14 w 34"/>
                <a:gd name="T49" fmla="*/ 41 h 41"/>
                <a:gd name="T50" fmla="*/ 0 w 34"/>
                <a:gd name="T51" fmla="*/ 41 h 41"/>
                <a:gd name="T52" fmla="*/ 0 w 34"/>
                <a:gd name="T5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" h="41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3"/>
                  </a:lnTo>
                  <a:lnTo>
                    <a:pt x="30" y="17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30" y="23"/>
                  </a:lnTo>
                  <a:lnTo>
                    <a:pt x="32" y="27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2" y="35"/>
                  </a:lnTo>
                  <a:lnTo>
                    <a:pt x="28" y="39"/>
                  </a:lnTo>
                  <a:lnTo>
                    <a:pt x="22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0" y="4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4" name="Freeform 67"/>
            <p:cNvSpPr>
              <a:spLocks noEditPoints="1"/>
            </p:cNvSpPr>
            <p:nvPr userDrawn="1"/>
          </p:nvSpPr>
          <p:spPr bwMode="auto">
            <a:xfrm>
              <a:off x="3361" y="2940"/>
              <a:ext cx="42" cy="43"/>
            </a:xfrm>
            <a:custGeom>
              <a:avLst/>
              <a:gdLst>
                <a:gd name="T0" fmla="*/ 22 w 42"/>
                <a:gd name="T1" fmla="*/ 37 h 43"/>
                <a:gd name="T2" fmla="*/ 22 w 42"/>
                <a:gd name="T3" fmla="*/ 37 h 43"/>
                <a:gd name="T4" fmla="*/ 26 w 42"/>
                <a:gd name="T5" fmla="*/ 35 h 43"/>
                <a:gd name="T6" fmla="*/ 30 w 42"/>
                <a:gd name="T7" fmla="*/ 33 h 43"/>
                <a:gd name="T8" fmla="*/ 34 w 42"/>
                <a:gd name="T9" fmla="*/ 29 h 43"/>
                <a:gd name="T10" fmla="*/ 34 w 42"/>
                <a:gd name="T11" fmla="*/ 23 h 43"/>
                <a:gd name="T12" fmla="*/ 34 w 42"/>
                <a:gd name="T13" fmla="*/ 23 h 43"/>
                <a:gd name="T14" fmla="*/ 34 w 42"/>
                <a:gd name="T15" fmla="*/ 17 h 43"/>
                <a:gd name="T16" fmla="*/ 30 w 42"/>
                <a:gd name="T17" fmla="*/ 13 h 43"/>
                <a:gd name="T18" fmla="*/ 26 w 42"/>
                <a:gd name="T19" fmla="*/ 8 h 43"/>
                <a:gd name="T20" fmla="*/ 22 w 42"/>
                <a:gd name="T21" fmla="*/ 8 h 43"/>
                <a:gd name="T22" fmla="*/ 22 w 42"/>
                <a:gd name="T23" fmla="*/ 8 h 43"/>
                <a:gd name="T24" fmla="*/ 16 w 42"/>
                <a:gd name="T25" fmla="*/ 8 h 43"/>
                <a:gd name="T26" fmla="*/ 12 w 42"/>
                <a:gd name="T27" fmla="*/ 13 h 43"/>
                <a:gd name="T28" fmla="*/ 8 w 42"/>
                <a:gd name="T29" fmla="*/ 17 h 43"/>
                <a:gd name="T30" fmla="*/ 8 w 42"/>
                <a:gd name="T31" fmla="*/ 23 h 43"/>
                <a:gd name="T32" fmla="*/ 8 w 42"/>
                <a:gd name="T33" fmla="*/ 23 h 43"/>
                <a:gd name="T34" fmla="*/ 8 w 42"/>
                <a:gd name="T35" fmla="*/ 29 h 43"/>
                <a:gd name="T36" fmla="*/ 12 w 42"/>
                <a:gd name="T37" fmla="*/ 33 h 43"/>
                <a:gd name="T38" fmla="*/ 16 w 42"/>
                <a:gd name="T39" fmla="*/ 35 h 43"/>
                <a:gd name="T40" fmla="*/ 22 w 42"/>
                <a:gd name="T41" fmla="*/ 37 h 43"/>
                <a:gd name="T42" fmla="*/ 22 w 42"/>
                <a:gd name="T43" fmla="*/ 0 h 43"/>
                <a:gd name="T44" fmla="*/ 22 w 42"/>
                <a:gd name="T45" fmla="*/ 0 h 43"/>
                <a:gd name="T46" fmla="*/ 30 w 42"/>
                <a:gd name="T47" fmla="*/ 2 h 43"/>
                <a:gd name="T48" fmla="*/ 36 w 42"/>
                <a:gd name="T49" fmla="*/ 6 h 43"/>
                <a:gd name="T50" fmla="*/ 40 w 42"/>
                <a:gd name="T51" fmla="*/ 15 h 43"/>
                <a:gd name="T52" fmla="*/ 42 w 42"/>
                <a:gd name="T53" fmla="*/ 23 h 43"/>
                <a:gd name="T54" fmla="*/ 42 w 42"/>
                <a:gd name="T55" fmla="*/ 23 h 43"/>
                <a:gd name="T56" fmla="*/ 40 w 42"/>
                <a:gd name="T57" fmla="*/ 31 h 43"/>
                <a:gd name="T58" fmla="*/ 36 w 42"/>
                <a:gd name="T59" fmla="*/ 37 h 43"/>
                <a:gd name="T60" fmla="*/ 30 w 42"/>
                <a:gd name="T61" fmla="*/ 43 h 43"/>
                <a:gd name="T62" fmla="*/ 22 w 42"/>
                <a:gd name="T63" fmla="*/ 43 h 43"/>
                <a:gd name="T64" fmla="*/ 22 w 42"/>
                <a:gd name="T65" fmla="*/ 43 h 43"/>
                <a:gd name="T66" fmla="*/ 12 w 42"/>
                <a:gd name="T67" fmla="*/ 43 h 43"/>
                <a:gd name="T68" fmla="*/ 6 w 42"/>
                <a:gd name="T69" fmla="*/ 37 h 43"/>
                <a:gd name="T70" fmla="*/ 2 w 42"/>
                <a:gd name="T71" fmla="*/ 31 h 43"/>
                <a:gd name="T72" fmla="*/ 0 w 42"/>
                <a:gd name="T73" fmla="*/ 23 h 43"/>
                <a:gd name="T74" fmla="*/ 0 w 42"/>
                <a:gd name="T75" fmla="*/ 23 h 43"/>
                <a:gd name="T76" fmla="*/ 2 w 42"/>
                <a:gd name="T77" fmla="*/ 15 h 43"/>
                <a:gd name="T78" fmla="*/ 6 w 42"/>
                <a:gd name="T79" fmla="*/ 6 h 43"/>
                <a:gd name="T80" fmla="*/ 12 w 42"/>
                <a:gd name="T81" fmla="*/ 2 h 43"/>
                <a:gd name="T82" fmla="*/ 22 w 42"/>
                <a:gd name="T8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3">
                  <a:moveTo>
                    <a:pt x="22" y="37"/>
                  </a:moveTo>
                  <a:lnTo>
                    <a:pt x="22" y="37"/>
                  </a:lnTo>
                  <a:lnTo>
                    <a:pt x="26" y="35"/>
                  </a:lnTo>
                  <a:lnTo>
                    <a:pt x="30" y="33"/>
                  </a:lnTo>
                  <a:lnTo>
                    <a:pt x="34" y="29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4" y="17"/>
                  </a:lnTo>
                  <a:lnTo>
                    <a:pt x="30" y="13"/>
                  </a:lnTo>
                  <a:lnTo>
                    <a:pt x="26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8"/>
                  </a:lnTo>
                  <a:lnTo>
                    <a:pt x="12" y="13"/>
                  </a:lnTo>
                  <a:lnTo>
                    <a:pt x="8" y="17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8" y="29"/>
                  </a:lnTo>
                  <a:lnTo>
                    <a:pt x="12" y="33"/>
                  </a:lnTo>
                  <a:lnTo>
                    <a:pt x="16" y="35"/>
                  </a:lnTo>
                  <a:lnTo>
                    <a:pt x="22" y="37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5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0" y="31"/>
                  </a:lnTo>
                  <a:lnTo>
                    <a:pt x="36" y="37"/>
                  </a:lnTo>
                  <a:lnTo>
                    <a:pt x="30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5" name="Freeform 68"/>
            <p:cNvSpPr>
              <a:spLocks/>
            </p:cNvSpPr>
            <p:nvPr userDrawn="1"/>
          </p:nvSpPr>
          <p:spPr bwMode="auto">
            <a:xfrm>
              <a:off x="3369" y="2948"/>
              <a:ext cx="26" cy="29"/>
            </a:xfrm>
            <a:custGeom>
              <a:avLst/>
              <a:gdLst>
                <a:gd name="T0" fmla="*/ 14 w 26"/>
                <a:gd name="T1" fmla="*/ 29 h 29"/>
                <a:gd name="T2" fmla="*/ 14 w 26"/>
                <a:gd name="T3" fmla="*/ 29 h 29"/>
                <a:gd name="T4" fmla="*/ 18 w 26"/>
                <a:gd name="T5" fmla="*/ 27 h 29"/>
                <a:gd name="T6" fmla="*/ 22 w 26"/>
                <a:gd name="T7" fmla="*/ 25 h 29"/>
                <a:gd name="T8" fmla="*/ 26 w 26"/>
                <a:gd name="T9" fmla="*/ 21 h 29"/>
                <a:gd name="T10" fmla="*/ 26 w 26"/>
                <a:gd name="T11" fmla="*/ 15 h 29"/>
                <a:gd name="T12" fmla="*/ 26 w 26"/>
                <a:gd name="T13" fmla="*/ 15 h 29"/>
                <a:gd name="T14" fmla="*/ 26 w 26"/>
                <a:gd name="T15" fmla="*/ 9 h 29"/>
                <a:gd name="T16" fmla="*/ 22 w 26"/>
                <a:gd name="T17" fmla="*/ 5 h 29"/>
                <a:gd name="T18" fmla="*/ 18 w 26"/>
                <a:gd name="T19" fmla="*/ 0 h 29"/>
                <a:gd name="T20" fmla="*/ 14 w 26"/>
                <a:gd name="T21" fmla="*/ 0 h 29"/>
                <a:gd name="T22" fmla="*/ 14 w 26"/>
                <a:gd name="T23" fmla="*/ 0 h 29"/>
                <a:gd name="T24" fmla="*/ 8 w 26"/>
                <a:gd name="T25" fmla="*/ 0 h 29"/>
                <a:gd name="T26" fmla="*/ 4 w 26"/>
                <a:gd name="T27" fmla="*/ 5 h 29"/>
                <a:gd name="T28" fmla="*/ 0 w 26"/>
                <a:gd name="T29" fmla="*/ 9 h 29"/>
                <a:gd name="T30" fmla="*/ 0 w 26"/>
                <a:gd name="T31" fmla="*/ 15 h 29"/>
                <a:gd name="T32" fmla="*/ 0 w 26"/>
                <a:gd name="T33" fmla="*/ 15 h 29"/>
                <a:gd name="T34" fmla="*/ 0 w 26"/>
                <a:gd name="T35" fmla="*/ 21 h 29"/>
                <a:gd name="T36" fmla="*/ 4 w 26"/>
                <a:gd name="T37" fmla="*/ 25 h 29"/>
                <a:gd name="T38" fmla="*/ 8 w 26"/>
                <a:gd name="T39" fmla="*/ 27 h 29"/>
                <a:gd name="T40" fmla="*/ 14 w 26"/>
                <a:gd name="T4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9">
                  <a:moveTo>
                    <a:pt x="14" y="29"/>
                  </a:moveTo>
                  <a:lnTo>
                    <a:pt x="14" y="29"/>
                  </a:lnTo>
                  <a:lnTo>
                    <a:pt x="18" y="27"/>
                  </a:lnTo>
                  <a:lnTo>
                    <a:pt x="22" y="25"/>
                  </a:lnTo>
                  <a:lnTo>
                    <a:pt x="26" y="2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9"/>
                  </a:lnTo>
                  <a:lnTo>
                    <a:pt x="22" y="5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5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1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4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6" name="Freeform 69"/>
            <p:cNvSpPr>
              <a:spLocks/>
            </p:cNvSpPr>
            <p:nvPr userDrawn="1"/>
          </p:nvSpPr>
          <p:spPr bwMode="auto">
            <a:xfrm>
              <a:off x="3361" y="2940"/>
              <a:ext cx="42" cy="43"/>
            </a:xfrm>
            <a:custGeom>
              <a:avLst/>
              <a:gdLst>
                <a:gd name="T0" fmla="*/ 22 w 42"/>
                <a:gd name="T1" fmla="*/ 0 h 43"/>
                <a:gd name="T2" fmla="*/ 22 w 42"/>
                <a:gd name="T3" fmla="*/ 0 h 43"/>
                <a:gd name="T4" fmla="*/ 30 w 42"/>
                <a:gd name="T5" fmla="*/ 2 h 43"/>
                <a:gd name="T6" fmla="*/ 36 w 42"/>
                <a:gd name="T7" fmla="*/ 6 h 43"/>
                <a:gd name="T8" fmla="*/ 40 w 42"/>
                <a:gd name="T9" fmla="*/ 15 h 43"/>
                <a:gd name="T10" fmla="*/ 42 w 42"/>
                <a:gd name="T11" fmla="*/ 23 h 43"/>
                <a:gd name="T12" fmla="*/ 42 w 42"/>
                <a:gd name="T13" fmla="*/ 23 h 43"/>
                <a:gd name="T14" fmla="*/ 40 w 42"/>
                <a:gd name="T15" fmla="*/ 31 h 43"/>
                <a:gd name="T16" fmla="*/ 36 w 42"/>
                <a:gd name="T17" fmla="*/ 37 h 43"/>
                <a:gd name="T18" fmla="*/ 30 w 42"/>
                <a:gd name="T19" fmla="*/ 43 h 43"/>
                <a:gd name="T20" fmla="*/ 22 w 42"/>
                <a:gd name="T21" fmla="*/ 43 h 43"/>
                <a:gd name="T22" fmla="*/ 22 w 42"/>
                <a:gd name="T23" fmla="*/ 43 h 43"/>
                <a:gd name="T24" fmla="*/ 12 w 42"/>
                <a:gd name="T25" fmla="*/ 43 h 43"/>
                <a:gd name="T26" fmla="*/ 6 w 42"/>
                <a:gd name="T27" fmla="*/ 37 h 43"/>
                <a:gd name="T28" fmla="*/ 2 w 42"/>
                <a:gd name="T29" fmla="*/ 31 h 43"/>
                <a:gd name="T30" fmla="*/ 0 w 42"/>
                <a:gd name="T31" fmla="*/ 23 h 43"/>
                <a:gd name="T32" fmla="*/ 0 w 42"/>
                <a:gd name="T33" fmla="*/ 23 h 43"/>
                <a:gd name="T34" fmla="*/ 2 w 42"/>
                <a:gd name="T35" fmla="*/ 15 h 43"/>
                <a:gd name="T36" fmla="*/ 6 w 42"/>
                <a:gd name="T37" fmla="*/ 6 h 43"/>
                <a:gd name="T38" fmla="*/ 12 w 42"/>
                <a:gd name="T39" fmla="*/ 2 h 43"/>
                <a:gd name="T40" fmla="*/ 22 w 42"/>
                <a:gd name="T4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3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5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0" y="31"/>
                  </a:lnTo>
                  <a:lnTo>
                    <a:pt x="36" y="37"/>
                  </a:lnTo>
                  <a:lnTo>
                    <a:pt x="30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6" y="37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7" name="Freeform 70"/>
            <p:cNvSpPr>
              <a:spLocks/>
            </p:cNvSpPr>
            <p:nvPr userDrawn="1"/>
          </p:nvSpPr>
          <p:spPr bwMode="auto">
            <a:xfrm>
              <a:off x="2416" y="3031"/>
              <a:ext cx="36" cy="40"/>
            </a:xfrm>
            <a:custGeom>
              <a:avLst/>
              <a:gdLst>
                <a:gd name="T0" fmla="*/ 30 w 36"/>
                <a:gd name="T1" fmla="*/ 8 h 40"/>
                <a:gd name="T2" fmla="*/ 8 w 36"/>
                <a:gd name="T3" fmla="*/ 8 h 40"/>
                <a:gd name="T4" fmla="*/ 8 w 36"/>
                <a:gd name="T5" fmla="*/ 40 h 40"/>
                <a:gd name="T6" fmla="*/ 0 w 36"/>
                <a:gd name="T7" fmla="*/ 40 h 40"/>
                <a:gd name="T8" fmla="*/ 0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0 w 36"/>
                <a:gd name="T15" fmla="*/ 40 h 40"/>
                <a:gd name="T16" fmla="*/ 30 w 36"/>
                <a:gd name="T1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30" y="8"/>
                  </a:moveTo>
                  <a:lnTo>
                    <a:pt x="8" y="8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0" y="40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8" name="Freeform 71"/>
            <p:cNvSpPr>
              <a:spLocks noEditPoints="1"/>
            </p:cNvSpPr>
            <p:nvPr userDrawn="1"/>
          </p:nvSpPr>
          <p:spPr bwMode="auto">
            <a:xfrm>
              <a:off x="2466" y="3031"/>
              <a:ext cx="42" cy="42"/>
            </a:xfrm>
            <a:custGeom>
              <a:avLst/>
              <a:gdLst>
                <a:gd name="T0" fmla="*/ 22 w 42"/>
                <a:gd name="T1" fmla="*/ 36 h 42"/>
                <a:gd name="T2" fmla="*/ 22 w 42"/>
                <a:gd name="T3" fmla="*/ 36 h 42"/>
                <a:gd name="T4" fmla="*/ 26 w 42"/>
                <a:gd name="T5" fmla="*/ 34 h 42"/>
                <a:gd name="T6" fmla="*/ 32 w 42"/>
                <a:gd name="T7" fmla="*/ 32 h 42"/>
                <a:gd name="T8" fmla="*/ 34 w 42"/>
                <a:gd name="T9" fmla="*/ 26 h 42"/>
                <a:gd name="T10" fmla="*/ 36 w 42"/>
                <a:gd name="T11" fmla="*/ 20 h 42"/>
                <a:gd name="T12" fmla="*/ 36 w 42"/>
                <a:gd name="T13" fmla="*/ 20 h 42"/>
                <a:gd name="T14" fmla="*/ 34 w 42"/>
                <a:gd name="T15" fmla="*/ 16 h 42"/>
                <a:gd name="T16" fmla="*/ 32 w 42"/>
                <a:gd name="T17" fmla="*/ 10 h 42"/>
                <a:gd name="T18" fmla="*/ 26 w 42"/>
                <a:gd name="T19" fmla="*/ 8 h 42"/>
                <a:gd name="T20" fmla="*/ 22 w 42"/>
                <a:gd name="T21" fmla="*/ 6 h 42"/>
                <a:gd name="T22" fmla="*/ 22 w 42"/>
                <a:gd name="T23" fmla="*/ 6 h 42"/>
                <a:gd name="T24" fmla="*/ 16 w 42"/>
                <a:gd name="T25" fmla="*/ 8 h 42"/>
                <a:gd name="T26" fmla="*/ 12 w 42"/>
                <a:gd name="T27" fmla="*/ 10 h 42"/>
                <a:gd name="T28" fmla="*/ 8 w 42"/>
                <a:gd name="T29" fmla="*/ 16 h 42"/>
                <a:gd name="T30" fmla="*/ 8 w 42"/>
                <a:gd name="T31" fmla="*/ 20 h 42"/>
                <a:gd name="T32" fmla="*/ 8 w 42"/>
                <a:gd name="T33" fmla="*/ 20 h 42"/>
                <a:gd name="T34" fmla="*/ 8 w 42"/>
                <a:gd name="T35" fmla="*/ 26 h 42"/>
                <a:gd name="T36" fmla="*/ 12 w 42"/>
                <a:gd name="T37" fmla="*/ 32 h 42"/>
                <a:gd name="T38" fmla="*/ 16 w 42"/>
                <a:gd name="T39" fmla="*/ 34 h 42"/>
                <a:gd name="T40" fmla="*/ 22 w 42"/>
                <a:gd name="T41" fmla="*/ 36 h 42"/>
                <a:gd name="T42" fmla="*/ 22 w 42"/>
                <a:gd name="T43" fmla="*/ 0 h 42"/>
                <a:gd name="T44" fmla="*/ 22 w 42"/>
                <a:gd name="T45" fmla="*/ 0 h 42"/>
                <a:gd name="T46" fmla="*/ 30 w 42"/>
                <a:gd name="T47" fmla="*/ 2 h 42"/>
                <a:gd name="T48" fmla="*/ 36 w 42"/>
                <a:gd name="T49" fmla="*/ 6 h 42"/>
                <a:gd name="T50" fmla="*/ 42 w 42"/>
                <a:gd name="T51" fmla="*/ 12 h 42"/>
                <a:gd name="T52" fmla="*/ 42 w 42"/>
                <a:gd name="T53" fmla="*/ 20 h 42"/>
                <a:gd name="T54" fmla="*/ 42 w 42"/>
                <a:gd name="T55" fmla="*/ 20 h 42"/>
                <a:gd name="T56" fmla="*/ 42 w 42"/>
                <a:gd name="T57" fmla="*/ 30 h 42"/>
                <a:gd name="T58" fmla="*/ 36 w 42"/>
                <a:gd name="T59" fmla="*/ 36 h 42"/>
                <a:gd name="T60" fmla="*/ 30 w 42"/>
                <a:gd name="T61" fmla="*/ 40 h 42"/>
                <a:gd name="T62" fmla="*/ 22 w 42"/>
                <a:gd name="T63" fmla="*/ 42 h 42"/>
                <a:gd name="T64" fmla="*/ 22 w 42"/>
                <a:gd name="T65" fmla="*/ 42 h 42"/>
                <a:gd name="T66" fmla="*/ 12 w 42"/>
                <a:gd name="T67" fmla="*/ 40 h 42"/>
                <a:gd name="T68" fmla="*/ 6 w 42"/>
                <a:gd name="T69" fmla="*/ 36 h 42"/>
                <a:gd name="T70" fmla="*/ 2 w 42"/>
                <a:gd name="T71" fmla="*/ 30 h 42"/>
                <a:gd name="T72" fmla="*/ 0 w 42"/>
                <a:gd name="T73" fmla="*/ 20 h 42"/>
                <a:gd name="T74" fmla="*/ 0 w 42"/>
                <a:gd name="T75" fmla="*/ 20 h 42"/>
                <a:gd name="T76" fmla="*/ 2 w 42"/>
                <a:gd name="T77" fmla="*/ 12 h 42"/>
                <a:gd name="T78" fmla="*/ 6 w 42"/>
                <a:gd name="T79" fmla="*/ 6 h 42"/>
                <a:gd name="T80" fmla="*/ 12 w 42"/>
                <a:gd name="T81" fmla="*/ 2 h 42"/>
                <a:gd name="T82" fmla="*/ 22 w 42"/>
                <a:gd name="T8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2">
                  <a:moveTo>
                    <a:pt x="22" y="36"/>
                  </a:moveTo>
                  <a:lnTo>
                    <a:pt x="22" y="36"/>
                  </a:lnTo>
                  <a:lnTo>
                    <a:pt x="26" y="34"/>
                  </a:lnTo>
                  <a:lnTo>
                    <a:pt x="32" y="32"/>
                  </a:lnTo>
                  <a:lnTo>
                    <a:pt x="34" y="2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2" y="10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6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22" y="36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2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39" name="Freeform 72"/>
            <p:cNvSpPr>
              <a:spLocks/>
            </p:cNvSpPr>
            <p:nvPr userDrawn="1"/>
          </p:nvSpPr>
          <p:spPr bwMode="auto">
            <a:xfrm>
              <a:off x="2474" y="3037"/>
              <a:ext cx="28" cy="30"/>
            </a:xfrm>
            <a:custGeom>
              <a:avLst/>
              <a:gdLst>
                <a:gd name="T0" fmla="*/ 14 w 28"/>
                <a:gd name="T1" fmla="*/ 30 h 30"/>
                <a:gd name="T2" fmla="*/ 14 w 28"/>
                <a:gd name="T3" fmla="*/ 30 h 30"/>
                <a:gd name="T4" fmla="*/ 18 w 28"/>
                <a:gd name="T5" fmla="*/ 28 h 30"/>
                <a:gd name="T6" fmla="*/ 24 w 28"/>
                <a:gd name="T7" fmla="*/ 26 h 30"/>
                <a:gd name="T8" fmla="*/ 26 w 28"/>
                <a:gd name="T9" fmla="*/ 20 h 30"/>
                <a:gd name="T10" fmla="*/ 28 w 28"/>
                <a:gd name="T11" fmla="*/ 14 h 30"/>
                <a:gd name="T12" fmla="*/ 28 w 28"/>
                <a:gd name="T13" fmla="*/ 14 h 30"/>
                <a:gd name="T14" fmla="*/ 26 w 28"/>
                <a:gd name="T15" fmla="*/ 10 h 30"/>
                <a:gd name="T16" fmla="*/ 24 w 28"/>
                <a:gd name="T17" fmla="*/ 4 h 30"/>
                <a:gd name="T18" fmla="*/ 18 w 28"/>
                <a:gd name="T19" fmla="*/ 2 h 30"/>
                <a:gd name="T20" fmla="*/ 14 w 28"/>
                <a:gd name="T21" fmla="*/ 0 h 30"/>
                <a:gd name="T22" fmla="*/ 14 w 28"/>
                <a:gd name="T23" fmla="*/ 0 h 30"/>
                <a:gd name="T24" fmla="*/ 8 w 28"/>
                <a:gd name="T25" fmla="*/ 2 h 30"/>
                <a:gd name="T26" fmla="*/ 4 w 28"/>
                <a:gd name="T27" fmla="*/ 4 h 30"/>
                <a:gd name="T28" fmla="*/ 0 w 28"/>
                <a:gd name="T29" fmla="*/ 10 h 30"/>
                <a:gd name="T30" fmla="*/ 0 w 28"/>
                <a:gd name="T31" fmla="*/ 14 h 30"/>
                <a:gd name="T32" fmla="*/ 0 w 28"/>
                <a:gd name="T33" fmla="*/ 14 h 30"/>
                <a:gd name="T34" fmla="*/ 0 w 28"/>
                <a:gd name="T35" fmla="*/ 20 h 30"/>
                <a:gd name="T36" fmla="*/ 4 w 28"/>
                <a:gd name="T37" fmla="*/ 26 h 30"/>
                <a:gd name="T38" fmla="*/ 8 w 28"/>
                <a:gd name="T39" fmla="*/ 28 h 30"/>
                <a:gd name="T40" fmla="*/ 14 w 28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lnTo>
                    <a:pt x="14" y="30"/>
                  </a:lnTo>
                  <a:lnTo>
                    <a:pt x="18" y="28"/>
                  </a:lnTo>
                  <a:lnTo>
                    <a:pt x="24" y="26"/>
                  </a:lnTo>
                  <a:lnTo>
                    <a:pt x="26" y="2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4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0" name="Freeform 73"/>
            <p:cNvSpPr>
              <a:spLocks/>
            </p:cNvSpPr>
            <p:nvPr userDrawn="1"/>
          </p:nvSpPr>
          <p:spPr bwMode="auto">
            <a:xfrm>
              <a:off x="2466" y="3031"/>
              <a:ext cx="42" cy="42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2 w 42"/>
                <a:gd name="T9" fmla="*/ 12 h 42"/>
                <a:gd name="T10" fmla="*/ 42 w 42"/>
                <a:gd name="T11" fmla="*/ 20 h 42"/>
                <a:gd name="T12" fmla="*/ 42 w 42"/>
                <a:gd name="T13" fmla="*/ 20 h 42"/>
                <a:gd name="T14" fmla="*/ 42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2 h 42"/>
                <a:gd name="T36" fmla="*/ 6 w 42"/>
                <a:gd name="T37" fmla="*/ 6 h 42"/>
                <a:gd name="T38" fmla="*/ 12 w 42"/>
                <a:gd name="T39" fmla="*/ 2 h 42"/>
                <a:gd name="T40" fmla="*/ 22 w 42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2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1" name="Freeform 74"/>
            <p:cNvSpPr>
              <a:spLocks/>
            </p:cNvSpPr>
            <p:nvPr userDrawn="1"/>
          </p:nvSpPr>
          <p:spPr bwMode="auto">
            <a:xfrm>
              <a:off x="2534" y="3031"/>
              <a:ext cx="37" cy="40"/>
            </a:xfrm>
            <a:custGeom>
              <a:avLst/>
              <a:gdLst>
                <a:gd name="T0" fmla="*/ 0 w 37"/>
                <a:gd name="T1" fmla="*/ 0 h 40"/>
                <a:gd name="T2" fmla="*/ 37 w 37"/>
                <a:gd name="T3" fmla="*/ 0 h 40"/>
                <a:gd name="T4" fmla="*/ 37 w 37"/>
                <a:gd name="T5" fmla="*/ 8 h 40"/>
                <a:gd name="T6" fmla="*/ 23 w 37"/>
                <a:gd name="T7" fmla="*/ 8 h 40"/>
                <a:gd name="T8" fmla="*/ 23 w 37"/>
                <a:gd name="T9" fmla="*/ 40 h 40"/>
                <a:gd name="T10" fmla="*/ 15 w 37"/>
                <a:gd name="T11" fmla="*/ 40 h 40"/>
                <a:gd name="T12" fmla="*/ 15 w 37"/>
                <a:gd name="T13" fmla="*/ 8 h 40"/>
                <a:gd name="T14" fmla="*/ 0 w 37"/>
                <a:gd name="T15" fmla="*/ 8 h 40"/>
                <a:gd name="T16" fmla="*/ 0 w 37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0">
                  <a:moveTo>
                    <a:pt x="0" y="0"/>
                  </a:moveTo>
                  <a:lnTo>
                    <a:pt x="37" y="0"/>
                  </a:lnTo>
                  <a:lnTo>
                    <a:pt x="37" y="8"/>
                  </a:lnTo>
                  <a:lnTo>
                    <a:pt x="23" y="8"/>
                  </a:lnTo>
                  <a:lnTo>
                    <a:pt x="23" y="40"/>
                  </a:lnTo>
                  <a:lnTo>
                    <a:pt x="15" y="40"/>
                  </a:lnTo>
                  <a:lnTo>
                    <a:pt x="15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2" name="Freeform 75"/>
            <p:cNvSpPr>
              <a:spLocks noEditPoints="1"/>
            </p:cNvSpPr>
            <p:nvPr userDrawn="1"/>
          </p:nvSpPr>
          <p:spPr bwMode="auto">
            <a:xfrm>
              <a:off x="2579" y="3031"/>
              <a:ext cx="40" cy="42"/>
            </a:xfrm>
            <a:custGeom>
              <a:avLst/>
              <a:gdLst>
                <a:gd name="T0" fmla="*/ 8 w 40"/>
                <a:gd name="T1" fmla="*/ 18 h 42"/>
                <a:gd name="T2" fmla="*/ 32 w 40"/>
                <a:gd name="T3" fmla="*/ 18 h 42"/>
                <a:gd name="T4" fmla="*/ 32 w 40"/>
                <a:gd name="T5" fmla="*/ 18 h 42"/>
                <a:gd name="T6" fmla="*/ 32 w 40"/>
                <a:gd name="T7" fmla="*/ 12 h 42"/>
                <a:gd name="T8" fmla="*/ 28 w 40"/>
                <a:gd name="T9" fmla="*/ 10 h 42"/>
                <a:gd name="T10" fmla="*/ 26 w 40"/>
                <a:gd name="T11" fmla="*/ 8 h 42"/>
                <a:gd name="T12" fmla="*/ 20 w 40"/>
                <a:gd name="T13" fmla="*/ 6 h 42"/>
                <a:gd name="T14" fmla="*/ 20 w 40"/>
                <a:gd name="T15" fmla="*/ 6 h 42"/>
                <a:gd name="T16" fmla="*/ 16 w 40"/>
                <a:gd name="T17" fmla="*/ 8 h 42"/>
                <a:gd name="T18" fmla="*/ 12 w 40"/>
                <a:gd name="T19" fmla="*/ 10 h 42"/>
                <a:gd name="T20" fmla="*/ 8 w 40"/>
                <a:gd name="T21" fmla="*/ 12 h 42"/>
                <a:gd name="T22" fmla="*/ 8 w 40"/>
                <a:gd name="T23" fmla="*/ 18 h 42"/>
                <a:gd name="T24" fmla="*/ 36 w 40"/>
                <a:gd name="T25" fmla="*/ 36 h 42"/>
                <a:gd name="T26" fmla="*/ 36 w 40"/>
                <a:gd name="T27" fmla="*/ 36 h 42"/>
                <a:gd name="T28" fmla="*/ 30 w 40"/>
                <a:gd name="T29" fmla="*/ 40 h 42"/>
                <a:gd name="T30" fmla="*/ 22 w 40"/>
                <a:gd name="T31" fmla="*/ 42 h 42"/>
                <a:gd name="T32" fmla="*/ 22 w 40"/>
                <a:gd name="T33" fmla="*/ 42 h 42"/>
                <a:gd name="T34" fmla="*/ 12 w 40"/>
                <a:gd name="T35" fmla="*/ 40 h 42"/>
                <a:gd name="T36" fmla="*/ 6 w 40"/>
                <a:gd name="T37" fmla="*/ 36 h 42"/>
                <a:gd name="T38" fmla="*/ 2 w 40"/>
                <a:gd name="T39" fmla="*/ 30 h 42"/>
                <a:gd name="T40" fmla="*/ 0 w 40"/>
                <a:gd name="T41" fmla="*/ 20 h 42"/>
                <a:gd name="T42" fmla="*/ 0 w 40"/>
                <a:gd name="T43" fmla="*/ 20 h 42"/>
                <a:gd name="T44" fmla="*/ 2 w 40"/>
                <a:gd name="T45" fmla="*/ 12 h 42"/>
                <a:gd name="T46" fmla="*/ 6 w 40"/>
                <a:gd name="T47" fmla="*/ 6 h 42"/>
                <a:gd name="T48" fmla="*/ 12 w 40"/>
                <a:gd name="T49" fmla="*/ 2 h 42"/>
                <a:gd name="T50" fmla="*/ 20 w 40"/>
                <a:gd name="T51" fmla="*/ 0 h 42"/>
                <a:gd name="T52" fmla="*/ 20 w 40"/>
                <a:gd name="T53" fmla="*/ 0 h 42"/>
                <a:gd name="T54" fmla="*/ 28 w 40"/>
                <a:gd name="T55" fmla="*/ 2 h 42"/>
                <a:gd name="T56" fmla="*/ 34 w 40"/>
                <a:gd name="T57" fmla="*/ 4 h 42"/>
                <a:gd name="T58" fmla="*/ 38 w 40"/>
                <a:gd name="T59" fmla="*/ 10 h 42"/>
                <a:gd name="T60" fmla="*/ 40 w 40"/>
                <a:gd name="T61" fmla="*/ 18 h 42"/>
                <a:gd name="T62" fmla="*/ 40 w 40"/>
                <a:gd name="T63" fmla="*/ 18 h 42"/>
                <a:gd name="T64" fmla="*/ 38 w 40"/>
                <a:gd name="T65" fmla="*/ 24 h 42"/>
                <a:gd name="T66" fmla="*/ 8 w 40"/>
                <a:gd name="T67" fmla="*/ 24 h 42"/>
                <a:gd name="T68" fmla="*/ 8 w 40"/>
                <a:gd name="T69" fmla="*/ 24 h 42"/>
                <a:gd name="T70" fmla="*/ 10 w 40"/>
                <a:gd name="T71" fmla="*/ 28 h 42"/>
                <a:gd name="T72" fmla="*/ 12 w 40"/>
                <a:gd name="T73" fmla="*/ 32 h 42"/>
                <a:gd name="T74" fmla="*/ 16 w 40"/>
                <a:gd name="T75" fmla="*/ 34 h 42"/>
                <a:gd name="T76" fmla="*/ 22 w 40"/>
                <a:gd name="T77" fmla="*/ 36 h 42"/>
                <a:gd name="T78" fmla="*/ 22 w 40"/>
                <a:gd name="T79" fmla="*/ 36 h 42"/>
                <a:gd name="T80" fmla="*/ 30 w 40"/>
                <a:gd name="T81" fmla="*/ 34 h 42"/>
                <a:gd name="T82" fmla="*/ 34 w 40"/>
                <a:gd name="T83" fmla="*/ 30 h 42"/>
                <a:gd name="T84" fmla="*/ 36 w 40"/>
                <a:gd name="T85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2">
                  <a:moveTo>
                    <a:pt x="8" y="18"/>
                  </a:move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8" y="18"/>
                  </a:lnTo>
                  <a:close/>
                  <a:moveTo>
                    <a:pt x="36" y="36"/>
                  </a:move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30" y="34"/>
                  </a:lnTo>
                  <a:lnTo>
                    <a:pt x="34" y="30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3" name="Freeform 76"/>
            <p:cNvSpPr>
              <a:spLocks/>
            </p:cNvSpPr>
            <p:nvPr userDrawn="1"/>
          </p:nvSpPr>
          <p:spPr bwMode="auto">
            <a:xfrm>
              <a:off x="2587" y="3037"/>
              <a:ext cx="24" cy="12"/>
            </a:xfrm>
            <a:custGeom>
              <a:avLst/>
              <a:gdLst>
                <a:gd name="T0" fmla="*/ 0 w 24"/>
                <a:gd name="T1" fmla="*/ 12 h 12"/>
                <a:gd name="T2" fmla="*/ 24 w 24"/>
                <a:gd name="T3" fmla="*/ 12 h 12"/>
                <a:gd name="T4" fmla="*/ 24 w 24"/>
                <a:gd name="T5" fmla="*/ 12 h 12"/>
                <a:gd name="T6" fmla="*/ 24 w 24"/>
                <a:gd name="T7" fmla="*/ 6 h 12"/>
                <a:gd name="T8" fmla="*/ 20 w 24"/>
                <a:gd name="T9" fmla="*/ 4 h 12"/>
                <a:gd name="T10" fmla="*/ 18 w 24"/>
                <a:gd name="T11" fmla="*/ 2 h 12"/>
                <a:gd name="T12" fmla="*/ 12 w 24"/>
                <a:gd name="T13" fmla="*/ 0 h 12"/>
                <a:gd name="T14" fmla="*/ 12 w 24"/>
                <a:gd name="T15" fmla="*/ 0 h 12"/>
                <a:gd name="T16" fmla="*/ 8 w 24"/>
                <a:gd name="T17" fmla="*/ 2 h 12"/>
                <a:gd name="T18" fmla="*/ 4 w 24"/>
                <a:gd name="T19" fmla="*/ 4 h 12"/>
                <a:gd name="T20" fmla="*/ 0 w 24"/>
                <a:gd name="T21" fmla="*/ 6 h 12"/>
                <a:gd name="T22" fmla="*/ 0 w 24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4" name="Freeform 77"/>
            <p:cNvSpPr>
              <a:spLocks/>
            </p:cNvSpPr>
            <p:nvPr userDrawn="1"/>
          </p:nvSpPr>
          <p:spPr bwMode="auto">
            <a:xfrm>
              <a:off x="2579" y="3031"/>
              <a:ext cx="40" cy="42"/>
            </a:xfrm>
            <a:custGeom>
              <a:avLst/>
              <a:gdLst>
                <a:gd name="T0" fmla="*/ 36 w 40"/>
                <a:gd name="T1" fmla="*/ 36 h 42"/>
                <a:gd name="T2" fmla="*/ 36 w 40"/>
                <a:gd name="T3" fmla="*/ 36 h 42"/>
                <a:gd name="T4" fmla="*/ 30 w 40"/>
                <a:gd name="T5" fmla="*/ 40 h 42"/>
                <a:gd name="T6" fmla="*/ 22 w 40"/>
                <a:gd name="T7" fmla="*/ 42 h 42"/>
                <a:gd name="T8" fmla="*/ 22 w 40"/>
                <a:gd name="T9" fmla="*/ 42 h 42"/>
                <a:gd name="T10" fmla="*/ 12 w 40"/>
                <a:gd name="T11" fmla="*/ 40 h 42"/>
                <a:gd name="T12" fmla="*/ 6 w 40"/>
                <a:gd name="T13" fmla="*/ 36 h 42"/>
                <a:gd name="T14" fmla="*/ 2 w 40"/>
                <a:gd name="T15" fmla="*/ 30 h 42"/>
                <a:gd name="T16" fmla="*/ 0 w 40"/>
                <a:gd name="T17" fmla="*/ 20 h 42"/>
                <a:gd name="T18" fmla="*/ 0 w 40"/>
                <a:gd name="T19" fmla="*/ 20 h 42"/>
                <a:gd name="T20" fmla="*/ 2 w 40"/>
                <a:gd name="T21" fmla="*/ 12 h 42"/>
                <a:gd name="T22" fmla="*/ 6 w 40"/>
                <a:gd name="T23" fmla="*/ 6 h 42"/>
                <a:gd name="T24" fmla="*/ 12 w 40"/>
                <a:gd name="T25" fmla="*/ 2 h 42"/>
                <a:gd name="T26" fmla="*/ 20 w 40"/>
                <a:gd name="T27" fmla="*/ 0 h 42"/>
                <a:gd name="T28" fmla="*/ 20 w 40"/>
                <a:gd name="T29" fmla="*/ 0 h 42"/>
                <a:gd name="T30" fmla="*/ 28 w 40"/>
                <a:gd name="T31" fmla="*/ 2 h 42"/>
                <a:gd name="T32" fmla="*/ 34 w 40"/>
                <a:gd name="T33" fmla="*/ 4 h 42"/>
                <a:gd name="T34" fmla="*/ 38 w 40"/>
                <a:gd name="T35" fmla="*/ 10 h 42"/>
                <a:gd name="T36" fmla="*/ 40 w 40"/>
                <a:gd name="T37" fmla="*/ 18 h 42"/>
                <a:gd name="T38" fmla="*/ 40 w 40"/>
                <a:gd name="T39" fmla="*/ 18 h 42"/>
                <a:gd name="T40" fmla="*/ 38 w 40"/>
                <a:gd name="T41" fmla="*/ 24 h 42"/>
                <a:gd name="T42" fmla="*/ 8 w 40"/>
                <a:gd name="T43" fmla="*/ 24 h 42"/>
                <a:gd name="T44" fmla="*/ 8 w 40"/>
                <a:gd name="T45" fmla="*/ 24 h 42"/>
                <a:gd name="T46" fmla="*/ 10 w 40"/>
                <a:gd name="T47" fmla="*/ 28 h 42"/>
                <a:gd name="T48" fmla="*/ 12 w 40"/>
                <a:gd name="T49" fmla="*/ 32 h 42"/>
                <a:gd name="T50" fmla="*/ 16 w 40"/>
                <a:gd name="T51" fmla="*/ 34 h 42"/>
                <a:gd name="T52" fmla="*/ 22 w 40"/>
                <a:gd name="T53" fmla="*/ 36 h 42"/>
                <a:gd name="T54" fmla="*/ 22 w 40"/>
                <a:gd name="T55" fmla="*/ 36 h 42"/>
                <a:gd name="T56" fmla="*/ 30 w 40"/>
                <a:gd name="T57" fmla="*/ 34 h 42"/>
                <a:gd name="T58" fmla="*/ 34 w 40"/>
                <a:gd name="T59" fmla="*/ 30 h 42"/>
                <a:gd name="T60" fmla="*/ 36 w 40"/>
                <a:gd name="T6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2">
                  <a:moveTo>
                    <a:pt x="36" y="36"/>
                  </a:move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30" y="34"/>
                  </a:lnTo>
                  <a:lnTo>
                    <a:pt x="34" y="30"/>
                  </a:lnTo>
                  <a:lnTo>
                    <a:pt x="36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5" name="Freeform 78"/>
            <p:cNvSpPr>
              <a:spLocks/>
            </p:cNvSpPr>
            <p:nvPr userDrawn="1"/>
          </p:nvSpPr>
          <p:spPr bwMode="auto">
            <a:xfrm>
              <a:off x="2625" y="3031"/>
              <a:ext cx="42" cy="40"/>
            </a:xfrm>
            <a:custGeom>
              <a:avLst/>
              <a:gdLst>
                <a:gd name="T0" fmla="*/ 26 w 42"/>
                <a:gd name="T1" fmla="*/ 20 h 40"/>
                <a:gd name="T2" fmla="*/ 42 w 42"/>
                <a:gd name="T3" fmla="*/ 40 h 40"/>
                <a:gd name="T4" fmla="*/ 32 w 42"/>
                <a:gd name="T5" fmla="*/ 40 h 40"/>
                <a:gd name="T6" fmla="*/ 20 w 42"/>
                <a:gd name="T7" fmla="*/ 24 h 40"/>
                <a:gd name="T8" fmla="*/ 10 w 42"/>
                <a:gd name="T9" fmla="*/ 40 h 40"/>
                <a:gd name="T10" fmla="*/ 0 w 42"/>
                <a:gd name="T11" fmla="*/ 40 h 40"/>
                <a:gd name="T12" fmla="*/ 16 w 42"/>
                <a:gd name="T13" fmla="*/ 20 h 40"/>
                <a:gd name="T14" fmla="*/ 2 w 42"/>
                <a:gd name="T15" fmla="*/ 0 h 40"/>
                <a:gd name="T16" fmla="*/ 10 w 42"/>
                <a:gd name="T17" fmla="*/ 0 h 40"/>
                <a:gd name="T18" fmla="*/ 22 w 42"/>
                <a:gd name="T19" fmla="*/ 16 h 40"/>
                <a:gd name="T20" fmla="*/ 32 w 42"/>
                <a:gd name="T21" fmla="*/ 0 h 40"/>
                <a:gd name="T22" fmla="*/ 40 w 42"/>
                <a:gd name="T23" fmla="*/ 0 h 40"/>
                <a:gd name="T24" fmla="*/ 26 w 42"/>
                <a:gd name="T2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0">
                  <a:moveTo>
                    <a:pt x="26" y="20"/>
                  </a:moveTo>
                  <a:lnTo>
                    <a:pt x="42" y="40"/>
                  </a:lnTo>
                  <a:lnTo>
                    <a:pt x="32" y="40"/>
                  </a:lnTo>
                  <a:lnTo>
                    <a:pt x="20" y="24"/>
                  </a:lnTo>
                  <a:lnTo>
                    <a:pt x="10" y="40"/>
                  </a:lnTo>
                  <a:lnTo>
                    <a:pt x="0" y="40"/>
                  </a:lnTo>
                  <a:lnTo>
                    <a:pt x="16" y="20"/>
                  </a:lnTo>
                  <a:lnTo>
                    <a:pt x="2" y="0"/>
                  </a:lnTo>
                  <a:lnTo>
                    <a:pt x="10" y="0"/>
                  </a:lnTo>
                  <a:lnTo>
                    <a:pt x="22" y="16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26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6" name="Freeform 79"/>
            <p:cNvSpPr>
              <a:spLocks/>
            </p:cNvSpPr>
            <p:nvPr userDrawn="1"/>
          </p:nvSpPr>
          <p:spPr bwMode="auto">
            <a:xfrm>
              <a:off x="2677" y="3031"/>
              <a:ext cx="38" cy="40"/>
            </a:xfrm>
            <a:custGeom>
              <a:avLst/>
              <a:gdLst>
                <a:gd name="T0" fmla="*/ 30 w 38"/>
                <a:gd name="T1" fmla="*/ 24 h 40"/>
                <a:gd name="T2" fmla="*/ 8 w 38"/>
                <a:gd name="T3" fmla="*/ 24 h 40"/>
                <a:gd name="T4" fmla="*/ 8 w 38"/>
                <a:gd name="T5" fmla="*/ 40 h 40"/>
                <a:gd name="T6" fmla="*/ 0 w 38"/>
                <a:gd name="T7" fmla="*/ 40 h 40"/>
                <a:gd name="T8" fmla="*/ 0 w 38"/>
                <a:gd name="T9" fmla="*/ 0 h 40"/>
                <a:gd name="T10" fmla="*/ 8 w 38"/>
                <a:gd name="T11" fmla="*/ 0 h 40"/>
                <a:gd name="T12" fmla="*/ 8 w 38"/>
                <a:gd name="T13" fmla="*/ 18 h 40"/>
                <a:gd name="T14" fmla="*/ 30 w 38"/>
                <a:gd name="T15" fmla="*/ 18 h 40"/>
                <a:gd name="T16" fmla="*/ 30 w 38"/>
                <a:gd name="T17" fmla="*/ 0 h 40"/>
                <a:gd name="T18" fmla="*/ 38 w 38"/>
                <a:gd name="T19" fmla="*/ 0 h 40"/>
                <a:gd name="T20" fmla="*/ 38 w 38"/>
                <a:gd name="T21" fmla="*/ 40 h 40"/>
                <a:gd name="T22" fmla="*/ 30 w 38"/>
                <a:gd name="T23" fmla="*/ 40 h 40"/>
                <a:gd name="T24" fmla="*/ 30 w 38"/>
                <a:gd name="T25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0">
                  <a:moveTo>
                    <a:pt x="30" y="24"/>
                  </a:moveTo>
                  <a:lnTo>
                    <a:pt x="8" y="24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8"/>
                  </a:lnTo>
                  <a:lnTo>
                    <a:pt x="30" y="18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7" name="Freeform 80"/>
            <p:cNvSpPr>
              <a:spLocks/>
            </p:cNvSpPr>
            <p:nvPr userDrawn="1"/>
          </p:nvSpPr>
          <p:spPr bwMode="auto">
            <a:xfrm>
              <a:off x="2729" y="3031"/>
              <a:ext cx="38" cy="40"/>
            </a:xfrm>
            <a:custGeom>
              <a:avLst/>
              <a:gdLst>
                <a:gd name="T0" fmla="*/ 0 w 38"/>
                <a:gd name="T1" fmla="*/ 40 h 40"/>
                <a:gd name="T2" fmla="*/ 0 w 38"/>
                <a:gd name="T3" fmla="*/ 0 h 40"/>
                <a:gd name="T4" fmla="*/ 8 w 38"/>
                <a:gd name="T5" fmla="*/ 0 h 40"/>
                <a:gd name="T6" fmla="*/ 8 w 38"/>
                <a:gd name="T7" fmla="*/ 30 h 40"/>
                <a:gd name="T8" fmla="*/ 30 w 38"/>
                <a:gd name="T9" fmla="*/ 0 h 40"/>
                <a:gd name="T10" fmla="*/ 38 w 38"/>
                <a:gd name="T11" fmla="*/ 0 h 40"/>
                <a:gd name="T12" fmla="*/ 38 w 38"/>
                <a:gd name="T13" fmla="*/ 40 h 40"/>
                <a:gd name="T14" fmla="*/ 30 w 38"/>
                <a:gd name="T15" fmla="*/ 40 h 40"/>
                <a:gd name="T16" fmla="*/ 30 w 38"/>
                <a:gd name="T17" fmla="*/ 12 h 40"/>
                <a:gd name="T18" fmla="*/ 8 w 38"/>
                <a:gd name="T19" fmla="*/ 40 h 40"/>
                <a:gd name="T20" fmla="*/ 0 w 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0">
                  <a:moveTo>
                    <a:pt x="0" y="4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30" y="12"/>
                  </a:lnTo>
                  <a:lnTo>
                    <a:pt x="8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8" name="Freeform 81"/>
            <p:cNvSpPr>
              <a:spLocks/>
            </p:cNvSpPr>
            <p:nvPr userDrawn="1"/>
          </p:nvSpPr>
          <p:spPr bwMode="auto">
            <a:xfrm>
              <a:off x="2781" y="3031"/>
              <a:ext cx="32" cy="40"/>
            </a:xfrm>
            <a:custGeom>
              <a:avLst/>
              <a:gdLst>
                <a:gd name="T0" fmla="*/ 32 w 32"/>
                <a:gd name="T1" fmla="*/ 40 h 40"/>
                <a:gd name="T2" fmla="*/ 24 w 32"/>
                <a:gd name="T3" fmla="*/ 40 h 40"/>
                <a:gd name="T4" fmla="*/ 24 w 32"/>
                <a:gd name="T5" fmla="*/ 26 h 40"/>
                <a:gd name="T6" fmla="*/ 24 w 32"/>
                <a:gd name="T7" fmla="*/ 26 h 40"/>
                <a:gd name="T8" fmla="*/ 20 w 32"/>
                <a:gd name="T9" fmla="*/ 28 h 40"/>
                <a:gd name="T10" fmla="*/ 14 w 32"/>
                <a:gd name="T11" fmla="*/ 28 h 40"/>
                <a:gd name="T12" fmla="*/ 14 w 32"/>
                <a:gd name="T13" fmla="*/ 28 h 40"/>
                <a:gd name="T14" fmla="*/ 6 w 32"/>
                <a:gd name="T15" fmla="*/ 28 h 40"/>
                <a:gd name="T16" fmla="*/ 2 w 32"/>
                <a:gd name="T17" fmla="*/ 24 h 40"/>
                <a:gd name="T18" fmla="*/ 0 w 32"/>
                <a:gd name="T19" fmla="*/ 20 h 40"/>
                <a:gd name="T20" fmla="*/ 0 w 32"/>
                <a:gd name="T21" fmla="*/ 12 h 40"/>
                <a:gd name="T22" fmla="*/ 0 w 32"/>
                <a:gd name="T23" fmla="*/ 0 h 40"/>
                <a:gd name="T24" fmla="*/ 6 w 32"/>
                <a:gd name="T25" fmla="*/ 0 h 40"/>
                <a:gd name="T26" fmla="*/ 6 w 32"/>
                <a:gd name="T27" fmla="*/ 12 h 40"/>
                <a:gd name="T28" fmla="*/ 6 w 32"/>
                <a:gd name="T29" fmla="*/ 12 h 40"/>
                <a:gd name="T30" fmla="*/ 8 w 32"/>
                <a:gd name="T31" fmla="*/ 16 h 40"/>
                <a:gd name="T32" fmla="*/ 8 w 32"/>
                <a:gd name="T33" fmla="*/ 20 h 40"/>
                <a:gd name="T34" fmla="*/ 12 w 32"/>
                <a:gd name="T35" fmla="*/ 20 h 40"/>
                <a:gd name="T36" fmla="*/ 16 w 32"/>
                <a:gd name="T37" fmla="*/ 22 h 40"/>
                <a:gd name="T38" fmla="*/ 16 w 32"/>
                <a:gd name="T39" fmla="*/ 22 h 40"/>
                <a:gd name="T40" fmla="*/ 20 w 32"/>
                <a:gd name="T41" fmla="*/ 20 h 40"/>
                <a:gd name="T42" fmla="*/ 24 w 32"/>
                <a:gd name="T43" fmla="*/ 20 h 40"/>
                <a:gd name="T44" fmla="*/ 24 w 32"/>
                <a:gd name="T45" fmla="*/ 0 h 40"/>
                <a:gd name="T46" fmla="*/ 32 w 32"/>
                <a:gd name="T47" fmla="*/ 0 h 40"/>
                <a:gd name="T48" fmla="*/ 32 w 32"/>
                <a:gd name="T4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40">
                  <a:moveTo>
                    <a:pt x="32" y="40"/>
                  </a:moveTo>
                  <a:lnTo>
                    <a:pt x="24" y="40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12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49" name="Freeform 82"/>
            <p:cNvSpPr>
              <a:spLocks noEditPoints="1"/>
            </p:cNvSpPr>
            <p:nvPr userDrawn="1"/>
          </p:nvSpPr>
          <p:spPr bwMode="auto">
            <a:xfrm>
              <a:off x="2825" y="3031"/>
              <a:ext cx="40" cy="42"/>
            </a:xfrm>
            <a:custGeom>
              <a:avLst/>
              <a:gdLst>
                <a:gd name="T0" fmla="*/ 8 w 40"/>
                <a:gd name="T1" fmla="*/ 18 h 42"/>
                <a:gd name="T2" fmla="*/ 32 w 40"/>
                <a:gd name="T3" fmla="*/ 18 h 42"/>
                <a:gd name="T4" fmla="*/ 32 w 40"/>
                <a:gd name="T5" fmla="*/ 18 h 42"/>
                <a:gd name="T6" fmla="*/ 32 w 40"/>
                <a:gd name="T7" fmla="*/ 12 h 42"/>
                <a:gd name="T8" fmla="*/ 28 w 40"/>
                <a:gd name="T9" fmla="*/ 10 h 42"/>
                <a:gd name="T10" fmla="*/ 26 w 40"/>
                <a:gd name="T11" fmla="*/ 8 h 42"/>
                <a:gd name="T12" fmla="*/ 20 w 40"/>
                <a:gd name="T13" fmla="*/ 6 h 42"/>
                <a:gd name="T14" fmla="*/ 20 w 40"/>
                <a:gd name="T15" fmla="*/ 6 h 42"/>
                <a:gd name="T16" fmla="*/ 16 w 40"/>
                <a:gd name="T17" fmla="*/ 8 h 42"/>
                <a:gd name="T18" fmla="*/ 12 w 40"/>
                <a:gd name="T19" fmla="*/ 10 h 42"/>
                <a:gd name="T20" fmla="*/ 10 w 40"/>
                <a:gd name="T21" fmla="*/ 12 h 42"/>
                <a:gd name="T22" fmla="*/ 8 w 40"/>
                <a:gd name="T23" fmla="*/ 18 h 42"/>
                <a:gd name="T24" fmla="*/ 36 w 40"/>
                <a:gd name="T25" fmla="*/ 36 h 42"/>
                <a:gd name="T26" fmla="*/ 36 w 40"/>
                <a:gd name="T27" fmla="*/ 36 h 42"/>
                <a:gd name="T28" fmla="*/ 30 w 40"/>
                <a:gd name="T29" fmla="*/ 40 h 42"/>
                <a:gd name="T30" fmla="*/ 22 w 40"/>
                <a:gd name="T31" fmla="*/ 42 h 42"/>
                <a:gd name="T32" fmla="*/ 22 w 40"/>
                <a:gd name="T33" fmla="*/ 42 h 42"/>
                <a:gd name="T34" fmla="*/ 14 w 40"/>
                <a:gd name="T35" fmla="*/ 40 h 42"/>
                <a:gd name="T36" fmla="*/ 6 w 40"/>
                <a:gd name="T37" fmla="*/ 36 h 42"/>
                <a:gd name="T38" fmla="*/ 2 w 40"/>
                <a:gd name="T39" fmla="*/ 30 h 42"/>
                <a:gd name="T40" fmla="*/ 0 w 40"/>
                <a:gd name="T41" fmla="*/ 20 h 42"/>
                <a:gd name="T42" fmla="*/ 0 w 40"/>
                <a:gd name="T43" fmla="*/ 20 h 42"/>
                <a:gd name="T44" fmla="*/ 2 w 40"/>
                <a:gd name="T45" fmla="*/ 12 h 42"/>
                <a:gd name="T46" fmla="*/ 6 w 40"/>
                <a:gd name="T47" fmla="*/ 6 h 42"/>
                <a:gd name="T48" fmla="*/ 12 w 40"/>
                <a:gd name="T49" fmla="*/ 2 h 42"/>
                <a:gd name="T50" fmla="*/ 22 w 40"/>
                <a:gd name="T51" fmla="*/ 0 h 42"/>
                <a:gd name="T52" fmla="*/ 22 w 40"/>
                <a:gd name="T53" fmla="*/ 0 h 42"/>
                <a:gd name="T54" fmla="*/ 28 w 40"/>
                <a:gd name="T55" fmla="*/ 2 h 42"/>
                <a:gd name="T56" fmla="*/ 34 w 40"/>
                <a:gd name="T57" fmla="*/ 4 h 42"/>
                <a:gd name="T58" fmla="*/ 38 w 40"/>
                <a:gd name="T59" fmla="*/ 10 h 42"/>
                <a:gd name="T60" fmla="*/ 40 w 40"/>
                <a:gd name="T61" fmla="*/ 18 h 42"/>
                <a:gd name="T62" fmla="*/ 40 w 40"/>
                <a:gd name="T63" fmla="*/ 18 h 42"/>
                <a:gd name="T64" fmla="*/ 40 w 40"/>
                <a:gd name="T65" fmla="*/ 24 h 42"/>
                <a:gd name="T66" fmla="*/ 8 w 40"/>
                <a:gd name="T67" fmla="*/ 24 h 42"/>
                <a:gd name="T68" fmla="*/ 8 w 40"/>
                <a:gd name="T69" fmla="*/ 24 h 42"/>
                <a:gd name="T70" fmla="*/ 10 w 40"/>
                <a:gd name="T71" fmla="*/ 28 h 42"/>
                <a:gd name="T72" fmla="*/ 12 w 40"/>
                <a:gd name="T73" fmla="*/ 32 h 42"/>
                <a:gd name="T74" fmla="*/ 18 w 40"/>
                <a:gd name="T75" fmla="*/ 34 h 42"/>
                <a:gd name="T76" fmla="*/ 22 w 40"/>
                <a:gd name="T77" fmla="*/ 36 h 42"/>
                <a:gd name="T78" fmla="*/ 22 w 40"/>
                <a:gd name="T79" fmla="*/ 36 h 42"/>
                <a:gd name="T80" fmla="*/ 30 w 40"/>
                <a:gd name="T81" fmla="*/ 34 h 42"/>
                <a:gd name="T82" fmla="*/ 34 w 40"/>
                <a:gd name="T83" fmla="*/ 30 h 42"/>
                <a:gd name="T84" fmla="*/ 36 w 40"/>
                <a:gd name="T85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2">
                  <a:moveTo>
                    <a:pt x="8" y="18"/>
                  </a:move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8" y="18"/>
                  </a:lnTo>
                  <a:close/>
                  <a:moveTo>
                    <a:pt x="36" y="36"/>
                  </a:move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8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30" y="34"/>
                  </a:lnTo>
                  <a:lnTo>
                    <a:pt x="34" y="30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0" name="Freeform 83"/>
            <p:cNvSpPr>
              <a:spLocks/>
            </p:cNvSpPr>
            <p:nvPr userDrawn="1"/>
          </p:nvSpPr>
          <p:spPr bwMode="auto">
            <a:xfrm>
              <a:off x="2833" y="3037"/>
              <a:ext cx="24" cy="12"/>
            </a:xfrm>
            <a:custGeom>
              <a:avLst/>
              <a:gdLst>
                <a:gd name="T0" fmla="*/ 0 w 24"/>
                <a:gd name="T1" fmla="*/ 12 h 12"/>
                <a:gd name="T2" fmla="*/ 24 w 24"/>
                <a:gd name="T3" fmla="*/ 12 h 12"/>
                <a:gd name="T4" fmla="*/ 24 w 24"/>
                <a:gd name="T5" fmla="*/ 12 h 12"/>
                <a:gd name="T6" fmla="*/ 24 w 24"/>
                <a:gd name="T7" fmla="*/ 6 h 12"/>
                <a:gd name="T8" fmla="*/ 20 w 24"/>
                <a:gd name="T9" fmla="*/ 4 h 12"/>
                <a:gd name="T10" fmla="*/ 18 w 24"/>
                <a:gd name="T11" fmla="*/ 2 h 12"/>
                <a:gd name="T12" fmla="*/ 12 w 24"/>
                <a:gd name="T13" fmla="*/ 0 h 12"/>
                <a:gd name="T14" fmla="*/ 12 w 24"/>
                <a:gd name="T15" fmla="*/ 0 h 12"/>
                <a:gd name="T16" fmla="*/ 8 w 24"/>
                <a:gd name="T17" fmla="*/ 2 h 12"/>
                <a:gd name="T18" fmla="*/ 4 w 24"/>
                <a:gd name="T19" fmla="*/ 4 h 12"/>
                <a:gd name="T20" fmla="*/ 2 w 24"/>
                <a:gd name="T21" fmla="*/ 6 h 12"/>
                <a:gd name="T22" fmla="*/ 0 w 24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1" name="Freeform 84"/>
            <p:cNvSpPr>
              <a:spLocks/>
            </p:cNvSpPr>
            <p:nvPr userDrawn="1"/>
          </p:nvSpPr>
          <p:spPr bwMode="auto">
            <a:xfrm>
              <a:off x="2825" y="3031"/>
              <a:ext cx="40" cy="42"/>
            </a:xfrm>
            <a:custGeom>
              <a:avLst/>
              <a:gdLst>
                <a:gd name="T0" fmla="*/ 36 w 40"/>
                <a:gd name="T1" fmla="*/ 36 h 42"/>
                <a:gd name="T2" fmla="*/ 36 w 40"/>
                <a:gd name="T3" fmla="*/ 36 h 42"/>
                <a:gd name="T4" fmla="*/ 30 w 40"/>
                <a:gd name="T5" fmla="*/ 40 h 42"/>
                <a:gd name="T6" fmla="*/ 22 w 40"/>
                <a:gd name="T7" fmla="*/ 42 h 42"/>
                <a:gd name="T8" fmla="*/ 22 w 40"/>
                <a:gd name="T9" fmla="*/ 42 h 42"/>
                <a:gd name="T10" fmla="*/ 14 w 40"/>
                <a:gd name="T11" fmla="*/ 40 h 42"/>
                <a:gd name="T12" fmla="*/ 6 w 40"/>
                <a:gd name="T13" fmla="*/ 36 h 42"/>
                <a:gd name="T14" fmla="*/ 2 w 40"/>
                <a:gd name="T15" fmla="*/ 30 h 42"/>
                <a:gd name="T16" fmla="*/ 0 w 40"/>
                <a:gd name="T17" fmla="*/ 20 h 42"/>
                <a:gd name="T18" fmla="*/ 0 w 40"/>
                <a:gd name="T19" fmla="*/ 20 h 42"/>
                <a:gd name="T20" fmla="*/ 2 w 40"/>
                <a:gd name="T21" fmla="*/ 12 h 42"/>
                <a:gd name="T22" fmla="*/ 6 w 40"/>
                <a:gd name="T23" fmla="*/ 6 h 42"/>
                <a:gd name="T24" fmla="*/ 12 w 40"/>
                <a:gd name="T25" fmla="*/ 2 h 42"/>
                <a:gd name="T26" fmla="*/ 22 w 40"/>
                <a:gd name="T27" fmla="*/ 0 h 42"/>
                <a:gd name="T28" fmla="*/ 22 w 40"/>
                <a:gd name="T29" fmla="*/ 0 h 42"/>
                <a:gd name="T30" fmla="*/ 28 w 40"/>
                <a:gd name="T31" fmla="*/ 2 h 42"/>
                <a:gd name="T32" fmla="*/ 34 w 40"/>
                <a:gd name="T33" fmla="*/ 4 h 42"/>
                <a:gd name="T34" fmla="*/ 38 w 40"/>
                <a:gd name="T35" fmla="*/ 10 h 42"/>
                <a:gd name="T36" fmla="*/ 40 w 40"/>
                <a:gd name="T37" fmla="*/ 18 h 42"/>
                <a:gd name="T38" fmla="*/ 40 w 40"/>
                <a:gd name="T39" fmla="*/ 18 h 42"/>
                <a:gd name="T40" fmla="*/ 40 w 40"/>
                <a:gd name="T41" fmla="*/ 24 h 42"/>
                <a:gd name="T42" fmla="*/ 8 w 40"/>
                <a:gd name="T43" fmla="*/ 24 h 42"/>
                <a:gd name="T44" fmla="*/ 8 w 40"/>
                <a:gd name="T45" fmla="*/ 24 h 42"/>
                <a:gd name="T46" fmla="*/ 10 w 40"/>
                <a:gd name="T47" fmla="*/ 28 h 42"/>
                <a:gd name="T48" fmla="*/ 12 w 40"/>
                <a:gd name="T49" fmla="*/ 32 h 42"/>
                <a:gd name="T50" fmla="*/ 18 w 40"/>
                <a:gd name="T51" fmla="*/ 34 h 42"/>
                <a:gd name="T52" fmla="*/ 22 w 40"/>
                <a:gd name="T53" fmla="*/ 36 h 42"/>
                <a:gd name="T54" fmla="*/ 22 w 40"/>
                <a:gd name="T55" fmla="*/ 36 h 42"/>
                <a:gd name="T56" fmla="*/ 30 w 40"/>
                <a:gd name="T57" fmla="*/ 34 h 42"/>
                <a:gd name="T58" fmla="*/ 34 w 40"/>
                <a:gd name="T59" fmla="*/ 30 h 42"/>
                <a:gd name="T60" fmla="*/ 36 w 40"/>
                <a:gd name="T6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2">
                  <a:moveTo>
                    <a:pt x="36" y="36"/>
                  </a:move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8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30" y="34"/>
                  </a:lnTo>
                  <a:lnTo>
                    <a:pt x="34" y="30"/>
                  </a:lnTo>
                  <a:lnTo>
                    <a:pt x="36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2" name="Freeform 85"/>
            <p:cNvSpPr>
              <a:spLocks/>
            </p:cNvSpPr>
            <p:nvPr userDrawn="1"/>
          </p:nvSpPr>
          <p:spPr bwMode="auto">
            <a:xfrm>
              <a:off x="2875" y="3031"/>
              <a:ext cx="36" cy="42"/>
            </a:xfrm>
            <a:custGeom>
              <a:avLst/>
              <a:gdLst>
                <a:gd name="T0" fmla="*/ 36 w 36"/>
                <a:gd name="T1" fmla="*/ 36 h 42"/>
                <a:gd name="T2" fmla="*/ 36 w 36"/>
                <a:gd name="T3" fmla="*/ 36 h 42"/>
                <a:gd name="T4" fmla="*/ 30 w 36"/>
                <a:gd name="T5" fmla="*/ 40 h 42"/>
                <a:gd name="T6" fmla="*/ 22 w 36"/>
                <a:gd name="T7" fmla="*/ 42 h 42"/>
                <a:gd name="T8" fmla="*/ 22 w 36"/>
                <a:gd name="T9" fmla="*/ 42 h 42"/>
                <a:gd name="T10" fmla="*/ 12 w 36"/>
                <a:gd name="T11" fmla="*/ 40 h 42"/>
                <a:gd name="T12" fmla="*/ 6 w 36"/>
                <a:gd name="T13" fmla="*/ 36 h 42"/>
                <a:gd name="T14" fmla="*/ 2 w 36"/>
                <a:gd name="T15" fmla="*/ 30 h 42"/>
                <a:gd name="T16" fmla="*/ 0 w 36"/>
                <a:gd name="T17" fmla="*/ 20 h 42"/>
                <a:gd name="T18" fmla="*/ 0 w 36"/>
                <a:gd name="T19" fmla="*/ 20 h 42"/>
                <a:gd name="T20" fmla="*/ 2 w 36"/>
                <a:gd name="T21" fmla="*/ 12 h 42"/>
                <a:gd name="T22" fmla="*/ 6 w 36"/>
                <a:gd name="T23" fmla="*/ 6 h 42"/>
                <a:gd name="T24" fmla="*/ 12 w 36"/>
                <a:gd name="T25" fmla="*/ 2 h 42"/>
                <a:gd name="T26" fmla="*/ 20 w 36"/>
                <a:gd name="T27" fmla="*/ 0 h 42"/>
                <a:gd name="T28" fmla="*/ 20 w 36"/>
                <a:gd name="T29" fmla="*/ 0 h 42"/>
                <a:gd name="T30" fmla="*/ 30 w 36"/>
                <a:gd name="T31" fmla="*/ 2 h 42"/>
                <a:gd name="T32" fmla="*/ 36 w 36"/>
                <a:gd name="T33" fmla="*/ 6 h 42"/>
                <a:gd name="T34" fmla="*/ 32 w 36"/>
                <a:gd name="T35" fmla="*/ 10 h 42"/>
                <a:gd name="T36" fmla="*/ 32 w 36"/>
                <a:gd name="T37" fmla="*/ 10 h 42"/>
                <a:gd name="T38" fmla="*/ 28 w 36"/>
                <a:gd name="T39" fmla="*/ 8 h 42"/>
                <a:gd name="T40" fmla="*/ 22 w 36"/>
                <a:gd name="T41" fmla="*/ 6 h 42"/>
                <a:gd name="T42" fmla="*/ 22 w 36"/>
                <a:gd name="T43" fmla="*/ 6 h 42"/>
                <a:gd name="T44" fmla="*/ 16 w 36"/>
                <a:gd name="T45" fmla="*/ 8 h 42"/>
                <a:gd name="T46" fmla="*/ 12 w 36"/>
                <a:gd name="T47" fmla="*/ 10 h 42"/>
                <a:gd name="T48" fmla="*/ 8 w 36"/>
                <a:gd name="T49" fmla="*/ 16 h 42"/>
                <a:gd name="T50" fmla="*/ 8 w 36"/>
                <a:gd name="T51" fmla="*/ 20 h 42"/>
                <a:gd name="T52" fmla="*/ 8 w 36"/>
                <a:gd name="T53" fmla="*/ 20 h 42"/>
                <a:gd name="T54" fmla="*/ 8 w 36"/>
                <a:gd name="T55" fmla="*/ 26 h 42"/>
                <a:gd name="T56" fmla="*/ 12 w 36"/>
                <a:gd name="T57" fmla="*/ 32 h 42"/>
                <a:gd name="T58" fmla="*/ 16 w 36"/>
                <a:gd name="T59" fmla="*/ 34 h 42"/>
                <a:gd name="T60" fmla="*/ 22 w 36"/>
                <a:gd name="T61" fmla="*/ 36 h 42"/>
                <a:gd name="T62" fmla="*/ 22 w 36"/>
                <a:gd name="T63" fmla="*/ 36 h 42"/>
                <a:gd name="T64" fmla="*/ 28 w 36"/>
                <a:gd name="T65" fmla="*/ 34 h 42"/>
                <a:gd name="T66" fmla="*/ 34 w 36"/>
                <a:gd name="T67" fmla="*/ 30 h 42"/>
                <a:gd name="T68" fmla="*/ 36 w 36"/>
                <a:gd name="T6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" h="42">
                  <a:moveTo>
                    <a:pt x="36" y="36"/>
                  </a:move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6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8" y="34"/>
                  </a:lnTo>
                  <a:lnTo>
                    <a:pt x="34" y="30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3" name="Freeform 86"/>
            <p:cNvSpPr>
              <a:spLocks noEditPoints="1"/>
            </p:cNvSpPr>
            <p:nvPr userDrawn="1"/>
          </p:nvSpPr>
          <p:spPr bwMode="auto">
            <a:xfrm>
              <a:off x="2923" y="3031"/>
              <a:ext cx="38" cy="40"/>
            </a:xfrm>
            <a:custGeom>
              <a:avLst/>
              <a:gdLst>
                <a:gd name="T0" fmla="*/ 18 w 38"/>
                <a:gd name="T1" fmla="*/ 20 h 40"/>
                <a:gd name="T2" fmla="*/ 38 w 38"/>
                <a:gd name="T3" fmla="*/ 40 h 40"/>
                <a:gd name="T4" fmla="*/ 28 w 38"/>
                <a:gd name="T5" fmla="*/ 40 h 40"/>
                <a:gd name="T6" fmla="*/ 10 w 38"/>
                <a:gd name="T7" fmla="*/ 20 h 40"/>
                <a:gd name="T8" fmla="*/ 26 w 38"/>
                <a:gd name="T9" fmla="*/ 0 h 40"/>
                <a:gd name="T10" fmla="*/ 36 w 38"/>
                <a:gd name="T11" fmla="*/ 0 h 40"/>
                <a:gd name="T12" fmla="*/ 18 w 38"/>
                <a:gd name="T13" fmla="*/ 20 h 40"/>
                <a:gd name="T14" fmla="*/ 0 w 38"/>
                <a:gd name="T15" fmla="*/ 0 h 40"/>
                <a:gd name="T16" fmla="*/ 8 w 38"/>
                <a:gd name="T17" fmla="*/ 0 h 40"/>
                <a:gd name="T18" fmla="*/ 8 w 38"/>
                <a:gd name="T19" fmla="*/ 40 h 40"/>
                <a:gd name="T20" fmla="*/ 0 w 38"/>
                <a:gd name="T21" fmla="*/ 40 h 40"/>
                <a:gd name="T22" fmla="*/ 0 w 38"/>
                <a:gd name="T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18" y="20"/>
                  </a:moveTo>
                  <a:lnTo>
                    <a:pt x="38" y="40"/>
                  </a:lnTo>
                  <a:lnTo>
                    <a:pt x="28" y="40"/>
                  </a:lnTo>
                  <a:lnTo>
                    <a:pt x="10" y="2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18" y="20"/>
                  </a:lnTo>
                  <a:close/>
                  <a:moveTo>
                    <a:pt x="0" y="0"/>
                  </a:moveTo>
                  <a:lnTo>
                    <a:pt x="8" y="0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4" name="Freeform 87"/>
            <p:cNvSpPr>
              <a:spLocks noEditPoints="1"/>
            </p:cNvSpPr>
            <p:nvPr userDrawn="1"/>
          </p:nvSpPr>
          <p:spPr bwMode="auto">
            <a:xfrm>
              <a:off x="2965" y="3031"/>
              <a:ext cx="44" cy="42"/>
            </a:xfrm>
            <a:custGeom>
              <a:avLst/>
              <a:gdLst>
                <a:gd name="T0" fmla="*/ 22 w 44"/>
                <a:gd name="T1" fmla="*/ 36 h 42"/>
                <a:gd name="T2" fmla="*/ 22 w 44"/>
                <a:gd name="T3" fmla="*/ 36 h 42"/>
                <a:gd name="T4" fmla="*/ 28 w 44"/>
                <a:gd name="T5" fmla="*/ 34 h 42"/>
                <a:gd name="T6" fmla="*/ 32 w 44"/>
                <a:gd name="T7" fmla="*/ 32 h 42"/>
                <a:gd name="T8" fmla="*/ 34 w 44"/>
                <a:gd name="T9" fmla="*/ 26 h 42"/>
                <a:gd name="T10" fmla="*/ 36 w 44"/>
                <a:gd name="T11" fmla="*/ 20 h 42"/>
                <a:gd name="T12" fmla="*/ 36 w 44"/>
                <a:gd name="T13" fmla="*/ 20 h 42"/>
                <a:gd name="T14" fmla="*/ 34 w 44"/>
                <a:gd name="T15" fmla="*/ 16 h 42"/>
                <a:gd name="T16" fmla="*/ 32 w 44"/>
                <a:gd name="T17" fmla="*/ 10 h 42"/>
                <a:gd name="T18" fmla="*/ 28 w 44"/>
                <a:gd name="T19" fmla="*/ 8 h 42"/>
                <a:gd name="T20" fmla="*/ 22 w 44"/>
                <a:gd name="T21" fmla="*/ 6 h 42"/>
                <a:gd name="T22" fmla="*/ 22 w 44"/>
                <a:gd name="T23" fmla="*/ 6 h 42"/>
                <a:gd name="T24" fmla="*/ 16 w 44"/>
                <a:gd name="T25" fmla="*/ 8 h 42"/>
                <a:gd name="T26" fmla="*/ 12 w 44"/>
                <a:gd name="T27" fmla="*/ 10 h 42"/>
                <a:gd name="T28" fmla="*/ 10 w 44"/>
                <a:gd name="T29" fmla="*/ 16 h 42"/>
                <a:gd name="T30" fmla="*/ 8 w 44"/>
                <a:gd name="T31" fmla="*/ 20 h 42"/>
                <a:gd name="T32" fmla="*/ 8 w 44"/>
                <a:gd name="T33" fmla="*/ 20 h 42"/>
                <a:gd name="T34" fmla="*/ 10 w 44"/>
                <a:gd name="T35" fmla="*/ 26 h 42"/>
                <a:gd name="T36" fmla="*/ 12 w 44"/>
                <a:gd name="T37" fmla="*/ 32 h 42"/>
                <a:gd name="T38" fmla="*/ 16 w 44"/>
                <a:gd name="T39" fmla="*/ 34 h 42"/>
                <a:gd name="T40" fmla="*/ 22 w 44"/>
                <a:gd name="T41" fmla="*/ 36 h 42"/>
                <a:gd name="T42" fmla="*/ 22 w 44"/>
                <a:gd name="T43" fmla="*/ 0 h 42"/>
                <a:gd name="T44" fmla="*/ 22 w 44"/>
                <a:gd name="T45" fmla="*/ 0 h 42"/>
                <a:gd name="T46" fmla="*/ 30 w 44"/>
                <a:gd name="T47" fmla="*/ 2 h 42"/>
                <a:gd name="T48" fmla="*/ 38 w 44"/>
                <a:gd name="T49" fmla="*/ 6 h 42"/>
                <a:gd name="T50" fmla="*/ 42 w 44"/>
                <a:gd name="T51" fmla="*/ 12 h 42"/>
                <a:gd name="T52" fmla="*/ 44 w 44"/>
                <a:gd name="T53" fmla="*/ 20 h 42"/>
                <a:gd name="T54" fmla="*/ 44 w 44"/>
                <a:gd name="T55" fmla="*/ 20 h 42"/>
                <a:gd name="T56" fmla="*/ 42 w 44"/>
                <a:gd name="T57" fmla="*/ 30 h 42"/>
                <a:gd name="T58" fmla="*/ 38 w 44"/>
                <a:gd name="T59" fmla="*/ 36 h 42"/>
                <a:gd name="T60" fmla="*/ 30 w 44"/>
                <a:gd name="T61" fmla="*/ 40 h 42"/>
                <a:gd name="T62" fmla="*/ 22 w 44"/>
                <a:gd name="T63" fmla="*/ 42 h 42"/>
                <a:gd name="T64" fmla="*/ 22 w 44"/>
                <a:gd name="T65" fmla="*/ 42 h 42"/>
                <a:gd name="T66" fmla="*/ 14 w 44"/>
                <a:gd name="T67" fmla="*/ 40 h 42"/>
                <a:gd name="T68" fmla="*/ 6 w 44"/>
                <a:gd name="T69" fmla="*/ 36 h 42"/>
                <a:gd name="T70" fmla="*/ 2 w 44"/>
                <a:gd name="T71" fmla="*/ 30 h 42"/>
                <a:gd name="T72" fmla="*/ 0 w 44"/>
                <a:gd name="T73" fmla="*/ 20 h 42"/>
                <a:gd name="T74" fmla="*/ 0 w 44"/>
                <a:gd name="T75" fmla="*/ 20 h 42"/>
                <a:gd name="T76" fmla="*/ 2 w 44"/>
                <a:gd name="T77" fmla="*/ 12 h 42"/>
                <a:gd name="T78" fmla="*/ 6 w 44"/>
                <a:gd name="T79" fmla="*/ 6 h 42"/>
                <a:gd name="T80" fmla="*/ 14 w 44"/>
                <a:gd name="T81" fmla="*/ 2 h 42"/>
                <a:gd name="T82" fmla="*/ 22 w 44"/>
                <a:gd name="T8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42">
                  <a:moveTo>
                    <a:pt x="22" y="36"/>
                  </a:moveTo>
                  <a:lnTo>
                    <a:pt x="22" y="36"/>
                  </a:lnTo>
                  <a:lnTo>
                    <a:pt x="28" y="34"/>
                  </a:lnTo>
                  <a:lnTo>
                    <a:pt x="32" y="32"/>
                  </a:lnTo>
                  <a:lnTo>
                    <a:pt x="34" y="26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22" y="36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2" y="30"/>
                  </a:lnTo>
                  <a:lnTo>
                    <a:pt x="38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5" name="Freeform 88"/>
            <p:cNvSpPr>
              <a:spLocks/>
            </p:cNvSpPr>
            <p:nvPr userDrawn="1"/>
          </p:nvSpPr>
          <p:spPr bwMode="auto">
            <a:xfrm>
              <a:off x="2973" y="3037"/>
              <a:ext cx="28" cy="30"/>
            </a:xfrm>
            <a:custGeom>
              <a:avLst/>
              <a:gdLst>
                <a:gd name="T0" fmla="*/ 14 w 28"/>
                <a:gd name="T1" fmla="*/ 30 h 30"/>
                <a:gd name="T2" fmla="*/ 14 w 28"/>
                <a:gd name="T3" fmla="*/ 30 h 30"/>
                <a:gd name="T4" fmla="*/ 20 w 28"/>
                <a:gd name="T5" fmla="*/ 28 h 30"/>
                <a:gd name="T6" fmla="*/ 24 w 28"/>
                <a:gd name="T7" fmla="*/ 26 h 30"/>
                <a:gd name="T8" fmla="*/ 26 w 28"/>
                <a:gd name="T9" fmla="*/ 20 h 30"/>
                <a:gd name="T10" fmla="*/ 28 w 28"/>
                <a:gd name="T11" fmla="*/ 14 h 30"/>
                <a:gd name="T12" fmla="*/ 28 w 28"/>
                <a:gd name="T13" fmla="*/ 14 h 30"/>
                <a:gd name="T14" fmla="*/ 26 w 28"/>
                <a:gd name="T15" fmla="*/ 10 h 30"/>
                <a:gd name="T16" fmla="*/ 24 w 28"/>
                <a:gd name="T17" fmla="*/ 4 h 30"/>
                <a:gd name="T18" fmla="*/ 20 w 28"/>
                <a:gd name="T19" fmla="*/ 2 h 30"/>
                <a:gd name="T20" fmla="*/ 14 w 28"/>
                <a:gd name="T21" fmla="*/ 0 h 30"/>
                <a:gd name="T22" fmla="*/ 14 w 28"/>
                <a:gd name="T23" fmla="*/ 0 h 30"/>
                <a:gd name="T24" fmla="*/ 8 w 28"/>
                <a:gd name="T25" fmla="*/ 2 h 30"/>
                <a:gd name="T26" fmla="*/ 4 w 28"/>
                <a:gd name="T27" fmla="*/ 4 h 30"/>
                <a:gd name="T28" fmla="*/ 2 w 28"/>
                <a:gd name="T29" fmla="*/ 10 h 30"/>
                <a:gd name="T30" fmla="*/ 0 w 28"/>
                <a:gd name="T31" fmla="*/ 14 h 30"/>
                <a:gd name="T32" fmla="*/ 0 w 28"/>
                <a:gd name="T33" fmla="*/ 14 h 30"/>
                <a:gd name="T34" fmla="*/ 2 w 28"/>
                <a:gd name="T35" fmla="*/ 20 h 30"/>
                <a:gd name="T36" fmla="*/ 4 w 28"/>
                <a:gd name="T37" fmla="*/ 26 h 30"/>
                <a:gd name="T38" fmla="*/ 8 w 28"/>
                <a:gd name="T39" fmla="*/ 28 h 30"/>
                <a:gd name="T40" fmla="*/ 14 w 28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lnTo>
                    <a:pt x="14" y="30"/>
                  </a:lnTo>
                  <a:lnTo>
                    <a:pt x="20" y="28"/>
                  </a:lnTo>
                  <a:lnTo>
                    <a:pt x="24" y="26"/>
                  </a:lnTo>
                  <a:lnTo>
                    <a:pt x="26" y="2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6" name="Freeform 89"/>
            <p:cNvSpPr>
              <a:spLocks/>
            </p:cNvSpPr>
            <p:nvPr userDrawn="1"/>
          </p:nvSpPr>
          <p:spPr bwMode="auto">
            <a:xfrm>
              <a:off x="2965" y="3031"/>
              <a:ext cx="44" cy="42"/>
            </a:xfrm>
            <a:custGeom>
              <a:avLst/>
              <a:gdLst>
                <a:gd name="T0" fmla="*/ 22 w 44"/>
                <a:gd name="T1" fmla="*/ 0 h 42"/>
                <a:gd name="T2" fmla="*/ 22 w 44"/>
                <a:gd name="T3" fmla="*/ 0 h 42"/>
                <a:gd name="T4" fmla="*/ 30 w 44"/>
                <a:gd name="T5" fmla="*/ 2 h 42"/>
                <a:gd name="T6" fmla="*/ 38 w 44"/>
                <a:gd name="T7" fmla="*/ 6 h 42"/>
                <a:gd name="T8" fmla="*/ 42 w 44"/>
                <a:gd name="T9" fmla="*/ 12 h 42"/>
                <a:gd name="T10" fmla="*/ 44 w 44"/>
                <a:gd name="T11" fmla="*/ 20 h 42"/>
                <a:gd name="T12" fmla="*/ 44 w 44"/>
                <a:gd name="T13" fmla="*/ 20 h 42"/>
                <a:gd name="T14" fmla="*/ 42 w 44"/>
                <a:gd name="T15" fmla="*/ 30 h 42"/>
                <a:gd name="T16" fmla="*/ 38 w 44"/>
                <a:gd name="T17" fmla="*/ 36 h 42"/>
                <a:gd name="T18" fmla="*/ 30 w 44"/>
                <a:gd name="T19" fmla="*/ 40 h 42"/>
                <a:gd name="T20" fmla="*/ 22 w 44"/>
                <a:gd name="T21" fmla="*/ 42 h 42"/>
                <a:gd name="T22" fmla="*/ 22 w 44"/>
                <a:gd name="T23" fmla="*/ 42 h 42"/>
                <a:gd name="T24" fmla="*/ 14 w 44"/>
                <a:gd name="T25" fmla="*/ 40 h 42"/>
                <a:gd name="T26" fmla="*/ 6 w 44"/>
                <a:gd name="T27" fmla="*/ 36 h 42"/>
                <a:gd name="T28" fmla="*/ 2 w 44"/>
                <a:gd name="T29" fmla="*/ 30 h 42"/>
                <a:gd name="T30" fmla="*/ 0 w 44"/>
                <a:gd name="T31" fmla="*/ 20 h 42"/>
                <a:gd name="T32" fmla="*/ 0 w 44"/>
                <a:gd name="T33" fmla="*/ 20 h 42"/>
                <a:gd name="T34" fmla="*/ 2 w 44"/>
                <a:gd name="T35" fmla="*/ 12 h 42"/>
                <a:gd name="T36" fmla="*/ 6 w 44"/>
                <a:gd name="T37" fmla="*/ 6 h 42"/>
                <a:gd name="T38" fmla="*/ 14 w 44"/>
                <a:gd name="T39" fmla="*/ 2 h 42"/>
                <a:gd name="T40" fmla="*/ 22 w 44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8" y="6"/>
                  </a:lnTo>
                  <a:lnTo>
                    <a:pt x="42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2" y="30"/>
                  </a:lnTo>
                  <a:lnTo>
                    <a:pt x="38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7" name="Freeform 90"/>
            <p:cNvSpPr>
              <a:spLocks/>
            </p:cNvSpPr>
            <p:nvPr userDrawn="1"/>
          </p:nvSpPr>
          <p:spPr bwMode="auto">
            <a:xfrm>
              <a:off x="3021" y="3031"/>
              <a:ext cx="44" cy="40"/>
            </a:xfrm>
            <a:custGeom>
              <a:avLst/>
              <a:gdLst>
                <a:gd name="T0" fmla="*/ 0 w 44"/>
                <a:gd name="T1" fmla="*/ 0 h 40"/>
                <a:gd name="T2" fmla="*/ 6 w 44"/>
                <a:gd name="T3" fmla="*/ 0 h 40"/>
                <a:gd name="T4" fmla="*/ 22 w 44"/>
                <a:gd name="T5" fmla="*/ 20 h 40"/>
                <a:gd name="T6" fmla="*/ 36 w 44"/>
                <a:gd name="T7" fmla="*/ 0 h 40"/>
                <a:gd name="T8" fmla="*/ 44 w 44"/>
                <a:gd name="T9" fmla="*/ 0 h 40"/>
                <a:gd name="T10" fmla="*/ 44 w 44"/>
                <a:gd name="T11" fmla="*/ 40 h 40"/>
                <a:gd name="T12" fmla="*/ 36 w 44"/>
                <a:gd name="T13" fmla="*/ 40 h 40"/>
                <a:gd name="T14" fmla="*/ 36 w 44"/>
                <a:gd name="T15" fmla="*/ 12 h 40"/>
                <a:gd name="T16" fmla="*/ 22 w 44"/>
                <a:gd name="T17" fmla="*/ 30 h 40"/>
                <a:gd name="T18" fmla="*/ 22 w 44"/>
                <a:gd name="T19" fmla="*/ 30 h 40"/>
                <a:gd name="T20" fmla="*/ 8 w 44"/>
                <a:gd name="T21" fmla="*/ 12 h 40"/>
                <a:gd name="T22" fmla="*/ 8 w 44"/>
                <a:gd name="T23" fmla="*/ 40 h 40"/>
                <a:gd name="T24" fmla="*/ 0 w 44"/>
                <a:gd name="T25" fmla="*/ 40 h 40"/>
                <a:gd name="T26" fmla="*/ 0 w 44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0">
                  <a:moveTo>
                    <a:pt x="0" y="0"/>
                  </a:moveTo>
                  <a:lnTo>
                    <a:pt x="6" y="0"/>
                  </a:lnTo>
                  <a:lnTo>
                    <a:pt x="22" y="2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44" y="40"/>
                  </a:lnTo>
                  <a:lnTo>
                    <a:pt x="36" y="40"/>
                  </a:lnTo>
                  <a:lnTo>
                    <a:pt x="36" y="1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8" y="1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8" name="Freeform 91"/>
            <p:cNvSpPr>
              <a:spLocks/>
            </p:cNvSpPr>
            <p:nvPr userDrawn="1"/>
          </p:nvSpPr>
          <p:spPr bwMode="auto">
            <a:xfrm>
              <a:off x="3075" y="3031"/>
              <a:ext cx="42" cy="58"/>
            </a:xfrm>
            <a:custGeom>
              <a:avLst/>
              <a:gdLst>
                <a:gd name="T0" fmla="*/ 26 w 42"/>
                <a:gd name="T1" fmla="*/ 40 h 58"/>
                <a:gd name="T2" fmla="*/ 26 w 42"/>
                <a:gd name="T3" fmla="*/ 40 h 58"/>
                <a:gd name="T4" fmla="*/ 22 w 42"/>
                <a:gd name="T5" fmla="*/ 50 h 58"/>
                <a:gd name="T6" fmla="*/ 18 w 42"/>
                <a:gd name="T7" fmla="*/ 56 h 58"/>
                <a:gd name="T8" fmla="*/ 14 w 42"/>
                <a:gd name="T9" fmla="*/ 58 h 58"/>
                <a:gd name="T10" fmla="*/ 10 w 42"/>
                <a:gd name="T11" fmla="*/ 58 h 58"/>
                <a:gd name="T12" fmla="*/ 10 w 42"/>
                <a:gd name="T13" fmla="*/ 58 h 58"/>
                <a:gd name="T14" fmla="*/ 6 w 42"/>
                <a:gd name="T15" fmla="*/ 58 h 58"/>
                <a:gd name="T16" fmla="*/ 2 w 42"/>
                <a:gd name="T17" fmla="*/ 56 h 58"/>
                <a:gd name="T18" fmla="*/ 6 w 42"/>
                <a:gd name="T19" fmla="*/ 50 h 58"/>
                <a:gd name="T20" fmla="*/ 6 w 42"/>
                <a:gd name="T21" fmla="*/ 50 h 58"/>
                <a:gd name="T22" fmla="*/ 10 w 42"/>
                <a:gd name="T23" fmla="*/ 52 h 58"/>
                <a:gd name="T24" fmla="*/ 10 w 42"/>
                <a:gd name="T25" fmla="*/ 52 h 58"/>
                <a:gd name="T26" fmla="*/ 14 w 42"/>
                <a:gd name="T27" fmla="*/ 50 h 58"/>
                <a:gd name="T28" fmla="*/ 18 w 42"/>
                <a:gd name="T29" fmla="*/ 42 h 58"/>
                <a:gd name="T30" fmla="*/ 18 w 42"/>
                <a:gd name="T31" fmla="*/ 40 h 58"/>
                <a:gd name="T32" fmla="*/ 0 w 42"/>
                <a:gd name="T33" fmla="*/ 0 h 58"/>
                <a:gd name="T34" fmla="*/ 8 w 42"/>
                <a:gd name="T35" fmla="*/ 0 h 58"/>
                <a:gd name="T36" fmla="*/ 20 w 42"/>
                <a:gd name="T37" fmla="*/ 26 h 58"/>
                <a:gd name="T38" fmla="*/ 20 w 42"/>
                <a:gd name="T39" fmla="*/ 26 h 58"/>
                <a:gd name="T40" fmla="*/ 22 w 42"/>
                <a:gd name="T41" fmla="*/ 32 h 58"/>
                <a:gd name="T42" fmla="*/ 22 w 42"/>
                <a:gd name="T43" fmla="*/ 32 h 58"/>
                <a:gd name="T44" fmla="*/ 24 w 42"/>
                <a:gd name="T45" fmla="*/ 26 h 58"/>
                <a:gd name="T46" fmla="*/ 34 w 42"/>
                <a:gd name="T47" fmla="*/ 0 h 58"/>
                <a:gd name="T48" fmla="*/ 42 w 42"/>
                <a:gd name="T49" fmla="*/ 0 h 58"/>
                <a:gd name="T50" fmla="*/ 26 w 42"/>
                <a:gd name="T51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58">
                  <a:moveTo>
                    <a:pt x="26" y="40"/>
                  </a:moveTo>
                  <a:lnTo>
                    <a:pt x="26" y="40"/>
                  </a:lnTo>
                  <a:lnTo>
                    <a:pt x="22" y="50"/>
                  </a:lnTo>
                  <a:lnTo>
                    <a:pt x="18" y="56"/>
                  </a:lnTo>
                  <a:lnTo>
                    <a:pt x="14" y="58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8"/>
                  </a:lnTo>
                  <a:lnTo>
                    <a:pt x="2" y="5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0"/>
                  </a:lnTo>
                  <a:lnTo>
                    <a:pt x="18" y="42"/>
                  </a:lnTo>
                  <a:lnTo>
                    <a:pt x="18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4" y="26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2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59" name="Freeform 92"/>
            <p:cNvSpPr>
              <a:spLocks noEditPoints="1"/>
            </p:cNvSpPr>
            <p:nvPr userDrawn="1"/>
          </p:nvSpPr>
          <p:spPr bwMode="auto">
            <a:xfrm>
              <a:off x="3145" y="3031"/>
              <a:ext cx="38" cy="58"/>
            </a:xfrm>
            <a:custGeom>
              <a:avLst/>
              <a:gdLst>
                <a:gd name="T0" fmla="*/ 6 w 38"/>
                <a:gd name="T1" fmla="*/ 12 h 58"/>
                <a:gd name="T2" fmla="*/ 6 w 38"/>
                <a:gd name="T3" fmla="*/ 32 h 58"/>
                <a:gd name="T4" fmla="*/ 6 w 38"/>
                <a:gd name="T5" fmla="*/ 32 h 58"/>
                <a:gd name="T6" fmla="*/ 12 w 38"/>
                <a:gd name="T7" fmla="*/ 34 h 58"/>
                <a:gd name="T8" fmla="*/ 16 w 38"/>
                <a:gd name="T9" fmla="*/ 36 h 58"/>
                <a:gd name="T10" fmla="*/ 16 w 38"/>
                <a:gd name="T11" fmla="*/ 36 h 58"/>
                <a:gd name="T12" fmla="*/ 22 w 38"/>
                <a:gd name="T13" fmla="*/ 34 h 58"/>
                <a:gd name="T14" fmla="*/ 28 w 38"/>
                <a:gd name="T15" fmla="*/ 30 h 58"/>
                <a:gd name="T16" fmla="*/ 30 w 38"/>
                <a:gd name="T17" fmla="*/ 26 h 58"/>
                <a:gd name="T18" fmla="*/ 30 w 38"/>
                <a:gd name="T19" fmla="*/ 20 h 58"/>
                <a:gd name="T20" fmla="*/ 30 w 38"/>
                <a:gd name="T21" fmla="*/ 20 h 58"/>
                <a:gd name="T22" fmla="*/ 30 w 38"/>
                <a:gd name="T23" fmla="*/ 14 h 58"/>
                <a:gd name="T24" fmla="*/ 28 w 38"/>
                <a:gd name="T25" fmla="*/ 10 h 58"/>
                <a:gd name="T26" fmla="*/ 24 w 38"/>
                <a:gd name="T27" fmla="*/ 8 h 58"/>
                <a:gd name="T28" fmla="*/ 18 w 38"/>
                <a:gd name="T29" fmla="*/ 6 h 58"/>
                <a:gd name="T30" fmla="*/ 18 w 38"/>
                <a:gd name="T31" fmla="*/ 6 h 58"/>
                <a:gd name="T32" fmla="*/ 12 w 38"/>
                <a:gd name="T33" fmla="*/ 8 h 58"/>
                <a:gd name="T34" fmla="*/ 6 w 38"/>
                <a:gd name="T35" fmla="*/ 12 h 58"/>
                <a:gd name="T36" fmla="*/ 0 w 38"/>
                <a:gd name="T37" fmla="*/ 0 h 58"/>
                <a:gd name="T38" fmla="*/ 6 w 38"/>
                <a:gd name="T39" fmla="*/ 0 h 58"/>
                <a:gd name="T40" fmla="*/ 6 w 38"/>
                <a:gd name="T41" fmla="*/ 6 h 58"/>
                <a:gd name="T42" fmla="*/ 6 w 38"/>
                <a:gd name="T43" fmla="*/ 6 h 58"/>
                <a:gd name="T44" fmla="*/ 12 w 38"/>
                <a:gd name="T45" fmla="*/ 2 h 58"/>
                <a:gd name="T46" fmla="*/ 20 w 38"/>
                <a:gd name="T47" fmla="*/ 0 h 58"/>
                <a:gd name="T48" fmla="*/ 20 w 38"/>
                <a:gd name="T49" fmla="*/ 0 h 58"/>
                <a:gd name="T50" fmla="*/ 28 w 38"/>
                <a:gd name="T51" fmla="*/ 2 h 58"/>
                <a:gd name="T52" fmla="*/ 34 w 38"/>
                <a:gd name="T53" fmla="*/ 6 h 58"/>
                <a:gd name="T54" fmla="*/ 38 w 38"/>
                <a:gd name="T55" fmla="*/ 12 h 58"/>
                <a:gd name="T56" fmla="*/ 38 w 38"/>
                <a:gd name="T57" fmla="*/ 20 h 58"/>
                <a:gd name="T58" fmla="*/ 38 w 38"/>
                <a:gd name="T59" fmla="*/ 20 h 58"/>
                <a:gd name="T60" fmla="*/ 36 w 38"/>
                <a:gd name="T61" fmla="*/ 28 h 58"/>
                <a:gd name="T62" fmla="*/ 32 w 38"/>
                <a:gd name="T63" fmla="*/ 36 h 58"/>
                <a:gd name="T64" fmla="*/ 26 w 38"/>
                <a:gd name="T65" fmla="*/ 40 h 58"/>
                <a:gd name="T66" fmla="*/ 18 w 38"/>
                <a:gd name="T67" fmla="*/ 42 h 58"/>
                <a:gd name="T68" fmla="*/ 18 w 38"/>
                <a:gd name="T69" fmla="*/ 42 h 58"/>
                <a:gd name="T70" fmla="*/ 12 w 38"/>
                <a:gd name="T71" fmla="*/ 42 h 58"/>
                <a:gd name="T72" fmla="*/ 6 w 38"/>
                <a:gd name="T73" fmla="*/ 38 h 58"/>
                <a:gd name="T74" fmla="*/ 6 w 38"/>
                <a:gd name="T75" fmla="*/ 58 h 58"/>
                <a:gd name="T76" fmla="*/ 0 w 38"/>
                <a:gd name="T77" fmla="*/ 58 h 58"/>
                <a:gd name="T78" fmla="*/ 0 w 38"/>
                <a:gd name="T7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58">
                  <a:moveTo>
                    <a:pt x="6" y="12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34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8"/>
                  </a:lnTo>
                  <a:lnTo>
                    <a:pt x="6" y="12"/>
                  </a:lnTo>
                  <a:close/>
                  <a:moveTo>
                    <a:pt x="0" y="0"/>
                  </a:move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28"/>
                  </a:lnTo>
                  <a:lnTo>
                    <a:pt x="32" y="36"/>
                  </a:lnTo>
                  <a:lnTo>
                    <a:pt x="26" y="40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6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0" name="Freeform 93"/>
            <p:cNvSpPr>
              <a:spLocks/>
            </p:cNvSpPr>
            <p:nvPr userDrawn="1"/>
          </p:nvSpPr>
          <p:spPr bwMode="auto">
            <a:xfrm>
              <a:off x="3151" y="3037"/>
              <a:ext cx="24" cy="30"/>
            </a:xfrm>
            <a:custGeom>
              <a:avLst/>
              <a:gdLst>
                <a:gd name="T0" fmla="*/ 0 w 24"/>
                <a:gd name="T1" fmla="*/ 6 h 30"/>
                <a:gd name="T2" fmla="*/ 0 w 24"/>
                <a:gd name="T3" fmla="*/ 26 h 30"/>
                <a:gd name="T4" fmla="*/ 0 w 24"/>
                <a:gd name="T5" fmla="*/ 26 h 30"/>
                <a:gd name="T6" fmla="*/ 6 w 24"/>
                <a:gd name="T7" fmla="*/ 28 h 30"/>
                <a:gd name="T8" fmla="*/ 10 w 24"/>
                <a:gd name="T9" fmla="*/ 30 h 30"/>
                <a:gd name="T10" fmla="*/ 10 w 24"/>
                <a:gd name="T11" fmla="*/ 30 h 30"/>
                <a:gd name="T12" fmla="*/ 16 w 24"/>
                <a:gd name="T13" fmla="*/ 28 h 30"/>
                <a:gd name="T14" fmla="*/ 22 w 24"/>
                <a:gd name="T15" fmla="*/ 24 h 30"/>
                <a:gd name="T16" fmla="*/ 24 w 24"/>
                <a:gd name="T17" fmla="*/ 20 h 30"/>
                <a:gd name="T18" fmla="*/ 24 w 24"/>
                <a:gd name="T19" fmla="*/ 14 h 30"/>
                <a:gd name="T20" fmla="*/ 24 w 24"/>
                <a:gd name="T21" fmla="*/ 14 h 30"/>
                <a:gd name="T22" fmla="*/ 24 w 24"/>
                <a:gd name="T23" fmla="*/ 8 h 30"/>
                <a:gd name="T24" fmla="*/ 22 w 24"/>
                <a:gd name="T25" fmla="*/ 4 h 30"/>
                <a:gd name="T26" fmla="*/ 18 w 24"/>
                <a:gd name="T27" fmla="*/ 2 h 30"/>
                <a:gd name="T28" fmla="*/ 12 w 24"/>
                <a:gd name="T29" fmla="*/ 0 h 30"/>
                <a:gd name="T30" fmla="*/ 12 w 24"/>
                <a:gd name="T31" fmla="*/ 0 h 30"/>
                <a:gd name="T32" fmla="*/ 6 w 24"/>
                <a:gd name="T33" fmla="*/ 2 h 30"/>
                <a:gd name="T34" fmla="*/ 0 w 24"/>
                <a:gd name="T3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30">
                  <a:moveTo>
                    <a:pt x="0" y="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6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6" y="28"/>
                  </a:lnTo>
                  <a:lnTo>
                    <a:pt x="22" y="24"/>
                  </a:lnTo>
                  <a:lnTo>
                    <a:pt x="24" y="2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1" name="Freeform 94"/>
            <p:cNvSpPr>
              <a:spLocks/>
            </p:cNvSpPr>
            <p:nvPr userDrawn="1"/>
          </p:nvSpPr>
          <p:spPr bwMode="auto">
            <a:xfrm>
              <a:off x="3145" y="3031"/>
              <a:ext cx="38" cy="58"/>
            </a:xfrm>
            <a:custGeom>
              <a:avLst/>
              <a:gdLst>
                <a:gd name="T0" fmla="*/ 0 w 38"/>
                <a:gd name="T1" fmla="*/ 0 h 58"/>
                <a:gd name="T2" fmla="*/ 6 w 38"/>
                <a:gd name="T3" fmla="*/ 0 h 58"/>
                <a:gd name="T4" fmla="*/ 6 w 38"/>
                <a:gd name="T5" fmla="*/ 6 h 58"/>
                <a:gd name="T6" fmla="*/ 6 w 38"/>
                <a:gd name="T7" fmla="*/ 6 h 58"/>
                <a:gd name="T8" fmla="*/ 12 w 38"/>
                <a:gd name="T9" fmla="*/ 2 h 58"/>
                <a:gd name="T10" fmla="*/ 20 w 38"/>
                <a:gd name="T11" fmla="*/ 0 h 58"/>
                <a:gd name="T12" fmla="*/ 20 w 38"/>
                <a:gd name="T13" fmla="*/ 0 h 58"/>
                <a:gd name="T14" fmla="*/ 28 w 38"/>
                <a:gd name="T15" fmla="*/ 2 h 58"/>
                <a:gd name="T16" fmla="*/ 34 w 38"/>
                <a:gd name="T17" fmla="*/ 6 h 58"/>
                <a:gd name="T18" fmla="*/ 38 w 38"/>
                <a:gd name="T19" fmla="*/ 12 h 58"/>
                <a:gd name="T20" fmla="*/ 38 w 38"/>
                <a:gd name="T21" fmla="*/ 20 h 58"/>
                <a:gd name="T22" fmla="*/ 38 w 38"/>
                <a:gd name="T23" fmla="*/ 20 h 58"/>
                <a:gd name="T24" fmla="*/ 36 w 38"/>
                <a:gd name="T25" fmla="*/ 28 h 58"/>
                <a:gd name="T26" fmla="*/ 32 w 38"/>
                <a:gd name="T27" fmla="*/ 36 h 58"/>
                <a:gd name="T28" fmla="*/ 26 w 38"/>
                <a:gd name="T29" fmla="*/ 40 h 58"/>
                <a:gd name="T30" fmla="*/ 18 w 38"/>
                <a:gd name="T31" fmla="*/ 42 h 58"/>
                <a:gd name="T32" fmla="*/ 18 w 38"/>
                <a:gd name="T33" fmla="*/ 42 h 58"/>
                <a:gd name="T34" fmla="*/ 12 w 38"/>
                <a:gd name="T35" fmla="*/ 42 h 58"/>
                <a:gd name="T36" fmla="*/ 6 w 38"/>
                <a:gd name="T37" fmla="*/ 38 h 58"/>
                <a:gd name="T38" fmla="*/ 6 w 38"/>
                <a:gd name="T39" fmla="*/ 58 h 58"/>
                <a:gd name="T40" fmla="*/ 0 w 38"/>
                <a:gd name="T41" fmla="*/ 58 h 58"/>
                <a:gd name="T42" fmla="*/ 0 w 38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58">
                  <a:moveTo>
                    <a:pt x="0" y="0"/>
                  </a:moveTo>
                  <a:lnTo>
                    <a:pt x="6" y="0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28"/>
                  </a:lnTo>
                  <a:lnTo>
                    <a:pt x="32" y="36"/>
                  </a:lnTo>
                  <a:lnTo>
                    <a:pt x="26" y="40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6" y="58"/>
                  </a:lnTo>
                  <a:lnTo>
                    <a:pt x="0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2" name="Freeform 95"/>
            <p:cNvSpPr>
              <a:spLocks noEditPoints="1"/>
            </p:cNvSpPr>
            <p:nvPr userDrawn="1"/>
          </p:nvSpPr>
          <p:spPr bwMode="auto">
            <a:xfrm>
              <a:off x="3193" y="3031"/>
              <a:ext cx="40" cy="42"/>
            </a:xfrm>
            <a:custGeom>
              <a:avLst/>
              <a:gdLst>
                <a:gd name="T0" fmla="*/ 8 w 40"/>
                <a:gd name="T1" fmla="*/ 18 h 42"/>
                <a:gd name="T2" fmla="*/ 32 w 40"/>
                <a:gd name="T3" fmla="*/ 18 h 42"/>
                <a:gd name="T4" fmla="*/ 32 w 40"/>
                <a:gd name="T5" fmla="*/ 18 h 42"/>
                <a:gd name="T6" fmla="*/ 32 w 40"/>
                <a:gd name="T7" fmla="*/ 12 h 42"/>
                <a:gd name="T8" fmla="*/ 30 w 40"/>
                <a:gd name="T9" fmla="*/ 10 h 42"/>
                <a:gd name="T10" fmla="*/ 26 w 40"/>
                <a:gd name="T11" fmla="*/ 8 h 42"/>
                <a:gd name="T12" fmla="*/ 22 w 40"/>
                <a:gd name="T13" fmla="*/ 6 h 42"/>
                <a:gd name="T14" fmla="*/ 22 w 40"/>
                <a:gd name="T15" fmla="*/ 6 h 42"/>
                <a:gd name="T16" fmla="*/ 16 w 40"/>
                <a:gd name="T17" fmla="*/ 8 h 42"/>
                <a:gd name="T18" fmla="*/ 12 w 40"/>
                <a:gd name="T19" fmla="*/ 10 h 42"/>
                <a:gd name="T20" fmla="*/ 10 w 40"/>
                <a:gd name="T21" fmla="*/ 12 h 42"/>
                <a:gd name="T22" fmla="*/ 8 w 40"/>
                <a:gd name="T23" fmla="*/ 18 h 42"/>
                <a:gd name="T24" fmla="*/ 38 w 40"/>
                <a:gd name="T25" fmla="*/ 36 h 42"/>
                <a:gd name="T26" fmla="*/ 38 w 40"/>
                <a:gd name="T27" fmla="*/ 36 h 42"/>
                <a:gd name="T28" fmla="*/ 30 w 40"/>
                <a:gd name="T29" fmla="*/ 40 h 42"/>
                <a:gd name="T30" fmla="*/ 22 w 40"/>
                <a:gd name="T31" fmla="*/ 42 h 42"/>
                <a:gd name="T32" fmla="*/ 22 w 40"/>
                <a:gd name="T33" fmla="*/ 42 h 42"/>
                <a:gd name="T34" fmla="*/ 14 w 40"/>
                <a:gd name="T35" fmla="*/ 40 h 42"/>
                <a:gd name="T36" fmla="*/ 6 w 40"/>
                <a:gd name="T37" fmla="*/ 36 h 42"/>
                <a:gd name="T38" fmla="*/ 2 w 40"/>
                <a:gd name="T39" fmla="*/ 30 h 42"/>
                <a:gd name="T40" fmla="*/ 0 w 40"/>
                <a:gd name="T41" fmla="*/ 20 h 42"/>
                <a:gd name="T42" fmla="*/ 0 w 40"/>
                <a:gd name="T43" fmla="*/ 20 h 42"/>
                <a:gd name="T44" fmla="*/ 2 w 40"/>
                <a:gd name="T45" fmla="*/ 12 h 42"/>
                <a:gd name="T46" fmla="*/ 6 w 40"/>
                <a:gd name="T47" fmla="*/ 6 h 42"/>
                <a:gd name="T48" fmla="*/ 12 w 40"/>
                <a:gd name="T49" fmla="*/ 2 h 42"/>
                <a:gd name="T50" fmla="*/ 22 w 40"/>
                <a:gd name="T51" fmla="*/ 0 h 42"/>
                <a:gd name="T52" fmla="*/ 22 w 40"/>
                <a:gd name="T53" fmla="*/ 0 h 42"/>
                <a:gd name="T54" fmla="*/ 28 w 40"/>
                <a:gd name="T55" fmla="*/ 2 h 42"/>
                <a:gd name="T56" fmla="*/ 34 w 40"/>
                <a:gd name="T57" fmla="*/ 4 h 42"/>
                <a:gd name="T58" fmla="*/ 38 w 40"/>
                <a:gd name="T59" fmla="*/ 10 h 42"/>
                <a:gd name="T60" fmla="*/ 40 w 40"/>
                <a:gd name="T61" fmla="*/ 18 h 42"/>
                <a:gd name="T62" fmla="*/ 40 w 40"/>
                <a:gd name="T63" fmla="*/ 18 h 42"/>
                <a:gd name="T64" fmla="*/ 40 w 40"/>
                <a:gd name="T65" fmla="*/ 24 h 42"/>
                <a:gd name="T66" fmla="*/ 8 w 40"/>
                <a:gd name="T67" fmla="*/ 24 h 42"/>
                <a:gd name="T68" fmla="*/ 8 w 40"/>
                <a:gd name="T69" fmla="*/ 24 h 42"/>
                <a:gd name="T70" fmla="*/ 10 w 40"/>
                <a:gd name="T71" fmla="*/ 28 h 42"/>
                <a:gd name="T72" fmla="*/ 14 w 40"/>
                <a:gd name="T73" fmla="*/ 32 h 42"/>
                <a:gd name="T74" fmla="*/ 18 w 40"/>
                <a:gd name="T75" fmla="*/ 34 h 42"/>
                <a:gd name="T76" fmla="*/ 22 w 40"/>
                <a:gd name="T77" fmla="*/ 36 h 42"/>
                <a:gd name="T78" fmla="*/ 22 w 40"/>
                <a:gd name="T79" fmla="*/ 36 h 42"/>
                <a:gd name="T80" fmla="*/ 30 w 40"/>
                <a:gd name="T81" fmla="*/ 34 h 42"/>
                <a:gd name="T82" fmla="*/ 36 w 40"/>
                <a:gd name="T83" fmla="*/ 30 h 42"/>
                <a:gd name="T84" fmla="*/ 38 w 40"/>
                <a:gd name="T85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42">
                  <a:moveTo>
                    <a:pt x="8" y="18"/>
                  </a:move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8" y="18"/>
                  </a:lnTo>
                  <a:close/>
                  <a:moveTo>
                    <a:pt x="38" y="36"/>
                  </a:moveTo>
                  <a:lnTo>
                    <a:pt x="38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4" y="32"/>
                  </a:lnTo>
                  <a:lnTo>
                    <a:pt x="18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30" y="34"/>
                  </a:lnTo>
                  <a:lnTo>
                    <a:pt x="36" y="30"/>
                  </a:lnTo>
                  <a:lnTo>
                    <a:pt x="3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3" name="Freeform 96"/>
            <p:cNvSpPr>
              <a:spLocks/>
            </p:cNvSpPr>
            <p:nvPr userDrawn="1"/>
          </p:nvSpPr>
          <p:spPr bwMode="auto">
            <a:xfrm>
              <a:off x="3201" y="3037"/>
              <a:ext cx="24" cy="12"/>
            </a:xfrm>
            <a:custGeom>
              <a:avLst/>
              <a:gdLst>
                <a:gd name="T0" fmla="*/ 0 w 24"/>
                <a:gd name="T1" fmla="*/ 12 h 12"/>
                <a:gd name="T2" fmla="*/ 24 w 24"/>
                <a:gd name="T3" fmla="*/ 12 h 12"/>
                <a:gd name="T4" fmla="*/ 24 w 24"/>
                <a:gd name="T5" fmla="*/ 12 h 12"/>
                <a:gd name="T6" fmla="*/ 24 w 24"/>
                <a:gd name="T7" fmla="*/ 6 h 12"/>
                <a:gd name="T8" fmla="*/ 22 w 24"/>
                <a:gd name="T9" fmla="*/ 4 h 12"/>
                <a:gd name="T10" fmla="*/ 18 w 24"/>
                <a:gd name="T11" fmla="*/ 2 h 12"/>
                <a:gd name="T12" fmla="*/ 14 w 24"/>
                <a:gd name="T13" fmla="*/ 0 h 12"/>
                <a:gd name="T14" fmla="*/ 14 w 24"/>
                <a:gd name="T15" fmla="*/ 0 h 12"/>
                <a:gd name="T16" fmla="*/ 8 w 24"/>
                <a:gd name="T17" fmla="*/ 2 h 12"/>
                <a:gd name="T18" fmla="*/ 4 w 24"/>
                <a:gd name="T19" fmla="*/ 4 h 12"/>
                <a:gd name="T20" fmla="*/ 2 w 24"/>
                <a:gd name="T21" fmla="*/ 6 h 12"/>
                <a:gd name="T22" fmla="*/ 0 w 24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lnTo>
                    <a:pt x="24" y="12"/>
                  </a:lnTo>
                  <a:lnTo>
                    <a:pt x="24" y="12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4" name="Freeform 97"/>
            <p:cNvSpPr>
              <a:spLocks/>
            </p:cNvSpPr>
            <p:nvPr userDrawn="1"/>
          </p:nvSpPr>
          <p:spPr bwMode="auto">
            <a:xfrm>
              <a:off x="3193" y="3031"/>
              <a:ext cx="40" cy="42"/>
            </a:xfrm>
            <a:custGeom>
              <a:avLst/>
              <a:gdLst>
                <a:gd name="T0" fmla="*/ 38 w 40"/>
                <a:gd name="T1" fmla="*/ 36 h 42"/>
                <a:gd name="T2" fmla="*/ 38 w 40"/>
                <a:gd name="T3" fmla="*/ 36 h 42"/>
                <a:gd name="T4" fmla="*/ 30 w 40"/>
                <a:gd name="T5" fmla="*/ 40 h 42"/>
                <a:gd name="T6" fmla="*/ 22 w 40"/>
                <a:gd name="T7" fmla="*/ 42 h 42"/>
                <a:gd name="T8" fmla="*/ 22 w 40"/>
                <a:gd name="T9" fmla="*/ 42 h 42"/>
                <a:gd name="T10" fmla="*/ 14 w 40"/>
                <a:gd name="T11" fmla="*/ 40 h 42"/>
                <a:gd name="T12" fmla="*/ 6 w 40"/>
                <a:gd name="T13" fmla="*/ 36 h 42"/>
                <a:gd name="T14" fmla="*/ 2 w 40"/>
                <a:gd name="T15" fmla="*/ 30 h 42"/>
                <a:gd name="T16" fmla="*/ 0 w 40"/>
                <a:gd name="T17" fmla="*/ 20 h 42"/>
                <a:gd name="T18" fmla="*/ 0 w 40"/>
                <a:gd name="T19" fmla="*/ 20 h 42"/>
                <a:gd name="T20" fmla="*/ 2 w 40"/>
                <a:gd name="T21" fmla="*/ 12 h 42"/>
                <a:gd name="T22" fmla="*/ 6 w 40"/>
                <a:gd name="T23" fmla="*/ 6 h 42"/>
                <a:gd name="T24" fmla="*/ 12 w 40"/>
                <a:gd name="T25" fmla="*/ 2 h 42"/>
                <a:gd name="T26" fmla="*/ 22 w 40"/>
                <a:gd name="T27" fmla="*/ 0 h 42"/>
                <a:gd name="T28" fmla="*/ 22 w 40"/>
                <a:gd name="T29" fmla="*/ 0 h 42"/>
                <a:gd name="T30" fmla="*/ 28 w 40"/>
                <a:gd name="T31" fmla="*/ 2 h 42"/>
                <a:gd name="T32" fmla="*/ 34 w 40"/>
                <a:gd name="T33" fmla="*/ 4 h 42"/>
                <a:gd name="T34" fmla="*/ 38 w 40"/>
                <a:gd name="T35" fmla="*/ 10 h 42"/>
                <a:gd name="T36" fmla="*/ 40 w 40"/>
                <a:gd name="T37" fmla="*/ 18 h 42"/>
                <a:gd name="T38" fmla="*/ 40 w 40"/>
                <a:gd name="T39" fmla="*/ 18 h 42"/>
                <a:gd name="T40" fmla="*/ 40 w 40"/>
                <a:gd name="T41" fmla="*/ 24 h 42"/>
                <a:gd name="T42" fmla="*/ 8 w 40"/>
                <a:gd name="T43" fmla="*/ 24 h 42"/>
                <a:gd name="T44" fmla="*/ 8 w 40"/>
                <a:gd name="T45" fmla="*/ 24 h 42"/>
                <a:gd name="T46" fmla="*/ 10 w 40"/>
                <a:gd name="T47" fmla="*/ 28 h 42"/>
                <a:gd name="T48" fmla="*/ 14 w 40"/>
                <a:gd name="T49" fmla="*/ 32 h 42"/>
                <a:gd name="T50" fmla="*/ 18 w 40"/>
                <a:gd name="T51" fmla="*/ 34 h 42"/>
                <a:gd name="T52" fmla="*/ 22 w 40"/>
                <a:gd name="T53" fmla="*/ 36 h 42"/>
                <a:gd name="T54" fmla="*/ 22 w 40"/>
                <a:gd name="T55" fmla="*/ 36 h 42"/>
                <a:gd name="T56" fmla="*/ 30 w 40"/>
                <a:gd name="T57" fmla="*/ 34 h 42"/>
                <a:gd name="T58" fmla="*/ 36 w 40"/>
                <a:gd name="T59" fmla="*/ 30 h 42"/>
                <a:gd name="T60" fmla="*/ 38 w 40"/>
                <a:gd name="T6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2">
                  <a:moveTo>
                    <a:pt x="38" y="36"/>
                  </a:moveTo>
                  <a:lnTo>
                    <a:pt x="38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4" y="32"/>
                  </a:lnTo>
                  <a:lnTo>
                    <a:pt x="18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30" y="34"/>
                  </a:lnTo>
                  <a:lnTo>
                    <a:pt x="36" y="30"/>
                  </a:lnTo>
                  <a:lnTo>
                    <a:pt x="3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5" name="Freeform 98"/>
            <p:cNvSpPr>
              <a:spLocks/>
            </p:cNvSpPr>
            <p:nvPr userDrawn="1"/>
          </p:nvSpPr>
          <p:spPr bwMode="auto">
            <a:xfrm>
              <a:off x="3245" y="3031"/>
              <a:ext cx="26" cy="40"/>
            </a:xfrm>
            <a:custGeom>
              <a:avLst/>
              <a:gdLst>
                <a:gd name="T0" fmla="*/ 0 w 26"/>
                <a:gd name="T1" fmla="*/ 0 h 40"/>
                <a:gd name="T2" fmla="*/ 26 w 26"/>
                <a:gd name="T3" fmla="*/ 0 h 40"/>
                <a:gd name="T4" fmla="*/ 26 w 26"/>
                <a:gd name="T5" fmla="*/ 8 h 40"/>
                <a:gd name="T6" fmla="*/ 8 w 26"/>
                <a:gd name="T7" fmla="*/ 8 h 40"/>
                <a:gd name="T8" fmla="*/ 8 w 26"/>
                <a:gd name="T9" fmla="*/ 40 h 40"/>
                <a:gd name="T10" fmla="*/ 0 w 26"/>
                <a:gd name="T11" fmla="*/ 40 h 40"/>
                <a:gd name="T12" fmla="*/ 0 w 2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26" y="0"/>
                  </a:lnTo>
                  <a:lnTo>
                    <a:pt x="26" y="8"/>
                  </a:lnTo>
                  <a:lnTo>
                    <a:pt x="8" y="8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6" name="Freeform 99"/>
            <p:cNvSpPr>
              <a:spLocks/>
            </p:cNvSpPr>
            <p:nvPr userDrawn="1"/>
          </p:nvSpPr>
          <p:spPr bwMode="auto">
            <a:xfrm>
              <a:off x="3279" y="3031"/>
              <a:ext cx="42" cy="58"/>
            </a:xfrm>
            <a:custGeom>
              <a:avLst/>
              <a:gdLst>
                <a:gd name="T0" fmla="*/ 26 w 42"/>
                <a:gd name="T1" fmla="*/ 40 h 58"/>
                <a:gd name="T2" fmla="*/ 26 w 42"/>
                <a:gd name="T3" fmla="*/ 40 h 58"/>
                <a:gd name="T4" fmla="*/ 22 w 42"/>
                <a:gd name="T5" fmla="*/ 50 h 58"/>
                <a:gd name="T6" fmla="*/ 18 w 42"/>
                <a:gd name="T7" fmla="*/ 56 h 58"/>
                <a:gd name="T8" fmla="*/ 14 w 42"/>
                <a:gd name="T9" fmla="*/ 58 h 58"/>
                <a:gd name="T10" fmla="*/ 10 w 42"/>
                <a:gd name="T11" fmla="*/ 58 h 58"/>
                <a:gd name="T12" fmla="*/ 10 w 42"/>
                <a:gd name="T13" fmla="*/ 58 h 58"/>
                <a:gd name="T14" fmla="*/ 6 w 42"/>
                <a:gd name="T15" fmla="*/ 58 h 58"/>
                <a:gd name="T16" fmla="*/ 2 w 42"/>
                <a:gd name="T17" fmla="*/ 56 h 58"/>
                <a:gd name="T18" fmla="*/ 4 w 42"/>
                <a:gd name="T19" fmla="*/ 50 h 58"/>
                <a:gd name="T20" fmla="*/ 4 w 42"/>
                <a:gd name="T21" fmla="*/ 50 h 58"/>
                <a:gd name="T22" fmla="*/ 10 w 42"/>
                <a:gd name="T23" fmla="*/ 52 h 58"/>
                <a:gd name="T24" fmla="*/ 10 w 42"/>
                <a:gd name="T25" fmla="*/ 52 h 58"/>
                <a:gd name="T26" fmla="*/ 14 w 42"/>
                <a:gd name="T27" fmla="*/ 50 h 58"/>
                <a:gd name="T28" fmla="*/ 18 w 42"/>
                <a:gd name="T29" fmla="*/ 42 h 58"/>
                <a:gd name="T30" fmla="*/ 18 w 42"/>
                <a:gd name="T31" fmla="*/ 40 h 58"/>
                <a:gd name="T32" fmla="*/ 0 w 42"/>
                <a:gd name="T33" fmla="*/ 0 h 58"/>
                <a:gd name="T34" fmla="*/ 8 w 42"/>
                <a:gd name="T35" fmla="*/ 0 h 58"/>
                <a:gd name="T36" fmla="*/ 20 w 42"/>
                <a:gd name="T37" fmla="*/ 26 h 58"/>
                <a:gd name="T38" fmla="*/ 20 w 42"/>
                <a:gd name="T39" fmla="*/ 26 h 58"/>
                <a:gd name="T40" fmla="*/ 22 w 42"/>
                <a:gd name="T41" fmla="*/ 32 h 58"/>
                <a:gd name="T42" fmla="*/ 22 w 42"/>
                <a:gd name="T43" fmla="*/ 32 h 58"/>
                <a:gd name="T44" fmla="*/ 24 w 42"/>
                <a:gd name="T45" fmla="*/ 26 h 58"/>
                <a:gd name="T46" fmla="*/ 34 w 42"/>
                <a:gd name="T47" fmla="*/ 0 h 58"/>
                <a:gd name="T48" fmla="*/ 42 w 42"/>
                <a:gd name="T49" fmla="*/ 0 h 58"/>
                <a:gd name="T50" fmla="*/ 26 w 42"/>
                <a:gd name="T51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58">
                  <a:moveTo>
                    <a:pt x="26" y="40"/>
                  </a:moveTo>
                  <a:lnTo>
                    <a:pt x="26" y="40"/>
                  </a:lnTo>
                  <a:lnTo>
                    <a:pt x="22" y="50"/>
                  </a:lnTo>
                  <a:lnTo>
                    <a:pt x="18" y="56"/>
                  </a:lnTo>
                  <a:lnTo>
                    <a:pt x="14" y="58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6" y="58"/>
                  </a:lnTo>
                  <a:lnTo>
                    <a:pt x="2" y="5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0"/>
                  </a:lnTo>
                  <a:lnTo>
                    <a:pt x="18" y="42"/>
                  </a:lnTo>
                  <a:lnTo>
                    <a:pt x="18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4" y="26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2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7" name="Freeform 100"/>
            <p:cNvSpPr>
              <a:spLocks/>
            </p:cNvSpPr>
            <p:nvPr userDrawn="1"/>
          </p:nvSpPr>
          <p:spPr bwMode="auto">
            <a:xfrm>
              <a:off x="3325" y="3031"/>
              <a:ext cx="38" cy="42"/>
            </a:xfrm>
            <a:custGeom>
              <a:avLst/>
              <a:gdLst>
                <a:gd name="T0" fmla="*/ 30 w 38"/>
                <a:gd name="T1" fmla="*/ 8 h 42"/>
                <a:gd name="T2" fmla="*/ 16 w 38"/>
                <a:gd name="T3" fmla="*/ 8 h 42"/>
                <a:gd name="T4" fmla="*/ 16 w 38"/>
                <a:gd name="T5" fmla="*/ 14 h 42"/>
                <a:gd name="T6" fmla="*/ 16 w 38"/>
                <a:gd name="T7" fmla="*/ 14 h 42"/>
                <a:gd name="T8" fmla="*/ 14 w 38"/>
                <a:gd name="T9" fmla="*/ 28 h 42"/>
                <a:gd name="T10" fmla="*/ 10 w 38"/>
                <a:gd name="T11" fmla="*/ 36 h 42"/>
                <a:gd name="T12" fmla="*/ 6 w 38"/>
                <a:gd name="T13" fmla="*/ 40 h 42"/>
                <a:gd name="T14" fmla="*/ 0 w 38"/>
                <a:gd name="T15" fmla="*/ 42 h 42"/>
                <a:gd name="T16" fmla="*/ 0 w 38"/>
                <a:gd name="T17" fmla="*/ 34 h 42"/>
                <a:gd name="T18" fmla="*/ 0 w 38"/>
                <a:gd name="T19" fmla="*/ 34 h 42"/>
                <a:gd name="T20" fmla="*/ 2 w 38"/>
                <a:gd name="T21" fmla="*/ 34 h 42"/>
                <a:gd name="T22" fmla="*/ 4 w 38"/>
                <a:gd name="T23" fmla="*/ 30 h 42"/>
                <a:gd name="T24" fmla="*/ 8 w 38"/>
                <a:gd name="T25" fmla="*/ 24 h 42"/>
                <a:gd name="T26" fmla="*/ 8 w 38"/>
                <a:gd name="T27" fmla="*/ 14 h 42"/>
                <a:gd name="T28" fmla="*/ 10 w 38"/>
                <a:gd name="T29" fmla="*/ 0 h 42"/>
                <a:gd name="T30" fmla="*/ 38 w 38"/>
                <a:gd name="T31" fmla="*/ 0 h 42"/>
                <a:gd name="T32" fmla="*/ 38 w 38"/>
                <a:gd name="T33" fmla="*/ 40 h 42"/>
                <a:gd name="T34" fmla="*/ 30 w 38"/>
                <a:gd name="T35" fmla="*/ 40 h 42"/>
                <a:gd name="T36" fmla="*/ 30 w 38"/>
                <a:gd name="T37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42">
                  <a:moveTo>
                    <a:pt x="30" y="8"/>
                  </a:move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8"/>
                  </a:lnTo>
                  <a:lnTo>
                    <a:pt x="10" y="36"/>
                  </a:lnTo>
                  <a:lnTo>
                    <a:pt x="6" y="40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8" y="14"/>
                  </a:lnTo>
                  <a:lnTo>
                    <a:pt x="1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8" name="Freeform 101"/>
            <p:cNvSpPr>
              <a:spLocks/>
            </p:cNvSpPr>
            <p:nvPr userDrawn="1"/>
          </p:nvSpPr>
          <p:spPr bwMode="auto">
            <a:xfrm>
              <a:off x="3379" y="3031"/>
              <a:ext cx="36" cy="40"/>
            </a:xfrm>
            <a:custGeom>
              <a:avLst/>
              <a:gdLst>
                <a:gd name="T0" fmla="*/ 0 w 36"/>
                <a:gd name="T1" fmla="*/ 40 h 40"/>
                <a:gd name="T2" fmla="*/ 0 w 36"/>
                <a:gd name="T3" fmla="*/ 0 h 40"/>
                <a:gd name="T4" fmla="*/ 6 w 36"/>
                <a:gd name="T5" fmla="*/ 0 h 40"/>
                <a:gd name="T6" fmla="*/ 6 w 36"/>
                <a:gd name="T7" fmla="*/ 30 h 40"/>
                <a:gd name="T8" fmla="*/ 30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0 w 36"/>
                <a:gd name="T15" fmla="*/ 40 h 40"/>
                <a:gd name="T16" fmla="*/ 30 w 36"/>
                <a:gd name="T17" fmla="*/ 12 h 40"/>
                <a:gd name="T18" fmla="*/ 6 w 36"/>
                <a:gd name="T19" fmla="*/ 40 h 40"/>
                <a:gd name="T20" fmla="*/ 0 w 36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0">
                  <a:moveTo>
                    <a:pt x="0" y="4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3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0" y="40"/>
                  </a:lnTo>
                  <a:lnTo>
                    <a:pt x="30" y="12"/>
                  </a:lnTo>
                  <a:lnTo>
                    <a:pt x="6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69" name="Freeform 102"/>
            <p:cNvSpPr>
              <a:spLocks noEditPoints="1"/>
            </p:cNvSpPr>
            <p:nvPr userDrawn="1"/>
          </p:nvSpPr>
          <p:spPr bwMode="auto">
            <a:xfrm>
              <a:off x="3431" y="3031"/>
              <a:ext cx="40" cy="58"/>
            </a:xfrm>
            <a:custGeom>
              <a:avLst/>
              <a:gdLst>
                <a:gd name="T0" fmla="*/ 8 w 40"/>
                <a:gd name="T1" fmla="*/ 12 h 58"/>
                <a:gd name="T2" fmla="*/ 8 w 40"/>
                <a:gd name="T3" fmla="*/ 32 h 58"/>
                <a:gd name="T4" fmla="*/ 8 w 40"/>
                <a:gd name="T5" fmla="*/ 32 h 58"/>
                <a:gd name="T6" fmla="*/ 12 w 40"/>
                <a:gd name="T7" fmla="*/ 34 h 58"/>
                <a:gd name="T8" fmla="*/ 18 w 40"/>
                <a:gd name="T9" fmla="*/ 36 h 58"/>
                <a:gd name="T10" fmla="*/ 18 w 40"/>
                <a:gd name="T11" fmla="*/ 36 h 58"/>
                <a:gd name="T12" fmla="*/ 24 w 40"/>
                <a:gd name="T13" fmla="*/ 34 h 58"/>
                <a:gd name="T14" fmla="*/ 28 w 40"/>
                <a:gd name="T15" fmla="*/ 30 h 58"/>
                <a:gd name="T16" fmla="*/ 30 w 40"/>
                <a:gd name="T17" fmla="*/ 26 h 58"/>
                <a:gd name="T18" fmla="*/ 32 w 40"/>
                <a:gd name="T19" fmla="*/ 20 h 58"/>
                <a:gd name="T20" fmla="*/ 32 w 40"/>
                <a:gd name="T21" fmla="*/ 20 h 58"/>
                <a:gd name="T22" fmla="*/ 30 w 40"/>
                <a:gd name="T23" fmla="*/ 14 h 58"/>
                <a:gd name="T24" fmla="*/ 28 w 40"/>
                <a:gd name="T25" fmla="*/ 10 h 58"/>
                <a:gd name="T26" fmla="*/ 24 w 40"/>
                <a:gd name="T27" fmla="*/ 8 h 58"/>
                <a:gd name="T28" fmla="*/ 18 w 40"/>
                <a:gd name="T29" fmla="*/ 6 h 58"/>
                <a:gd name="T30" fmla="*/ 18 w 40"/>
                <a:gd name="T31" fmla="*/ 6 h 58"/>
                <a:gd name="T32" fmla="*/ 12 w 40"/>
                <a:gd name="T33" fmla="*/ 8 h 58"/>
                <a:gd name="T34" fmla="*/ 8 w 40"/>
                <a:gd name="T35" fmla="*/ 12 h 58"/>
                <a:gd name="T36" fmla="*/ 0 w 40"/>
                <a:gd name="T37" fmla="*/ 0 h 58"/>
                <a:gd name="T38" fmla="*/ 8 w 40"/>
                <a:gd name="T39" fmla="*/ 0 h 58"/>
                <a:gd name="T40" fmla="*/ 8 w 40"/>
                <a:gd name="T41" fmla="*/ 6 h 58"/>
                <a:gd name="T42" fmla="*/ 8 w 40"/>
                <a:gd name="T43" fmla="*/ 6 h 58"/>
                <a:gd name="T44" fmla="*/ 12 w 40"/>
                <a:gd name="T45" fmla="*/ 2 h 58"/>
                <a:gd name="T46" fmla="*/ 20 w 40"/>
                <a:gd name="T47" fmla="*/ 0 h 58"/>
                <a:gd name="T48" fmla="*/ 20 w 40"/>
                <a:gd name="T49" fmla="*/ 0 h 58"/>
                <a:gd name="T50" fmla="*/ 28 w 40"/>
                <a:gd name="T51" fmla="*/ 2 h 58"/>
                <a:gd name="T52" fmla="*/ 34 w 40"/>
                <a:gd name="T53" fmla="*/ 6 h 58"/>
                <a:gd name="T54" fmla="*/ 38 w 40"/>
                <a:gd name="T55" fmla="*/ 12 h 58"/>
                <a:gd name="T56" fmla="*/ 40 w 40"/>
                <a:gd name="T57" fmla="*/ 20 h 58"/>
                <a:gd name="T58" fmla="*/ 40 w 40"/>
                <a:gd name="T59" fmla="*/ 20 h 58"/>
                <a:gd name="T60" fmla="*/ 38 w 40"/>
                <a:gd name="T61" fmla="*/ 28 h 58"/>
                <a:gd name="T62" fmla="*/ 34 w 40"/>
                <a:gd name="T63" fmla="*/ 36 h 58"/>
                <a:gd name="T64" fmla="*/ 26 w 40"/>
                <a:gd name="T65" fmla="*/ 40 h 58"/>
                <a:gd name="T66" fmla="*/ 18 w 40"/>
                <a:gd name="T67" fmla="*/ 42 h 58"/>
                <a:gd name="T68" fmla="*/ 18 w 40"/>
                <a:gd name="T69" fmla="*/ 42 h 58"/>
                <a:gd name="T70" fmla="*/ 12 w 40"/>
                <a:gd name="T71" fmla="*/ 42 h 58"/>
                <a:gd name="T72" fmla="*/ 8 w 40"/>
                <a:gd name="T73" fmla="*/ 38 h 58"/>
                <a:gd name="T74" fmla="*/ 8 w 40"/>
                <a:gd name="T75" fmla="*/ 58 h 58"/>
                <a:gd name="T76" fmla="*/ 0 w 40"/>
                <a:gd name="T77" fmla="*/ 58 h 58"/>
                <a:gd name="T78" fmla="*/ 0 w 40"/>
                <a:gd name="T7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8">
                  <a:moveTo>
                    <a:pt x="8" y="12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1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4" y="34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8"/>
                  </a:lnTo>
                  <a:lnTo>
                    <a:pt x="8" y="12"/>
                  </a:lnTo>
                  <a:close/>
                  <a:moveTo>
                    <a:pt x="0" y="0"/>
                  </a:moveTo>
                  <a:lnTo>
                    <a:pt x="8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6" y="40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8" y="38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0" name="Freeform 103"/>
            <p:cNvSpPr>
              <a:spLocks/>
            </p:cNvSpPr>
            <p:nvPr userDrawn="1"/>
          </p:nvSpPr>
          <p:spPr bwMode="auto">
            <a:xfrm>
              <a:off x="3439" y="3037"/>
              <a:ext cx="24" cy="30"/>
            </a:xfrm>
            <a:custGeom>
              <a:avLst/>
              <a:gdLst>
                <a:gd name="T0" fmla="*/ 0 w 24"/>
                <a:gd name="T1" fmla="*/ 6 h 30"/>
                <a:gd name="T2" fmla="*/ 0 w 24"/>
                <a:gd name="T3" fmla="*/ 26 h 30"/>
                <a:gd name="T4" fmla="*/ 0 w 24"/>
                <a:gd name="T5" fmla="*/ 26 h 30"/>
                <a:gd name="T6" fmla="*/ 4 w 24"/>
                <a:gd name="T7" fmla="*/ 28 h 30"/>
                <a:gd name="T8" fmla="*/ 10 w 24"/>
                <a:gd name="T9" fmla="*/ 30 h 30"/>
                <a:gd name="T10" fmla="*/ 10 w 24"/>
                <a:gd name="T11" fmla="*/ 30 h 30"/>
                <a:gd name="T12" fmla="*/ 16 w 24"/>
                <a:gd name="T13" fmla="*/ 28 h 30"/>
                <a:gd name="T14" fmla="*/ 20 w 24"/>
                <a:gd name="T15" fmla="*/ 24 h 30"/>
                <a:gd name="T16" fmla="*/ 22 w 24"/>
                <a:gd name="T17" fmla="*/ 20 h 30"/>
                <a:gd name="T18" fmla="*/ 24 w 24"/>
                <a:gd name="T19" fmla="*/ 14 h 30"/>
                <a:gd name="T20" fmla="*/ 24 w 24"/>
                <a:gd name="T21" fmla="*/ 14 h 30"/>
                <a:gd name="T22" fmla="*/ 22 w 24"/>
                <a:gd name="T23" fmla="*/ 8 h 30"/>
                <a:gd name="T24" fmla="*/ 20 w 24"/>
                <a:gd name="T25" fmla="*/ 4 h 30"/>
                <a:gd name="T26" fmla="*/ 16 w 24"/>
                <a:gd name="T27" fmla="*/ 2 h 30"/>
                <a:gd name="T28" fmla="*/ 10 w 24"/>
                <a:gd name="T29" fmla="*/ 0 h 30"/>
                <a:gd name="T30" fmla="*/ 10 w 24"/>
                <a:gd name="T31" fmla="*/ 0 h 30"/>
                <a:gd name="T32" fmla="*/ 4 w 24"/>
                <a:gd name="T33" fmla="*/ 2 h 30"/>
                <a:gd name="T34" fmla="*/ 0 w 24"/>
                <a:gd name="T3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30">
                  <a:moveTo>
                    <a:pt x="0" y="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6" y="28"/>
                  </a:lnTo>
                  <a:lnTo>
                    <a:pt x="20" y="24"/>
                  </a:lnTo>
                  <a:lnTo>
                    <a:pt x="22" y="2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1" name="Freeform 104"/>
            <p:cNvSpPr>
              <a:spLocks/>
            </p:cNvSpPr>
            <p:nvPr userDrawn="1"/>
          </p:nvSpPr>
          <p:spPr bwMode="auto">
            <a:xfrm>
              <a:off x="3431" y="3031"/>
              <a:ext cx="40" cy="58"/>
            </a:xfrm>
            <a:custGeom>
              <a:avLst/>
              <a:gdLst>
                <a:gd name="T0" fmla="*/ 0 w 40"/>
                <a:gd name="T1" fmla="*/ 0 h 58"/>
                <a:gd name="T2" fmla="*/ 8 w 40"/>
                <a:gd name="T3" fmla="*/ 0 h 58"/>
                <a:gd name="T4" fmla="*/ 8 w 40"/>
                <a:gd name="T5" fmla="*/ 6 h 58"/>
                <a:gd name="T6" fmla="*/ 8 w 40"/>
                <a:gd name="T7" fmla="*/ 6 h 58"/>
                <a:gd name="T8" fmla="*/ 12 w 40"/>
                <a:gd name="T9" fmla="*/ 2 h 58"/>
                <a:gd name="T10" fmla="*/ 20 w 40"/>
                <a:gd name="T11" fmla="*/ 0 h 58"/>
                <a:gd name="T12" fmla="*/ 20 w 40"/>
                <a:gd name="T13" fmla="*/ 0 h 58"/>
                <a:gd name="T14" fmla="*/ 28 w 40"/>
                <a:gd name="T15" fmla="*/ 2 h 58"/>
                <a:gd name="T16" fmla="*/ 34 w 40"/>
                <a:gd name="T17" fmla="*/ 6 h 58"/>
                <a:gd name="T18" fmla="*/ 38 w 40"/>
                <a:gd name="T19" fmla="*/ 12 h 58"/>
                <a:gd name="T20" fmla="*/ 40 w 40"/>
                <a:gd name="T21" fmla="*/ 20 h 58"/>
                <a:gd name="T22" fmla="*/ 40 w 40"/>
                <a:gd name="T23" fmla="*/ 20 h 58"/>
                <a:gd name="T24" fmla="*/ 38 w 40"/>
                <a:gd name="T25" fmla="*/ 28 h 58"/>
                <a:gd name="T26" fmla="*/ 34 w 40"/>
                <a:gd name="T27" fmla="*/ 36 h 58"/>
                <a:gd name="T28" fmla="*/ 26 w 40"/>
                <a:gd name="T29" fmla="*/ 40 h 58"/>
                <a:gd name="T30" fmla="*/ 18 w 40"/>
                <a:gd name="T31" fmla="*/ 42 h 58"/>
                <a:gd name="T32" fmla="*/ 18 w 40"/>
                <a:gd name="T33" fmla="*/ 42 h 58"/>
                <a:gd name="T34" fmla="*/ 12 w 40"/>
                <a:gd name="T35" fmla="*/ 42 h 58"/>
                <a:gd name="T36" fmla="*/ 8 w 40"/>
                <a:gd name="T37" fmla="*/ 38 h 58"/>
                <a:gd name="T38" fmla="*/ 8 w 40"/>
                <a:gd name="T39" fmla="*/ 58 h 58"/>
                <a:gd name="T40" fmla="*/ 0 w 40"/>
                <a:gd name="T41" fmla="*/ 58 h 58"/>
                <a:gd name="T42" fmla="*/ 0 w 40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8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6" y="40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8" y="38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2" name="Freeform 105"/>
            <p:cNvSpPr>
              <a:spLocks noEditPoints="1"/>
            </p:cNvSpPr>
            <p:nvPr userDrawn="1"/>
          </p:nvSpPr>
          <p:spPr bwMode="auto">
            <a:xfrm>
              <a:off x="3481" y="3031"/>
              <a:ext cx="42" cy="42"/>
            </a:xfrm>
            <a:custGeom>
              <a:avLst/>
              <a:gdLst>
                <a:gd name="T0" fmla="*/ 22 w 42"/>
                <a:gd name="T1" fmla="*/ 36 h 42"/>
                <a:gd name="T2" fmla="*/ 22 w 42"/>
                <a:gd name="T3" fmla="*/ 36 h 42"/>
                <a:gd name="T4" fmla="*/ 26 w 42"/>
                <a:gd name="T5" fmla="*/ 34 h 42"/>
                <a:gd name="T6" fmla="*/ 32 w 42"/>
                <a:gd name="T7" fmla="*/ 32 h 42"/>
                <a:gd name="T8" fmla="*/ 34 w 42"/>
                <a:gd name="T9" fmla="*/ 26 h 42"/>
                <a:gd name="T10" fmla="*/ 34 w 42"/>
                <a:gd name="T11" fmla="*/ 20 h 42"/>
                <a:gd name="T12" fmla="*/ 34 w 42"/>
                <a:gd name="T13" fmla="*/ 20 h 42"/>
                <a:gd name="T14" fmla="*/ 34 w 42"/>
                <a:gd name="T15" fmla="*/ 16 h 42"/>
                <a:gd name="T16" fmla="*/ 32 w 42"/>
                <a:gd name="T17" fmla="*/ 10 h 42"/>
                <a:gd name="T18" fmla="*/ 26 w 42"/>
                <a:gd name="T19" fmla="*/ 8 h 42"/>
                <a:gd name="T20" fmla="*/ 22 w 42"/>
                <a:gd name="T21" fmla="*/ 6 h 42"/>
                <a:gd name="T22" fmla="*/ 22 w 42"/>
                <a:gd name="T23" fmla="*/ 6 h 42"/>
                <a:gd name="T24" fmla="*/ 16 w 42"/>
                <a:gd name="T25" fmla="*/ 8 h 42"/>
                <a:gd name="T26" fmla="*/ 12 w 42"/>
                <a:gd name="T27" fmla="*/ 10 h 42"/>
                <a:gd name="T28" fmla="*/ 8 w 42"/>
                <a:gd name="T29" fmla="*/ 16 h 42"/>
                <a:gd name="T30" fmla="*/ 8 w 42"/>
                <a:gd name="T31" fmla="*/ 20 h 42"/>
                <a:gd name="T32" fmla="*/ 8 w 42"/>
                <a:gd name="T33" fmla="*/ 20 h 42"/>
                <a:gd name="T34" fmla="*/ 8 w 42"/>
                <a:gd name="T35" fmla="*/ 26 h 42"/>
                <a:gd name="T36" fmla="*/ 12 w 42"/>
                <a:gd name="T37" fmla="*/ 32 h 42"/>
                <a:gd name="T38" fmla="*/ 16 w 42"/>
                <a:gd name="T39" fmla="*/ 34 h 42"/>
                <a:gd name="T40" fmla="*/ 22 w 42"/>
                <a:gd name="T41" fmla="*/ 36 h 42"/>
                <a:gd name="T42" fmla="*/ 22 w 42"/>
                <a:gd name="T43" fmla="*/ 0 h 42"/>
                <a:gd name="T44" fmla="*/ 22 w 42"/>
                <a:gd name="T45" fmla="*/ 0 h 42"/>
                <a:gd name="T46" fmla="*/ 30 w 42"/>
                <a:gd name="T47" fmla="*/ 2 h 42"/>
                <a:gd name="T48" fmla="*/ 36 w 42"/>
                <a:gd name="T49" fmla="*/ 6 h 42"/>
                <a:gd name="T50" fmla="*/ 40 w 42"/>
                <a:gd name="T51" fmla="*/ 12 h 42"/>
                <a:gd name="T52" fmla="*/ 42 w 42"/>
                <a:gd name="T53" fmla="*/ 20 h 42"/>
                <a:gd name="T54" fmla="*/ 42 w 42"/>
                <a:gd name="T55" fmla="*/ 20 h 42"/>
                <a:gd name="T56" fmla="*/ 40 w 42"/>
                <a:gd name="T57" fmla="*/ 30 h 42"/>
                <a:gd name="T58" fmla="*/ 36 w 42"/>
                <a:gd name="T59" fmla="*/ 36 h 42"/>
                <a:gd name="T60" fmla="*/ 30 w 42"/>
                <a:gd name="T61" fmla="*/ 40 h 42"/>
                <a:gd name="T62" fmla="*/ 22 w 42"/>
                <a:gd name="T63" fmla="*/ 42 h 42"/>
                <a:gd name="T64" fmla="*/ 22 w 42"/>
                <a:gd name="T65" fmla="*/ 42 h 42"/>
                <a:gd name="T66" fmla="*/ 12 w 42"/>
                <a:gd name="T67" fmla="*/ 40 h 42"/>
                <a:gd name="T68" fmla="*/ 6 w 42"/>
                <a:gd name="T69" fmla="*/ 36 h 42"/>
                <a:gd name="T70" fmla="*/ 2 w 42"/>
                <a:gd name="T71" fmla="*/ 30 h 42"/>
                <a:gd name="T72" fmla="*/ 0 w 42"/>
                <a:gd name="T73" fmla="*/ 20 h 42"/>
                <a:gd name="T74" fmla="*/ 0 w 42"/>
                <a:gd name="T75" fmla="*/ 20 h 42"/>
                <a:gd name="T76" fmla="*/ 2 w 42"/>
                <a:gd name="T77" fmla="*/ 12 h 42"/>
                <a:gd name="T78" fmla="*/ 6 w 42"/>
                <a:gd name="T79" fmla="*/ 6 h 42"/>
                <a:gd name="T80" fmla="*/ 12 w 42"/>
                <a:gd name="T81" fmla="*/ 2 h 42"/>
                <a:gd name="T82" fmla="*/ 22 w 42"/>
                <a:gd name="T8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2">
                  <a:moveTo>
                    <a:pt x="22" y="36"/>
                  </a:moveTo>
                  <a:lnTo>
                    <a:pt x="22" y="36"/>
                  </a:lnTo>
                  <a:lnTo>
                    <a:pt x="26" y="34"/>
                  </a:lnTo>
                  <a:lnTo>
                    <a:pt x="32" y="32"/>
                  </a:lnTo>
                  <a:lnTo>
                    <a:pt x="34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2" y="10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6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22" y="36"/>
                  </a:lnTo>
                  <a:close/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3" name="Freeform 106"/>
            <p:cNvSpPr>
              <a:spLocks/>
            </p:cNvSpPr>
            <p:nvPr userDrawn="1"/>
          </p:nvSpPr>
          <p:spPr bwMode="auto">
            <a:xfrm>
              <a:off x="3489" y="3037"/>
              <a:ext cx="26" cy="30"/>
            </a:xfrm>
            <a:custGeom>
              <a:avLst/>
              <a:gdLst>
                <a:gd name="T0" fmla="*/ 14 w 26"/>
                <a:gd name="T1" fmla="*/ 30 h 30"/>
                <a:gd name="T2" fmla="*/ 14 w 26"/>
                <a:gd name="T3" fmla="*/ 30 h 30"/>
                <a:gd name="T4" fmla="*/ 18 w 26"/>
                <a:gd name="T5" fmla="*/ 28 h 30"/>
                <a:gd name="T6" fmla="*/ 24 w 26"/>
                <a:gd name="T7" fmla="*/ 26 h 30"/>
                <a:gd name="T8" fmla="*/ 26 w 26"/>
                <a:gd name="T9" fmla="*/ 20 h 30"/>
                <a:gd name="T10" fmla="*/ 26 w 26"/>
                <a:gd name="T11" fmla="*/ 14 h 30"/>
                <a:gd name="T12" fmla="*/ 26 w 26"/>
                <a:gd name="T13" fmla="*/ 14 h 30"/>
                <a:gd name="T14" fmla="*/ 26 w 26"/>
                <a:gd name="T15" fmla="*/ 10 h 30"/>
                <a:gd name="T16" fmla="*/ 24 w 26"/>
                <a:gd name="T17" fmla="*/ 4 h 30"/>
                <a:gd name="T18" fmla="*/ 18 w 26"/>
                <a:gd name="T19" fmla="*/ 2 h 30"/>
                <a:gd name="T20" fmla="*/ 14 w 26"/>
                <a:gd name="T21" fmla="*/ 0 h 30"/>
                <a:gd name="T22" fmla="*/ 14 w 26"/>
                <a:gd name="T23" fmla="*/ 0 h 30"/>
                <a:gd name="T24" fmla="*/ 8 w 26"/>
                <a:gd name="T25" fmla="*/ 2 h 30"/>
                <a:gd name="T26" fmla="*/ 4 w 26"/>
                <a:gd name="T27" fmla="*/ 4 h 30"/>
                <a:gd name="T28" fmla="*/ 0 w 26"/>
                <a:gd name="T29" fmla="*/ 10 h 30"/>
                <a:gd name="T30" fmla="*/ 0 w 26"/>
                <a:gd name="T31" fmla="*/ 14 h 30"/>
                <a:gd name="T32" fmla="*/ 0 w 26"/>
                <a:gd name="T33" fmla="*/ 14 h 30"/>
                <a:gd name="T34" fmla="*/ 0 w 26"/>
                <a:gd name="T35" fmla="*/ 20 h 30"/>
                <a:gd name="T36" fmla="*/ 4 w 26"/>
                <a:gd name="T37" fmla="*/ 26 h 30"/>
                <a:gd name="T38" fmla="*/ 8 w 26"/>
                <a:gd name="T39" fmla="*/ 28 h 30"/>
                <a:gd name="T40" fmla="*/ 14 w 26"/>
                <a:gd name="T4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0">
                  <a:moveTo>
                    <a:pt x="14" y="30"/>
                  </a:moveTo>
                  <a:lnTo>
                    <a:pt x="14" y="30"/>
                  </a:lnTo>
                  <a:lnTo>
                    <a:pt x="18" y="28"/>
                  </a:lnTo>
                  <a:lnTo>
                    <a:pt x="24" y="26"/>
                  </a:lnTo>
                  <a:lnTo>
                    <a:pt x="26" y="2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4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14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4" name="Freeform 107"/>
            <p:cNvSpPr>
              <a:spLocks/>
            </p:cNvSpPr>
            <p:nvPr userDrawn="1"/>
          </p:nvSpPr>
          <p:spPr bwMode="auto">
            <a:xfrm>
              <a:off x="3481" y="3031"/>
              <a:ext cx="42" cy="42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2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2 h 42"/>
                <a:gd name="T36" fmla="*/ 6 w 42"/>
                <a:gd name="T37" fmla="*/ 6 h 42"/>
                <a:gd name="T38" fmla="*/ 12 w 42"/>
                <a:gd name="T39" fmla="*/ 2 h 42"/>
                <a:gd name="T40" fmla="*/ 22 w 42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5" name="Freeform 108"/>
            <p:cNvSpPr>
              <a:spLocks noEditPoints="1"/>
            </p:cNvSpPr>
            <p:nvPr userDrawn="1"/>
          </p:nvSpPr>
          <p:spPr bwMode="auto">
            <a:xfrm>
              <a:off x="3537" y="3031"/>
              <a:ext cx="32" cy="42"/>
            </a:xfrm>
            <a:custGeom>
              <a:avLst/>
              <a:gdLst>
                <a:gd name="T0" fmla="*/ 6 w 32"/>
                <a:gd name="T1" fmla="*/ 22 h 42"/>
                <a:gd name="T2" fmla="*/ 6 w 32"/>
                <a:gd name="T3" fmla="*/ 36 h 42"/>
                <a:gd name="T4" fmla="*/ 6 w 32"/>
                <a:gd name="T5" fmla="*/ 36 h 42"/>
                <a:gd name="T6" fmla="*/ 14 w 32"/>
                <a:gd name="T7" fmla="*/ 36 h 42"/>
                <a:gd name="T8" fmla="*/ 14 w 32"/>
                <a:gd name="T9" fmla="*/ 36 h 42"/>
                <a:gd name="T10" fmla="*/ 22 w 32"/>
                <a:gd name="T11" fmla="*/ 34 h 42"/>
                <a:gd name="T12" fmla="*/ 24 w 32"/>
                <a:gd name="T13" fmla="*/ 32 h 42"/>
                <a:gd name="T14" fmla="*/ 26 w 32"/>
                <a:gd name="T15" fmla="*/ 30 h 42"/>
                <a:gd name="T16" fmla="*/ 26 w 32"/>
                <a:gd name="T17" fmla="*/ 30 h 42"/>
                <a:gd name="T18" fmla="*/ 24 w 32"/>
                <a:gd name="T19" fmla="*/ 26 h 42"/>
                <a:gd name="T20" fmla="*/ 22 w 32"/>
                <a:gd name="T21" fmla="*/ 24 h 42"/>
                <a:gd name="T22" fmla="*/ 16 w 32"/>
                <a:gd name="T23" fmla="*/ 22 h 42"/>
                <a:gd name="T24" fmla="*/ 6 w 32"/>
                <a:gd name="T25" fmla="*/ 22 h 42"/>
                <a:gd name="T26" fmla="*/ 6 w 32"/>
                <a:gd name="T27" fmla="*/ 6 h 42"/>
                <a:gd name="T28" fmla="*/ 6 w 32"/>
                <a:gd name="T29" fmla="*/ 18 h 42"/>
                <a:gd name="T30" fmla="*/ 16 w 32"/>
                <a:gd name="T31" fmla="*/ 18 h 42"/>
                <a:gd name="T32" fmla="*/ 16 w 32"/>
                <a:gd name="T33" fmla="*/ 18 h 42"/>
                <a:gd name="T34" fmla="*/ 22 w 32"/>
                <a:gd name="T35" fmla="*/ 16 h 42"/>
                <a:gd name="T36" fmla="*/ 24 w 32"/>
                <a:gd name="T37" fmla="*/ 14 h 42"/>
                <a:gd name="T38" fmla="*/ 24 w 32"/>
                <a:gd name="T39" fmla="*/ 12 h 42"/>
                <a:gd name="T40" fmla="*/ 24 w 32"/>
                <a:gd name="T41" fmla="*/ 12 h 42"/>
                <a:gd name="T42" fmla="*/ 24 w 32"/>
                <a:gd name="T43" fmla="*/ 10 h 42"/>
                <a:gd name="T44" fmla="*/ 22 w 32"/>
                <a:gd name="T45" fmla="*/ 8 h 42"/>
                <a:gd name="T46" fmla="*/ 14 w 32"/>
                <a:gd name="T47" fmla="*/ 6 h 42"/>
                <a:gd name="T48" fmla="*/ 14 w 32"/>
                <a:gd name="T49" fmla="*/ 6 h 42"/>
                <a:gd name="T50" fmla="*/ 6 w 32"/>
                <a:gd name="T51" fmla="*/ 6 h 42"/>
                <a:gd name="T52" fmla="*/ 0 w 32"/>
                <a:gd name="T53" fmla="*/ 0 h 42"/>
                <a:gd name="T54" fmla="*/ 0 w 32"/>
                <a:gd name="T55" fmla="*/ 0 h 42"/>
                <a:gd name="T56" fmla="*/ 14 w 32"/>
                <a:gd name="T57" fmla="*/ 0 h 42"/>
                <a:gd name="T58" fmla="*/ 14 w 32"/>
                <a:gd name="T59" fmla="*/ 0 h 42"/>
                <a:gd name="T60" fmla="*/ 22 w 32"/>
                <a:gd name="T61" fmla="*/ 2 h 42"/>
                <a:gd name="T62" fmla="*/ 26 w 32"/>
                <a:gd name="T63" fmla="*/ 2 h 42"/>
                <a:gd name="T64" fmla="*/ 30 w 32"/>
                <a:gd name="T65" fmla="*/ 6 h 42"/>
                <a:gd name="T66" fmla="*/ 32 w 32"/>
                <a:gd name="T67" fmla="*/ 10 h 42"/>
                <a:gd name="T68" fmla="*/ 32 w 32"/>
                <a:gd name="T69" fmla="*/ 10 h 42"/>
                <a:gd name="T70" fmla="*/ 30 w 32"/>
                <a:gd name="T71" fmla="*/ 14 h 42"/>
                <a:gd name="T72" fmla="*/ 30 w 32"/>
                <a:gd name="T73" fmla="*/ 16 h 42"/>
                <a:gd name="T74" fmla="*/ 26 w 32"/>
                <a:gd name="T75" fmla="*/ 18 h 42"/>
                <a:gd name="T76" fmla="*/ 24 w 32"/>
                <a:gd name="T77" fmla="*/ 20 h 42"/>
                <a:gd name="T78" fmla="*/ 24 w 32"/>
                <a:gd name="T79" fmla="*/ 20 h 42"/>
                <a:gd name="T80" fmla="*/ 24 w 32"/>
                <a:gd name="T81" fmla="*/ 20 h 42"/>
                <a:gd name="T82" fmla="*/ 28 w 32"/>
                <a:gd name="T83" fmla="*/ 22 h 42"/>
                <a:gd name="T84" fmla="*/ 30 w 32"/>
                <a:gd name="T85" fmla="*/ 24 h 42"/>
                <a:gd name="T86" fmla="*/ 32 w 32"/>
                <a:gd name="T87" fmla="*/ 26 h 42"/>
                <a:gd name="T88" fmla="*/ 32 w 32"/>
                <a:gd name="T89" fmla="*/ 30 h 42"/>
                <a:gd name="T90" fmla="*/ 32 w 32"/>
                <a:gd name="T91" fmla="*/ 30 h 42"/>
                <a:gd name="T92" fmla="*/ 32 w 32"/>
                <a:gd name="T93" fmla="*/ 34 h 42"/>
                <a:gd name="T94" fmla="*/ 28 w 32"/>
                <a:gd name="T95" fmla="*/ 38 h 42"/>
                <a:gd name="T96" fmla="*/ 22 w 32"/>
                <a:gd name="T97" fmla="*/ 40 h 42"/>
                <a:gd name="T98" fmla="*/ 14 w 32"/>
                <a:gd name="T99" fmla="*/ 42 h 42"/>
                <a:gd name="T100" fmla="*/ 14 w 32"/>
                <a:gd name="T101" fmla="*/ 42 h 42"/>
                <a:gd name="T102" fmla="*/ 0 w 32"/>
                <a:gd name="T103" fmla="*/ 40 h 42"/>
                <a:gd name="T104" fmla="*/ 0 w 32"/>
                <a:gd name="T10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42">
                  <a:moveTo>
                    <a:pt x="6" y="22"/>
                  </a:moveTo>
                  <a:lnTo>
                    <a:pt x="6" y="36"/>
                  </a:lnTo>
                  <a:lnTo>
                    <a:pt x="6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22" y="34"/>
                  </a:lnTo>
                  <a:lnTo>
                    <a:pt x="24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4" y="26"/>
                  </a:lnTo>
                  <a:lnTo>
                    <a:pt x="22" y="24"/>
                  </a:lnTo>
                  <a:lnTo>
                    <a:pt x="16" y="22"/>
                  </a:lnTo>
                  <a:lnTo>
                    <a:pt x="6" y="22"/>
                  </a:lnTo>
                  <a:close/>
                  <a:moveTo>
                    <a:pt x="6" y="6"/>
                  </a:move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26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6" name="Freeform 109"/>
            <p:cNvSpPr>
              <a:spLocks/>
            </p:cNvSpPr>
            <p:nvPr userDrawn="1"/>
          </p:nvSpPr>
          <p:spPr bwMode="auto">
            <a:xfrm>
              <a:off x="3543" y="3053"/>
              <a:ext cx="20" cy="14"/>
            </a:xfrm>
            <a:custGeom>
              <a:avLst/>
              <a:gdLst>
                <a:gd name="T0" fmla="*/ 0 w 20"/>
                <a:gd name="T1" fmla="*/ 0 h 14"/>
                <a:gd name="T2" fmla="*/ 0 w 20"/>
                <a:gd name="T3" fmla="*/ 14 h 14"/>
                <a:gd name="T4" fmla="*/ 0 w 20"/>
                <a:gd name="T5" fmla="*/ 14 h 14"/>
                <a:gd name="T6" fmla="*/ 8 w 20"/>
                <a:gd name="T7" fmla="*/ 14 h 14"/>
                <a:gd name="T8" fmla="*/ 8 w 20"/>
                <a:gd name="T9" fmla="*/ 14 h 14"/>
                <a:gd name="T10" fmla="*/ 16 w 20"/>
                <a:gd name="T11" fmla="*/ 12 h 14"/>
                <a:gd name="T12" fmla="*/ 18 w 20"/>
                <a:gd name="T13" fmla="*/ 10 h 14"/>
                <a:gd name="T14" fmla="*/ 20 w 20"/>
                <a:gd name="T15" fmla="*/ 8 h 14"/>
                <a:gd name="T16" fmla="*/ 20 w 20"/>
                <a:gd name="T17" fmla="*/ 8 h 14"/>
                <a:gd name="T18" fmla="*/ 18 w 20"/>
                <a:gd name="T19" fmla="*/ 4 h 14"/>
                <a:gd name="T20" fmla="*/ 16 w 20"/>
                <a:gd name="T21" fmla="*/ 2 h 14"/>
                <a:gd name="T22" fmla="*/ 10 w 20"/>
                <a:gd name="T23" fmla="*/ 0 h 14"/>
                <a:gd name="T24" fmla="*/ 0 w 20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7" name="Freeform 110"/>
            <p:cNvSpPr>
              <a:spLocks/>
            </p:cNvSpPr>
            <p:nvPr userDrawn="1"/>
          </p:nvSpPr>
          <p:spPr bwMode="auto">
            <a:xfrm>
              <a:off x="3543" y="3037"/>
              <a:ext cx="18" cy="12"/>
            </a:xfrm>
            <a:custGeom>
              <a:avLst/>
              <a:gdLst>
                <a:gd name="T0" fmla="*/ 0 w 18"/>
                <a:gd name="T1" fmla="*/ 0 h 12"/>
                <a:gd name="T2" fmla="*/ 0 w 18"/>
                <a:gd name="T3" fmla="*/ 12 h 12"/>
                <a:gd name="T4" fmla="*/ 10 w 18"/>
                <a:gd name="T5" fmla="*/ 12 h 12"/>
                <a:gd name="T6" fmla="*/ 10 w 18"/>
                <a:gd name="T7" fmla="*/ 12 h 12"/>
                <a:gd name="T8" fmla="*/ 16 w 18"/>
                <a:gd name="T9" fmla="*/ 10 h 12"/>
                <a:gd name="T10" fmla="*/ 18 w 18"/>
                <a:gd name="T11" fmla="*/ 8 h 12"/>
                <a:gd name="T12" fmla="*/ 18 w 18"/>
                <a:gd name="T13" fmla="*/ 6 h 12"/>
                <a:gd name="T14" fmla="*/ 18 w 18"/>
                <a:gd name="T15" fmla="*/ 6 h 12"/>
                <a:gd name="T16" fmla="*/ 18 w 18"/>
                <a:gd name="T17" fmla="*/ 4 h 12"/>
                <a:gd name="T18" fmla="*/ 16 w 18"/>
                <a:gd name="T19" fmla="*/ 2 h 12"/>
                <a:gd name="T20" fmla="*/ 8 w 18"/>
                <a:gd name="T21" fmla="*/ 0 h 12"/>
                <a:gd name="T22" fmla="*/ 8 w 18"/>
                <a:gd name="T23" fmla="*/ 0 h 12"/>
                <a:gd name="T24" fmla="*/ 0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lnTo>
                    <a:pt x="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8" name="Freeform 111"/>
            <p:cNvSpPr>
              <a:spLocks/>
            </p:cNvSpPr>
            <p:nvPr userDrawn="1"/>
          </p:nvSpPr>
          <p:spPr bwMode="auto">
            <a:xfrm>
              <a:off x="3537" y="3031"/>
              <a:ext cx="32" cy="42"/>
            </a:xfrm>
            <a:custGeom>
              <a:avLst/>
              <a:gdLst>
                <a:gd name="T0" fmla="*/ 0 w 32"/>
                <a:gd name="T1" fmla="*/ 0 h 42"/>
                <a:gd name="T2" fmla="*/ 0 w 32"/>
                <a:gd name="T3" fmla="*/ 0 h 42"/>
                <a:gd name="T4" fmla="*/ 14 w 32"/>
                <a:gd name="T5" fmla="*/ 0 h 42"/>
                <a:gd name="T6" fmla="*/ 14 w 32"/>
                <a:gd name="T7" fmla="*/ 0 h 42"/>
                <a:gd name="T8" fmla="*/ 22 w 32"/>
                <a:gd name="T9" fmla="*/ 2 h 42"/>
                <a:gd name="T10" fmla="*/ 26 w 32"/>
                <a:gd name="T11" fmla="*/ 2 h 42"/>
                <a:gd name="T12" fmla="*/ 30 w 32"/>
                <a:gd name="T13" fmla="*/ 6 h 42"/>
                <a:gd name="T14" fmla="*/ 32 w 32"/>
                <a:gd name="T15" fmla="*/ 10 h 42"/>
                <a:gd name="T16" fmla="*/ 32 w 32"/>
                <a:gd name="T17" fmla="*/ 10 h 42"/>
                <a:gd name="T18" fmla="*/ 30 w 32"/>
                <a:gd name="T19" fmla="*/ 14 h 42"/>
                <a:gd name="T20" fmla="*/ 30 w 32"/>
                <a:gd name="T21" fmla="*/ 16 h 42"/>
                <a:gd name="T22" fmla="*/ 26 w 32"/>
                <a:gd name="T23" fmla="*/ 18 h 42"/>
                <a:gd name="T24" fmla="*/ 24 w 32"/>
                <a:gd name="T25" fmla="*/ 20 h 42"/>
                <a:gd name="T26" fmla="*/ 24 w 32"/>
                <a:gd name="T27" fmla="*/ 20 h 42"/>
                <a:gd name="T28" fmla="*/ 24 w 32"/>
                <a:gd name="T29" fmla="*/ 20 h 42"/>
                <a:gd name="T30" fmla="*/ 28 w 32"/>
                <a:gd name="T31" fmla="*/ 22 h 42"/>
                <a:gd name="T32" fmla="*/ 30 w 32"/>
                <a:gd name="T33" fmla="*/ 24 h 42"/>
                <a:gd name="T34" fmla="*/ 32 w 32"/>
                <a:gd name="T35" fmla="*/ 26 h 42"/>
                <a:gd name="T36" fmla="*/ 32 w 32"/>
                <a:gd name="T37" fmla="*/ 30 h 42"/>
                <a:gd name="T38" fmla="*/ 32 w 32"/>
                <a:gd name="T39" fmla="*/ 30 h 42"/>
                <a:gd name="T40" fmla="*/ 32 w 32"/>
                <a:gd name="T41" fmla="*/ 34 h 42"/>
                <a:gd name="T42" fmla="*/ 28 w 32"/>
                <a:gd name="T43" fmla="*/ 38 h 42"/>
                <a:gd name="T44" fmla="*/ 22 w 32"/>
                <a:gd name="T45" fmla="*/ 40 h 42"/>
                <a:gd name="T46" fmla="*/ 14 w 32"/>
                <a:gd name="T47" fmla="*/ 42 h 42"/>
                <a:gd name="T48" fmla="*/ 14 w 32"/>
                <a:gd name="T49" fmla="*/ 42 h 42"/>
                <a:gd name="T50" fmla="*/ 0 w 32"/>
                <a:gd name="T51" fmla="*/ 40 h 42"/>
                <a:gd name="T52" fmla="*/ 0 w 32"/>
                <a:gd name="T5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42">
                  <a:moveTo>
                    <a:pt x="0" y="0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26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22"/>
                  </a:lnTo>
                  <a:lnTo>
                    <a:pt x="30" y="24"/>
                  </a:lnTo>
                  <a:lnTo>
                    <a:pt x="32" y="26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0" y="4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79" name="Freeform 112"/>
            <p:cNvSpPr>
              <a:spLocks noEditPoints="1"/>
            </p:cNvSpPr>
            <p:nvPr userDrawn="1"/>
          </p:nvSpPr>
          <p:spPr bwMode="auto">
            <a:xfrm>
              <a:off x="3581" y="3031"/>
              <a:ext cx="32" cy="42"/>
            </a:xfrm>
            <a:custGeom>
              <a:avLst/>
              <a:gdLst>
                <a:gd name="T0" fmla="*/ 24 w 32"/>
                <a:gd name="T1" fmla="*/ 30 h 42"/>
                <a:gd name="T2" fmla="*/ 24 w 32"/>
                <a:gd name="T3" fmla="*/ 24 h 42"/>
                <a:gd name="T4" fmla="*/ 24 w 32"/>
                <a:gd name="T5" fmla="*/ 24 h 42"/>
                <a:gd name="T6" fmla="*/ 20 w 32"/>
                <a:gd name="T7" fmla="*/ 22 h 42"/>
                <a:gd name="T8" fmla="*/ 16 w 32"/>
                <a:gd name="T9" fmla="*/ 22 h 42"/>
                <a:gd name="T10" fmla="*/ 16 w 32"/>
                <a:gd name="T11" fmla="*/ 22 h 42"/>
                <a:gd name="T12" fmla="*/ 10 w 32"/>
                <a:gd name="T13" fmla="*/ 24 h 42"/>
                <a:gd name="T14" fmla="*/ 8 w 32"/>
                <a:gd name="T15" fmla="*/ 26 h 42"/>
                <a:gd name="T16" fmla="*/ 6 w 32"/>
                <a:gd name="T17" fmla="*/ 28 h 42"/>
                <a:gd name="T18" fmla="*/ 6 w 32"/>
                <a:gd name="T19" fmla="*/ 28 h 42"/>
                <a:gd name="T20" fmla="*/ 8 w 32"/>
                <a:gd name="T21" fmla="*/ 34 h 42"/>
                <a:gd name="T22" fmla="*/ 14 w 32"/>
                <a:gd name="T23" fmla="*/ 36 h 42"/>
                <a:gd name="T24" fmla="*/ 14 w 32"/>
                <a:gd name="T25" fmla="*/ 36 h 42"/>
                <a:gd name="T26" fmla="*/ 20 w 32"/>
                <a:gd name="T27" fmla="*/ 34 h 42"/>
                <a:gd name="T28" fmla="*/ 24 w 32"/>
                <a:gd name="T29" fmla="*/ 30 h 42"/>
                <a:gd name="T30" fmla="*/ 2 w 32"/>
                <a:gd name="T31" fmla="*/ 4 h 42"/>
                <a:gd name="T32" fmla="*/ 2 w 32"/>
                <a:gd name="T33" fmla="*/ 4 h 42"/>
                <a:gd name="T34" fmla="*/ 8 w 32"/>
                <a:gd name="T35" fmla="*/ 0 h 42"/>
                <a:gd name="T36" fmla="*/ 16 w 32"/>
                <a:gd name="T37" fmla="*/ 0 h 42"/>
                <a:gd name="T38" fmla="*/ 16 w 32"/>
                <a:gd name="T39" fmla="*/ 0 h 42"/>
                <a:gd name="T40" fmla="*/ 24 w 32"/>
                <a:gd name="T41" fmla="*/ 0 h 42"/>
                <a:gd name="T42" fmla="*/ 28 w 32"/>
                <a:gd name="T43" fmla="*/ 4 h 42"/>
                <a:gd name="T44" fmla="*/ 30 w 32"/>
                <a:gd name="T45" fmla="*/ 10 h 42"/>
                <a:gd name="T46" fmla="*/ 32 w 32"/>
                <a:gd name="T47" fmla="*/ 16 h 42"/>
                <a:gd name="T48" fmla="*/ 32 w 32"/>
                <a:gd name="T49" fmla="*/ 40 h 42"/>
                <a:gd name="T50" fmla="*/ 24 w 32"/>
                <a:gd name="T51" fmla="*/ 40 h 42"/>
                <a:gd name="T52" fmla="*/ 24 w 32"/>
                <a:gd name="T53" fmla="*/ 36 h 42"/>
                <a:gd name="T54" fmla="*/ 24 w 32"/>
                <a:gd name="T55" fmla="*/ 36 h 42"/>
                <a:gd name="T56" fmla="*/ 20 w 32"/>
                <a:gd name="T57" fmla="*/ 40 h 42"/>
                <a:gd name="T58" fmla="*/ 12 w 32"/>
                <a:gd name="T59" fmla="*/ 42 h 42"/>
                <a:gd name="T60" fmla="*/ 12 w 32"/>
                <a:gd name="T61" fmla="*/ 42 h 42"/>
                <a:gd name="T62" fmla="*/ 6 w 32"/>
                <a:gd name="T63" fmla="*/ 40 h 42"/>
                <a:gd name="T64" fmla="*/ 2 w 32"/>
                <a:gd name="T65" fmla="*/ 38 h 42"/>
                <a:gd name="T66" fmla="*/ 0 w 32"/>
                <a:gd name="T67" fmla="*/ 34 h 42"/>
                <a:gd name="T68" fmla="*/ 0 w 32"/>
                <a:gd name="T69" fmla="*/ 30 h 42"/>
                <a:gd name="T70" fmla="*/ 0 w 32"/>
                <a:gd name="T71" fmla="*/ 30 h 42"/>
                <a:gd name="T72" fmla="*/ 0 w 32"/>
                <a:gd name="T73" fmla="*/ 24 h 42"/>
                <a:gd name="T74" fmla="*/ 4 w 32"/>
                <a:gd name="T75" fmla="*/ 20 h 42"/>
                <a:gd name="T76" fmla="*/ 8 w 32"/>
                <a:gd name="T77" fmla="*/ 18 h 42"/>
                <a:gd name="T78" fmla="*/ 14 w 32"/>
                <a:gd name="T79" fmla="*/ 16 h 42"/>
                <a:gd name="T80" fmla="*/ 14 w 32"/>
                <a:gd name="T81" fmla="*/ 16 h 42"/>
                <a:gd name="T82" fmla="*/ 20 w 32"/>
                <a:gd name="T83" fmla="*/ 16 h 42"/>
                <a:gd name="T84" fmla="*/ 24 w 32"/>
                <a:gd name="T85" fmla="*/ 18 h 42"/>
                <a:gd name="T86" fmla="*/ 24 w 32"/>
                <a:gd name="T87" fmla="*/ 18 h 42"/>
                <a:gd name="T88" fmla="*/ 24 w 32"/>
                <a:gd name="T89" fmla="*/ 14 h 42"/>
                <a:gd name="T90" fmla="*/ 22 w 32"/>
                <a:gd name="T91" fmla="*/ 10 h 42"/>
                <a:gd name="T92" fmla="*/ 20 w 32"/>
                <a:gd name="T93" fmla="*/ 8 h 42"/>
                <a:gd name="T94" fmla="*/ 16 w 32"/>
                <a:gd name="T95" fmla="*/ 6 h 42"/>
                <a:gd name="T96" fmla="*/ 16 w 32"/>
                <a:gd name="T97" fmla="*/ 6 h 42"/>
                <a:gd name="T98" fmla="*/ 10 w 32"/>
                <a:gd name="T99" fmla="*/ 8 h 42"/>
                <a:gd name="T100" fmla="*/ 4 w 32"/>
                <a:gd name="T101" fmla="*/ 10 h 42"/>
                <a:gd name="T102" fmla="*/ 2 w 32"/>
                <a:gd name="T10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" h="42">
                  <a:moveTo>
                    <a:pt x="24" y="30"/>
                  </a:moveTo>
                  <a:lnTo>
                    <a:pt x="24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20" y="34"/>
                  </a:lnTo>
                  <a:lnTo>
                    <a:pt x="24" y="30"/>
                  </a:lnTo>
                  <a:close/>
                  <a:moveTo>
                    <a:pt x="2" y="4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0" y="40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8"/>
                  </a:lnTo>
                  <a:lnTo>
                    <a:pt x="4" y="1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0" name="Freeform 113"/>
            <p:cNvSpPr>
              <a:spLocks/>
            </p:cNvSpPr>
            <p:nvPr userDrawn="1"/>
          </p:nvSpPr>
          <p:spPr bwMode="auto">
            <a:xfrm>
              <a:off x="3587" y="3053"/>
              <a:ext cx="18" cy="14"/>
            </a:xfrm>
            <a:custGeom>
              <a:avLst/>
              <a:gdLst>
                <a:gd name="T0" fmla="*/ 18 w 18"/>
                <a:gd name="T1" fmla="*/ 8 h 14"/>
                <a:gd name="T2" fmla="*/ 18 w 18"/>
                <a:gd name="T3" fmla="*/ 2 h 14"/>
                <a:gd name="T4" fmla="*/ 18 w 18"/>
                <a:gd name="T5" fmla="*/ 2 h 14"/>
                <a:gd name="T6" fmla="*/ 14 w 18"/>
                <a:gd name="T7" fmla="*/ 0 h 14"/>
                <a:gd name="T8" fmla="*/ 10 w 18"/>
                <a:gd name="T9" fmla="*/ 0 h 14"/>
                <a:gd name="T10" fmla="*/ 10 w 18"/>
                <a:gd name="T11" fmla="*/ 0 h 14"/>
                <a:gd name="T12" fmla="*/ 4 w 18"/>
                <a:gd name="T13" fmla="*/ 2 h 14"/>
                <a:gd name="T14" fmla="*/ 2 w 18"/>
                <a:gd name="T15" fmla="*/ 4 h 14"/>
                <a:gd name="T16" fmla="*/ 0 w 18"/>
                <a:gd name="T17" fmla="*/ 6 h 14"/>
                <a:gd name="T18" fmla="*/ 0 w 18"/>
                <a:gd name="T19" fmla="*/ 6 h 14"/>
                <a:gd name="T20" fmla="*/ 2 w 18"/>
                <a:gd name="T21" fmla="*/ 12 h 14"/>
                <a:gd name="T22" fmla="*/ 8 w 18"/>
                <a:gd name="T23" fmla="*/ 14 h 14"/>
                <a:gd name="T24" fmla="*/ 8 w 18"/>
                <a:gd name="T25" fmla="*/ 14 h 14"/>
                <a:gd name="T26" fmla="*/ 14 w 18"/>
                <a:gd name="T27" fmla="*/ 12 h 14"/>
                <a:gd name="T28" fmla="*/ 18 w 18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4">
                  <a:moveTo>
                    <a:pt x="18" y="8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12"/>
                  </a:lnTo>
                  <a:lnTo>
                    <a:pt x="18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1" name="Freeform 114"/>
            <p:cNvSpPr>
              <a:spLocks/>
            </p:cNvSpPr>
            <p:nvPr userDrawn="1"/>
          </p:nvSpPr>
          <p:spPr bwMode="auto">
            <a:xfrm>
              <a:off x="3581" y="3031"/>
              <a:ext cx="32" cy="42"/>
            </a:xfrm>
            <a:custGeom>
              <a:avLst/>
              <a:gdLst>
                <a:gd name="T0" fmla="*/ 2 w 32"/>
                <a:gd name="T1" fmla="*/ 4 h 42"/>
                <a:gd name="T2" fmla="*/ 2 w 32"/>
                <a:gd name="T3" fmla="*/ 4 h 42"/>
                <a:gd name="T4" fmla="*/ 8 w 32"/>
                <a:gd name="T5" fmla="*/ 0 h 42"/>
                <a:gd name="T6" fmla="*/ 16 w 32"/>
                <a:gd name="T7" fmla="*/ 0 h 42"/>
                <a:gd name="T8" fmla="*/ 16 w 32"/>
                <a:gd name="T9" fmla="*/ 0 h 42"/>
                <a:gd name="T10" fmla="*/ 24 w 32"/>
                <a:gd name="T11" fmla="*/ 0 h 42"/>
                <a:gd name="T12" fmla="*/ 28 w 32"/>
                <a:gd name="T13" fmla="*/ 4 h 42"/>
                <a:gd name="T14" fmla="*/ 30 w 32"/>
                <a:gd name="T15" fmla="*/ 10 h 42"/>
                <a:gd name="T16" fmla="*/ 32 w 32"/>
                <a:gd name="T17" fmla="*/ 16 h 42"/>
                <a:gd name="T18" fmla="*/ 32 w 32"/>
                <a:gd name="T19" fmla="*/ 40 h 42"/>
                <a:gd name="T20" fmla="*/ 24 w 32"/>
                <a:gd name="T21" fmla="*/ 40 h 42"/>
                <a:gd name="T22" fmla="*/ 24 w 32"/>
                <a:gd name="T23" fmla="*/ 36 h 42"/>
                <a:gd name="T24" fmla="*/ 24 w 32"/>
                <a:gd name="T25" fmla="*/ 36 h 42"/>
                <a:gd name="T26" fmla="*/ 20 w 32"/>
                <a:gd name="T27" fmla="*/ 40 h 42"/>
                <a:gd name="T28" fmla="*/ 12 w 32"/>
                <a:gd name="T29" fmla="*/ 42 h 42"/>
                <a:gd name="T30" fmla="*/ 12 w 32"/>
                <a:gd name="T31" fmla="*/ 42 h 42"/>
                <a:gd name="T32" fmla="*/ 6 w 32"/>
                <a:gd name="T33" fmla="*/ 40 h 42"/>
                <a:gd name="T34" fmla="*/ 2 w 32"/>
                <a:gd name="T35" fmla="*/ 38 h 42"/>
                <a:gd name="T36" fmla="*/ 0 w 32"/>
                <a:gd name="T37" fmla="*/ 34 h 42"/>
                <a:gd name="T38" fmla="*/ 0 w 32"/>
                <a:gd name="T39" fmla="*/ 30 h 42"/>
                <a:gd name="T40" fmla="*/ 0 w 32"/>
                <a:gd name="T41" fmla="*/ 30 h 42"/>
                <a:gd name="T42" fmla="*/ 0 w 32"/>
                <a:gd name="T43" fmla="*/ 24 h 42"/>
                <a:gd name="T44" fmla="*/ 4 w 32"/>
                <a:gd name="T45" fmla="*/ 20 h 42"/>
                <a:gd name="T46" fmla="*/ 8 w 32"/>
                <a:gd name="T47" fmla="*/ 18 h 42"/>
                <a:gd name="T48" fmla="*/ 14 w 32"/>
                <a:gd name="T49" fmla="*/ 16 h 42"/>
                <a:gd name="T50" fmla="*/ 14 w 32"/>
                <a:gd name="T51" fmla="*/ 16 h 42"/>
                <a:gd name="T52" fmla="*/ 20 w 32"/>
                <a:gd name="T53" fmla="*/ 16 h 42"/>
                <a:gd name="T54" fmla="*/ 24 w 32"/>
                <a:gd name="T55" fmla="*/ 18 h 42"/>
                <a:gd name="T56" fmla="*/ 24 w 32"/>
                <a:gd name="T57" fmla="*/ 18 h 42"/>
                <a:gd name="T58" fmla="*/ 24 w 32"/>
                <a:gd name="T59" fmla="*/ 14 h 42"/>
                <a:gd name="T60" fmla="*/ 22 w 32"/>
                <a:gd name="T61" fmla="*/ 10 h 42"/>
                <a:gd name="T62" fmla="*/ 20 w 32"/>
                <a:gd name="T63" fmla="*/ 8 h 42"/>
                <a:gd name="T64" fmla="*/ 16 w 32"/>
                <a:gd name="T65" fmla="*/ 6 h 42"/>
                <a:gd name="T66" fmla="*/ 16 w 32"/>
                <a:gd name="T67" fmla="*/ 6 h 42"/>
                <a:gd name="T68" fmla="*/ 10 w 32"/>
                <a:gd name="T69" fmla="*/ 8 h 42"/>
                <a:gd name="T70" fmla="*/ 4 w 32"/>
                <a:gd name="T71" fmla="*/ 10 h 42"/>
                <a:gd name="T72" fmla="*/ 2 w 32"/>
                <a:gd name="T7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42">
                  <a:moveTo>
                    <a:pt x="2" y="4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0" y="40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0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8"/>
                  </a:lnTo>
                  <a:lnTo>
                    <a:pt x="4" y="10"/>
                  </a:lnTo>
                  <a:lnTo>
                    <a:pt x="2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2" name="Freeform 115"/>
            <p:cNvSpPr>
              <a:spLocks/>
            </p:cNvSpPr>
            <p:nvPr userDrawn="1"/>
          </p:nvSpPr>
          <p:spPr bwMode="auto">
            <a:xfrm>
              <a:off x="3627" y="3031"/>
              <a:ext cx="36" cy="40"/>
            </a:xfrm>
            <a:custGeom>
              <a:avLst/>
              <a:gdLst>
                <a:gd name="T0" fmla="*/ 30 w 36"/>
                <a:gd name="T1" fmla="*/ 24 h 40"/>
                <a:gd name="T2" fmla="*/ 8 w 36"/>
                <a:gd name="T3" fmla="*/ 24 h 40"/>
                <a:gd name="T4" fmla="*/ 8 w 36"/>
                <a:gd name="T5" fmla="*/ 40 h 40"/>
                <a:gd name="T6" fmla="*/ 0 w 36"/>
                <a:gd name="T7" fmla="*/ 40 h 40"/>
                <a:gd name="T8" fmla="*/ 0 w 36"/>
                <a:gd name="T9" fmla="*/ 0 h 40"/>
                <a:gd name="T10" fmla="*/ 8 w 36"/>
                <a:gd name="T11" fmla="*/ 0 h 40"/>
                <a:gd name="T12" fmla="*/ 8 w 36"/>
                <a:gd name="T13" fmla="*/ 18 h 40"/>
                <a:gd name="T14" fmla="*/ 30 w 36"/>
                <a:gd name="T15" fmla="*/ 18 h 40"/>
                <a:gd name="T16" fmla="*/ 30 w 36"/>
                <a:gd name="T17" fmla="*/ 0 h 40"/>
                <a:gd name="T18" fmla="*/ 36 w 36"/>
                <a:gd name="T19" fmla="*/ 0 h 40"/>
                <a:gd name="T20" fmla="*/ 36 w 36"/>
                <a:gd name="T21" fmla="*/ 40 h 40"/>
                <a:gd name="T22" fmla="*/ 30 w 36"/>
                <a:gd name="T23" fmla="*/ 40 h 40"/>
                <a:gd name="T24" fmla="*/ 30 w 36"/>
                <a:gd name="T25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0">
                  <a:moveTo>
                    <a:pt x="30" y="24"/>
                  </a:moveTo>
                  <a:lnTo>
                    <a:pt x="8" y="24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8"/>
                  </a:lnTo>
                  <a:lnTo>
                    <a:pt x="30" y="18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0" y="40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3" name="Freeform 116"/>
            <p:cNvSpPr>
              <a:spLocks/>
            </p:cNvSpPr>
            <p:nvPr userDrawn="1"/>
          </p:nvSpPr>
          <p:spPr bwMode="auto">
            <a:xfrm>
              <a:off x="3679" y="3031"/>
              <a:ext cx="38" cy="40"/>
            </a:xfrm>
            <a:custGeom>
              <a:avLst/>
              <a:gdLst>
                <a:gd name="T0" fmla="*/ 0 w 38"/>
                <a:gd name="T1" fmla="*/ 40 h 40"/>
                <a:gd name="T2" fmla="*/ 0 w 38"/>
                <a:gd name="T3" fmla="*/ 0 h 40"/>
                <a:gd name="T4" fmla="*/ 8 w 38"/>
                <a:gd name="T5" fmla="*/ 0 h 40"/>
                <a:gd name="T6" fmla="*/ 8 w 38"/>
                <a:gd name="T7" fmla="*/ 30 h 40"/>
                <a:gd name="T8" fmla="*/ 30 w 38"/>
                <a:gd name="T9" fmla="*/ 0 h 40"/>
                <a:gd name="T10" fmla="*/ 38 w 38"/>
                <a:gd name="T11" fmla="*/ 0 h 40"/>
                <a:gd name="T12" fmla="*/ 38 w 38"/>
                <a:gd name="T13" fmla="*/ 40 h 40"/>
                <a:gd name="T14" fmla="*/ 30 w 38"/>
                <a:gd name="T15" fmla="*/ 40 h 40"/>
                <a:gd name="T16" fmla="*/ 30 w 38"/>
                <a:gd name="T17" fmla="*/ 12 h 40"/>
                <a:gd name="T18" fmla="*/ 8 w 38"/>
                <a:gd name="T19" fmla="*/ 40 h 40"/>
                <a:gd name="T20" fmla="*/ 0 w 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0">
                  <a:moveTo>
                    <a:pt x="0" y="4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30" y="12"/>
                  </a:lnTo>
                  <a:lnTo>
                    <a:pt x="8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4" name="Freeform 117"/>
            <p:cNvSpPr>
              <a:spLocks noEditPoints="1"/>
            </p:cNvSpPr>
            <p:nvPr userDrawn="1"/>
          </p:nvSpPr>
          <p:spPr bwMode="auto">
            <a:xfrm>
              <a:off x="3731" y="3031"/>
              <a:ext cx="58" cy="42"/>
            </a:xfrm>
            <a:custGeom>
              <a:avLst/>
              <a:gdLst>
                <a:gd name="T0" fmla="*/ 38 w 58"/>
                <a:gd name="T1" fmla="*/ 34 h 42"/>
                <a:gd name="T2" fmla="*/ 38 w 58"/>
                <a:gd name="T3" fmla="*/ 34 h 42"/>
                <a:gd name="T4" fmla="*/ 42 w 58"/>
                <a:gd name="T5" fmla="*/ 34 h 42"/>
                <a:gd name="T6" fmla="*/ 46 w 58"/>
                <a:gd name="T7" fmla="*/ 30 h 42"/>
                <a:gd name="T8" fmla="*/ 50 w 58"/>
                <a:gd name="T9" fmla="*/ 26 h 42"/>
                <a:gd name="T10" fmla="*/ 50 w 58"/>
                <a:gd name="T11" fmla="*/ 20 h 42"/>
                <a:gd name="T12" fmla="*/ 50 w 58"/>
                <a:gd name="T13" fmla="*/ 20 h 42"/>
                <a:gd name="T14" fmla="*/ 50 w 58"/>
                <a:gd name="T15" fmla="*/ 16 h 42"/>
                <a:gd name="T16" fmla="*/ 46 w 58"/>
                <a:gd name="T17" fmla="*/ 10 h 42"/>
                <a:gd name="T18" fmla="*/ 42 w 58"/>
                <a:gd name="T19" fmla="*/ 8 h 42"/>
                <a:gd name="T20" fmla="*/ 38 w 58"/>
                <a:gd name="T21" fmla="*/ 6 h 42"/>
                <a:gd name="T22" fmla="*/ 38 w 58"/>
                <a:gd name="T23" fmla="*/ 6 h 42"/>
                <a:gd name="T24" fmla="*/ 32 w 58"/>
                <a:gd name="T25" fmla="*/ 8 h 42"/>
                <a:gd name="T26" fmla="*/ 28 w 58"/>
                <a:gd name="T27" fmla="*/ 10 h 42"/>
                <a:gd name="T28" fmla="*/ 26 w 58"/>
                <a:gd name="T29" fmla="*/ 16 h 42"/>
                <a:gd name="T30" fmla="*/ 24 w 58"/>
                <a:gd name="T31" fmla="*/ 20 h 42"/>
                <a:gd name="T32" fmla="*/ 24 w 58"/>
                <a:gd name="T33" fmla="*/ 20 h 42"/>
                <a:gd name="T34" fmla="*/ 26 w 58"/>
                <a:gd name="T35" fmla="*/ 26 h 42"/>
                <a:gd name="T36" fmla="*/ 28 w 58"/>
                <a:gd name="T37" fmla="*/ 30 h 42"/>
                <a:gd name="T38" fmla="*/ 32 w 58"/>
                <a:gd name="T39" fmla="*/ 34 h 42"/>
                <a:gd name="T40" fmla="*/ 38 w 58"/>
                <a:gd name="T41" fmla="*/ 34 h 42"/>
                <a:gd name="T42" fmla="*/ 0 w 58"/>
                <a:gd name="T43" fmla="*/ 0 h 42"/>
                <a:gd name="T44" fmla="*/ 8 w 58"/>
                <a:gd name="T45" fmla="*/ 0 h 42"/>
                <a:gd name="T46" fmla="*/ 8 w 58"/>
                <a:gd name="T47" fmla="*/ 16 h 42"/>
                <a:gd name="T48" fmla="*/ 18 w 58"/>
                <a:gd name="T49" fmla="*/ 16 h 42"/>
                <a:gd name="T50" fmla="*/ 18 w 58"/>
                <a:gd name="T51" fmla="*/ 16 h 42"/>
                <a:gd name="T52" fmla="*/ 20 w 58"/>
                <a:gd name="T53" fmla="*/ 10 h 42"/>
                <a:gd name="T54" fmla="*/ 24 w 58"/>
                <a:gd name="T55" fmla="*/ 4 h 42"/>
                <a:gd name="T56" fmla="*/ 30 w 58"/>
                <a:gd name="T57" fmla="*/ 2 h 42"/>
                <a:gd name="T58" fmla="*/ 38 w 58"/>
                <a:gd name="T59" fmla="*/ 0 h 42"/>
                <a:gd name="T60" fmla="*/ 38 w 58"/>
                <a:gd name="T61" fmla="*/ 0 h 42"/>
                <a:gd name="T62" fmla="*/ 46 w 58"/>
                <a:gd name="T63" fmla="*/ 2 h 42"/>
                <a:gd name="T64" fmla="*/ 52 w 58"/>
                <a:gd name="T65" fmla="*/ 6 h 42"/>
                <a:gd name="T66" fmla="*/ 56 w 58"/>
                <a:gd name="T67" fmla="*/ 12 h 42"/>
                <a:gd name="T68" fmla="*/ 58 w 58"/>
                <a:gd name="T69" fmla="*/ 20 h 42"/>
                <a:gd name="T70" fmla="*/ 58 w 58"/>
                <a:gd name="T71" fmla="*/ 20 h 42"/>
                <a:gd name="T72" fmla="*/ 56 w 58"/>
                <a:gd name="T73" fmla="*/ 30 h 42"/>
                <a:gd name="T74" fmla="*/ 52 w 58"/>
                <a:gd name="T75" fmla="*/ 36 h 42"/>
                <a:gd name="T76" fmla="*/ 46 w 58"/>
                <a:gd name="T77" fmla="*/ 40 h 42"/>
                <a:gd name="T78" fmla="*/ 38 w 58"/>
                <a:gd name="T79" fmla="*/ 42 h 42"/>
                <a:gd name="T80" fmla="*/ 38 w 58"/>
                <a:gd name="T81" fmla="*/ 42 h 42"/>
                <a:gd name="T82" fmla="*/ 30 w 58"/>
                <a:gd name="T83" fmla="*/ 40 h 42"/>
                <a:gd name="T84" fmla="*/ 24 w 58"/>
                <a:gd name="T85" fmla="*/ 36 h 42"/>
                <a:gd name="T86" fmla="*/ 20 w 58"/>
                <a:gd name="T87" fmla="*/ 32 h 42"/>
                <a:gd name="T88" fmla="*/ 18 w 58"/>
                <a:gd name="T89" fmla="*/ 24 h 42"/>
                <a:gd name="T90" fmla="*/ 8 w 58"/>
                <a:gd name="T91" fmla="*/ 24 h 42"/>
                <a:gd name="T92" fmla="*/ 8 w 58"/>
                <a:gd name="T93" fmla="*/ 40 h 42"/>
                <a:gd name="T94" fmla="*/ 0 w 58"/>
                <a:gd name="T95" fmla="*/ 40 h 42"/>
                <a:gd name="T96" fmla="*/ 0 w 58"/>
                <a:gd name="T9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" h="42">
                  <a:moveTo>
                    <a:pt x="38" y="34"/>
                  </a:moveTo>
                  <a:lnTo>
                    <a:pt x="38" y="34"/>
                  </a:lnTo>
                  <a:lnTo>
                    <a:pt x="42" y="34"/>
                  </a:lnTo>
                  <a:lnTo>
                    <a:pt x="46" y="30"/>
                  </a:lnTo>
                  <a:lnTo>
                    <a:pt x="50" y="26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16"/>
                  </a:lnTo>
                  <a:lnTo>
                    <a:pt x="46" y="10"/>
                  </a:lnTo>
                  <a:lnTo>
                    <a:pt x="42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2" y="8"/>
                  </a:lnTo>
                  <a:lnTo>
                    <a:pt x="28" y="10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6"/>
                  </a:lnTo>
                  <a:lnTo>
                    <a:pt x="28" y="30"/>
                  </a:lnTo>
                  <a:lnTo>
                    <a:pt x="32" y="34"/>
                  </a:lnTo>
                  <a:lnTo>
                    <a:pt x="38" y="34"/>
                  </a:lnTo>
                  <a:close/>
                  <a:moveTo>
                    <a:pt x="0" y="0"/>
                  </a:moveTo>
                  <a:lnTo>
                    <a:pt x="8" y="0"/>
                  </a:lnTo>
                  <a:lnTo>
                    <a:pt x="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0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20"/>
                  </a:lnTo>
                  <a:lnTo>
                    <a:pt x="56" y="30"/>
                  </a:lnTo>
                  <a:lnTo>
                    <a:pt x="52" y="36"/>
                  </a:lnTo>
                  <a:lnTo>
                    <a:pt x="46" y="40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0" y="40"/>
                  </a:lnTo>
                  <a:lnTo>
                    <a:pt x="24" y="36"/>
                  </a:lnTo>
                  <a:lnTo>
                    <a:pt x="20" y="32"/>
                  </a:lnTo>
                  <a:lnTo>
                    <a:pt x="18" y="24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5" name="Freeform 118"/>
            <p:cNvSpPr>
              <a:spLocks/>
            </p:cNvSpPr>
            <p:nvPr userDrawn="1"/>
          </p:nvSpPr>
          <p:spPr bwMode="auto">
            <a:xfrm>
              <a:off x="3755" y="3037"/>
              <a:ext cx="26" cy="28"/>
            </a:xfrm>
            <a:custGeom>
              <a:avLst/>
              <a:gdLst>
                <a:gd name="T0" fmla="*/ 14 w 26"/>
                <a:gd name="T1" fmla="*/ 28 h 28"/>
                <a:gd name="T2" fmla="*/ 14 w 26"/>
                <a:gd name="T3" fmla="*/ 28 h 28"/>
                <a:gd name="T4" fmla="*/ 18 w 26"/>
                <a:gd name="T5" fmla="*/ 28 h 28"/>
                <a:gd name="T6" fmla="*/ 22 w 26"/>
                <a:gd name="T7" fmla="*/ 24 h 28"/>
                <a:gd name="T8" fmla="*/ 26 w 26"/>
                <a:gd name="T9" fmla="*/ 20 h 28"/>
                <a:gd name="T10" fmla="*/ 26 w 26"/>
                <a:gd name="T11" fmla="*/ 14 h 28"/>
                <a:gd name="T12" fmla="*/ 26 w 26"/>
                <a:gd name="T13" fmla="*/ 14 h 28"/>
                <a:gd name="T14" fmla="*/ 26 w 26"/>
                <a:gd name="T15" fmla="*/ 10 h 28"/>
                <a:gd name="T16" fmla="*/ 22 w 26"/>
                <a:gd name="T17" fmla="*/ 4 h 28"/>
                <a:gd name="T18" fmla="*/ 18 w 26"/>
                <a:gd name="T19" fmla="*/ 2 h 28"/>
                <a:gd name="T20" fmla="*/ 14 w 26"/>
                <a:gd name="T21" fmla="*/ 0 h 28"/>
                <a:gd name="T22" fmla="*/ 14 w 26"/>
                <a:gd name="T23" fmla="*/ 0 h 28"/>
                <a:gd name="T24" fmla="*/ 8 w 26"/>
                <a:gd name="T25" fmla="*/ 2 h 28"/>
                <a:gd name="T26" fmla="*/ 4 w 26"/>
                <a:gd name="T27" fmla="*/ 4 h 28"/>
                <a:gd name="T28" fmla="*/ 2 w 26"/>
                <a:gd name="T29" fmla="*/ 10 h 28"/>
                <a:gd name="T30" fmla="*/ 0 w 26"/>
                <a:gd name="T31" fmla="*/ 14 h 28"/>
                <a:gd name="T32" fmla="*/ 0 w 26"/>
                <a:gd name="T33" fmla="*/ 14 h 28"/>
                <a:gd name="T34" fmla="*/ 2 w 26"/>
                <a:gd name="T35" fmla="*/ 20 h 28"/>
                <a:gd name="T36" fmla="*/ 4 w 26"/>
                <a:gd name="T37" fmla="*/ 24 h 28"/>
                <a:gd name="T38" fmla="*/ 8 w 26"/>
                <a:gd name="T39" fmla="*/ 28 h 28"/>
                <a:gd name="T40" fmla="*/ 14 w 26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6" y="2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6" name="Freeform 119"/>
            <p:cNvSpPr>
              <a:spLocks/>
            </p:cNvSpPr>
            <p:nvPr userDrawn="1"/>
          </p:nvSpPr>
          <p:spPr bwMode="auto">
            <a:xfrm>
              <a:off x="3731" y="3031"/>
              <a:ext cx="58" cy="42"/>
            </a:xfrm>
            <a:custGeom>
              <a:avLst/>
              <a:gdLst>
                <a:gd name="T0" fmla="*/ 0 w 58"/>
                <a:gd name="T1" fmla="*/ 0 h 42"/>
                <a:gd name="T2" fmla="*/ 8 w 58"/>
                <a:gd name="T3" fmla="*/ 0 h 42"/>
                <a:gd name="T4" fmla="*/ 8 w 58"/>
                <a:gd name="T5" fmla="*/ 16 h 42"/>
                <a:gd name="T6" fmla="*/ 18 w 58"/>
                <a:gd name="T7" fmla="*/ 16 h 42"/>
                <a:gd name="T8" fmla="*/ 18 w 58"/>
                <a:gd name="T9" fmla="*/ 16 h 42"/>
                <a:gd name="T10" fmla="*/ 20 w 58"/>
                <a:gd name="T11" fmla="*/ 10 h 42"/>
                <a:gd name="T12" fmla="*/ 24 w 58"/>
                <a:gd name="T13" fmla="*/ 4 h 42"/>
                <a:gd name="T14" fmla="*/ 30 w 58"/>
                <a:gd name="T15" fmla="*/ 2 h 42"/>
                <a:gd name="T16" fmla="*/ 38 w 58"/>
                <a:gd name="T17" fmla="*/ 0 h 42"/>
                <a:gd name="T18" fmla="*/ 38 w 58"/>
                <a:gd name="T19" fmla="*/ 0 h 42"/>
                <a:gd name="T20" fmla="*/ 46 w 58"/>
                <a:gd name="T21" fmla="*/ 2 h 42"/>
                <a:gd name="T22" fmla="*/ 52 w 58"/>
                <a:gd name="T23" fmla="*/ 6 h 42"/>
                <a:gd name="T24" fmla="*/ 56 w 58"/>
                <a:gd name="T25" fmla="*/ 12 h 42"/>
                <a:gd name="T26" fmla="*/ 58 w 58"/>
                <a:gd name="T27" fmla="*/ 20 h 42"/>
                <a:gd name="T28" fmla="*/ 58 w 58"/>
                <a:gd name="T29" fmla="*/ 20 h 42"/>
                <a:gd name="T30" fmla="*/ 56 w 58"/>
                <a:gd name="T31" fmla="*/ 30 h 42"/>
                <a:gd name="T32" fmla="*/ 52 w 58"/>
                <a:gd name="T33" fmla="*/ 36 h 42"/>
                <a:gd name="T34" fmla="*/ 46 w 58"/>
                <a:gd name="T35" fmla="*/ 40 h 42"/>
                <a:gd name="T36" fmla="*/ 38 w 58"/>
                <a:gd name="T37" fmla="*/ 42 h 42"/>
                <a:gd name="T38" fmla="*/ 38 w 58"/>
                <a:gd name="T39" fmla="*/ 42 h 42"/>
                <a:gd name="T40" fmla="*/ 30 w 58"/>
                <a:gd name="T41" fmla="*/ 40 h 42"/>
                <a:gd name="T42" fmla="*/ 24 w 58"/>
                <a:gd name="T43" fmla="*/ 36 h 42"/>
                <a:gd name="T44" fmla="*/ 20 w 58"/>
                <a:gd name="T45" fmla="*/ 32 h 42"/>
                <a:gd name="T46" fmla="*/ 18 w 58"/>
                <a:gd name="T47" fmla="*/ 24 h 42"/>
                <a:gd name="T48" fmla="*/ 8 w 58"/>
                <a:gd name="T49" fmla="*/ 24 h 42"/>
                <a:gd name="T50" fmla="*/ 8 w 58"/>
                <a:gd name="T51" fmla="*/ 40 h 42"/>
                <a:gd name="T52" fmla="*/ 0 w 58"/>
                <a:gd name="T53" fmla="*/ 40 h 42"/>
                <a:gd name="T54" fmla="*/ 0 w 58"/>
                <a:gd name="T5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" h="42">
                  <a:moveTo>
                    <a:pt x="0" y="0"/>
                  </a:moveTo>
                  <a:lnTo>
                    <a:pt x="8" y="0"/>
                  </a:lnTo>
                  <a:lnTo>
                    <a:pt x="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0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20"/>
                  </a:lnTo>
                  <a:lnTo>
                    <a:pt x="56" y="30"/>
                  </a:lnTo>
                  <a:lnTo>
                    <a:pt x="52" y="36"/>
                  </a:lnTo>
                  <a:lnTo>
                    <a:pt x="46" y="40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0" y="40"/>
                  </a:lnTo>
                  <a:lnTo>
                    <a:pt x="24" y="36"/>
                  </a:lnTo>
                  <a:lnTo>
                    <a:pt x="20" y="32"/>
                  </a:lnTo>
                  <a:lnTo>
                    <a:pt x="18" y="24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7" name="Freeform 120"/>
            <p:cNvSpPr>
              <a:spLocks/>
            </p:cNvSpPr>
            <p:nvPr userDrawn="1"/>
          </p:nvSpPr>
          <p:spPr bwMode="auto">
            <a:xfrm>
              <a:off x="2416" y="3121"/>
              <a:ext cx="38" cy="40"/>
            </a:xfrm>
            <a:custGeom>
              <a:avLst/>
              <a:gdLst>
                <a:gd name="T0" fmla="*/ 0 w 38"/>
                <a:gd name="T1" fmla="*/ 40 h 40"/>
                <a:gd name="T2" fmla="*/ 0 w 38"/>
                <a:gd name="T3" fmla="*/ 0 h 40"/>
                <a:gd name="T4" fmla="*/ 8 w 38"/>
                <a:gd name="T5" fmla="*/ 0 h 40"/>
                <a:gd name="T6" fmla="*/ 8 w 38"/>
                <a:gd name="T7" fmla="*/ 30 h 40"/>
                <a:gd name="T8" fmla="*/ 32 w 38"/>
                <a:gd name="T9" fmla="*/ 0 h 40"/>
                <a:gd name="T10" fmla="*/ 38 w 38"/>
                <a:gd name="T11" fmla="*/ 0 h 40"/>
                <a:gd name="T12" fmla="*/ 38 w 38"/>
                <a:gd name="T13" fmla="*/ 40 h 40"/>
                <a:gd name="T14" fmla="*/ 32 w 38"/>
                <a:gd name="T15" fmla="*/ 40 h 40"/>
                <a:gd name="T16" fmla="*/ 32 w 38"/>
                <a:gd name="T17" fmla="*/ 10 h 40"/>
                <a:gd name="T18" fmla="*/ 8 w 38"/>
                <a:gd name="T19" fmla="*/ 40 h 40"/>
                <a:gd name="T20" fmla="*/ 0 w 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0">
                  <a:moveTo>
                    <a:pt x="0" y="4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32" y="10"/>
                  </a:lnTo>
                  <a:lnTo>
                    <a:pt x="8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8" name="Freeform 121"/>
            <p:cNvSpPr>
              <a:spLocks/>
            </p:cNvSpPr>
            <p:nvPr userDrawn="1"/>
          </p:nvSpPr>
          <p:spPr bwMode="auto">
            <a:xfrm>
              <a:off x="2488" y="3121"/>
              <a:ext cx="42" cy="40"/>
            </a:xfrm>
            <a:custGeom>
              <a:avLst/>
              <a:gdLst>
                <a:gd name="T0" fmla="*/ 0 w 42"/>
                <a:gd name="T1" fmla="*/ 0 h 40"/>
                <a:gd name="T2" fmla="*/ 6 w 42"/>
                <a:gd name="T3" fmla="*/ 0 h 40"/>
                <a:gd name="T4" fmla="*/ 22 w 42"/>
                <a:gd name="T5" fmla="*/ 20 h 40"/>
                <a:gd name="T6" fmla="*/ 36 w 42"/>
                <a:gd name="T7" fmla="*/ 0 h 40"/>
                <a:gd name="T8" fmla="*/ 42 w 42"/>
                <a:gd name="T9" fmla="*/ 0 h 40"/>
                <a:gd name="T10" fmla="*/ 42 w 42"/>
                <a:gd name="T11" fmla="*/ 40 h 40"/>
                <a:gd name="T12" fmla="*/ 34 w 42"/>
                <a:gd name="T13" fmla="*/ 40 h 40"/>
                <a:gd name="T14" fmla="*/ 34 w 42"/>
                <a:gd name="T15" fmla="*/ 10 h 40"/>
                <a:gd name="T16" fmla="*/ 22 w 42"/>
                <a:gd name="T17" fmla="*/ 30 h 40"/>
                <a:gd name="T18" fmla="*/ 20 w 42"/>
                <a:gd name="T19" fmla="*/ 30 h 40"/>
                <a:gd name="T20" fmla="*/ 6 w 42"/>
                <a:gd name="T21" fmla="*/ 10 h 40"/>
                <a:gd name="T22" fmla="*/ 6 w 42"/>
                <a:gd name="T23" fmla="*/ 40 h 40"/>
                <a:gd name="T24" fmla="*/ 0 w 42"/>
                <a:gd name="T25" fmla="*/ 40 h 40"/>
                <a:gd name="T26" fmla="*/ 0 w 42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0">
                  <a:moveTo>
                    <a:pt x="0" y="0"/>
                  </a:moveTo>
                  <a:lnTo>
                    <a:pt x="6" y="0"/>
                  </a:lnTo>
                  <a:lnTo>
                    <a:pt x="22" y="2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40"/>
                  </a:lnTo>
                  <a:lnTo>
                    <a:pt x="34" y="40"/>
                  </a:lnTo>
                  <a:lnTo>
                    <a:pt x="34" y="1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6" y="1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89" name="Freeform 122"/>
            <p:cNvSpPr>
              <a:spLocks noEditPoints="1"/>
            </p:cNvSpPr>
            <p:nvPr userDrawn="1"/>
          </p:nvSpPr>
          <p:spPr bwMode="auto">
            <a:xfrm>
              <a:off x="2545" y="3119"/>
              <a:ext cx="38" cy="42"/>
            </a:xfrm>
            <a:custGeom>
              <a:avLst/>
              <a:gdLst>
                <a:gd name="T0" fmla="*/ 6 w 38"/>
                <a:gd name="T1" fmla="*/ 18 h 42"/>
                <a:gd name="T2" fmla="*/ 30 w 38"/>
                <a:gd name="T3" fmla="*/ 18 h 42"/>
                <a:gd name="T4" fmla="*/ 30 w 38"/>
                <a:gd name="T5" fmla="*/ 18 h 42"/>
                <a:gd name="T6" fmla="*/ 30 w 38"/>
                <a:gd name="T7" fmla="*/ 14 h 42"/>
                <a:gd name="T8" fmla="*/ 28 w 38"/>
                <a:gd name="T9" fmla="*/ 10 h 42"/>
                <a:gd name="T10" fmla="*/ 24 w 38"/>
                <a:gd name="T11" fmla="*/ 8 h 42"/>
                <a:gd name="T12" fmla="*/ 20 w 38"/>
                <a:gd name="T13" fmla="*/ 8 h 42"/>
                <a:gd name="T14" fmla="*/ 20 w 38"/>
                <a:gd name="T15" fmla="*/ 8 h 42"/>
                <a:gd name="T16" fmla="*/ 14 w 38"/>
                <a:gd name="T17" fmla="*/ 8 h 42"/>
                <a:gd name="T18" fmla="*/ 10 w 38"/>
                <a:gd name="T19" fmla="*/ 10 h 42"/>
                <a:gd name="T20" fmla="*/ 8 w 38"/>
                <a:gd name="T21" fmla="*/ 14 h 42"/>
                <a:gd name="T22" fmla="*/ 6 w 38"/>
                <a:gd name="T23" fmla="*/ 18 h 42"/>
                <a:gd name="T24" fmla="*/ 36 w 38"/>
                <a:gd name="T25" fmla="*/ 38 h 42"/>
                <a:gd name="T26" fmla="*/ 36 w 38"/>
                <a:gd name="T27" fmla="*/ 38 h 42"/>
                <a:gd name="T28" fmla="*/ 28 w 38"/>
                <a:gd name="T29" fmla="*/ 42 h 42"/>
                <a:gd name="T30" fmla="*/ 20 w 38"/>
                <a:gd name="T31" fmla="*/ 42 h 42"/>
                <a:gd name="T32" fmla="*/ 20 w 38"/>
                <a:gd name="T33" fmla="*/ 42 h 42"/>
                <a:gd name="T34" fmla="*/ 12 w 38"/>
                <a:gd name="T35" fmla="*/ 42 h 42"/>
                <a:gd name="T36" fmla="*/ 4 w 38"/>
                <a:gd name="T37" fmla="*/ 38 h 42"/>
                <a:gd name="T38" fmla="*/ 0 w 38"/>
                <a:gd name="T39" fmla="*/ 30 h 42"/>
                <a:gd name="T40" fmla="*/ 0 w 38"/>
                <a:gd name="T41" fmla="*/ 22 h 42"/>
                <a:gd name="T42" fmla="*/ 0 w 38"/>
                <a:gd name="T43" fmla="*/ 22 h 42"/>
                <a:gd name="T44" fmla="*/ 0 w 38"/>
                <a:gd name="T45" fmla="*/ 14 h 42"/>
                <a:gd name="T46" fmla="*/ 4 w 38"/>
                <a:gd name="T47" fmla="*/ 8 h 42"/>
                <a:gd name="T48" fmla="*/ 10 w 38"/>
                <a:gd name="T49" fmla="*/ 2 h 42"/>
                <a:gd name="T50" fmla="*/ 20 w 38"/>
                <a:gd name="T51" fmla="*/ 0 h 42"/>
                <a:gd name="T52" fmla="*/ 20 w 38"/>
                <a:gd name="T53" fmla="*/ 0 h 42"/>
                <a:gd name="T54" fmla="*/ 26 w 38"/>
                <a:gd name="T55" fmla="*/ 2 h 42"/>
                <a:gd name="T56" fmla="*/ 32 w 38"/>
                <a:gd name="T57" fmla="*/ 6 h 42"/>
                <a:gd name="T58" fmla="*/ 36 w 38"/>
                <a:gd name="T59" fmla="*/ 12 h 42"/>
                <a:gd name="T60" fmla="*/ 38 w 38"/>
                <a:gd name="T61" fmla="*/ 20 h 42"/>
                <a:gd name="T62" fmla="*/ 38 w 38"/>
                <a:gd name="T63" fmla="*/ 20 h 42"/>
                <a:gd name="T64" fmla="*/ 38 w 38"/>
                <a:gd name="T65" fmla="*/ 24 h 42"/>
                <a:gd name="T66" fmla="*/ 8 w 38"/>
                <a:gd name="T67" fmla="*/ 24 h 42"/>
                <a:gd name="T68" fmla="*/ 8 w 38"/>
                <a:gd name="T69" fmla="*/ 24 h 42"/>
                <a:gd name="T70" fmla="*/ 8 w 38"/>
                <a:gd name="T71" fmla="*/ 30 h 42"/>
                <a:gd name="T72" fmla="*/ 12 w 38"/>
                <a:gd name="T73" fmla="*/ 32 h 42"/>
                <a:gd name="T74" fmla="*/ 16 w 38"/>
                <a:gd name="T75" fmla="*/ 36 h 42"/>
                <a:gd name="T76" fmla="*/ 22 w 38"/>
                <a:gd name="T77" fmla="*/ 36 h 42"/>
                <a:gd name="T78" fmla="*/ 22 w 38"/>
                <a:gd name="T79" fmla="*/ 36 h 42"/>
                <a:gd name="T80" fmla="*/ 28 w 38"/>
                <a:gd name="T81" fmla="*/ 34 h 42"/>
                <a:gd name="T82" fmla="*/ 34 w 38"/>
                <a:gd name="T83" fmla="*/ 32 h 42"/>
                <a:gd name="T84" fmla="*/ 36 w 38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2">
                  <a:moveTo>
                    <a:pt x="6" y="18"/>
                  </a:move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8" y="14"/>
                  </a:lnTo>
                  <a:lnTo>
                    <a:pt x="6" y="18"/>
                  </a:lnTo>
                  <a:close/>
                  <a:moveTo>
                    <a:pt x="36" y="38"/>
                  </a:moveTo>
                  <a:lnTo>
                    <a:pt x="36" y="38"/>
                  </a:lnTo>
                  <a:lnTo>
                    <a:pt x="2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4" y="38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10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6" y="1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30"/>
                  </a:lnTo>
                  <a:lnTo>
                    <a:pt x="12" y="32"/>
                  </a:lnTo>
                  <a:lnTo>
                    <a:pt x="16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8" y="34"/>
                  </a:lnTo>
                  <a:lnTo>
                    <a:pt x="34" y="32"/>
                  </a:lnTo>
                  <a:lnTo>
                    <a:pt x="3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0" name="Freeform 123"/>
            <p:cNvSpPr>
              <a:spLocks/>
            </p:cNvSpPr>
            <p:nvPr userDrawn="1"/>
          </p:nvSpPr>
          <p:spPr bwMode="auto">
            <a:xfrm>
              <a:off x="2551" y="3127"/>
              <a:ext cx="24" cy="10"/>
            </a:xfrm>
            <a:custGeom>
              <a:avLst/>
              <a:gdLst>
                <a:gd name="T0" fmla="*/ 0 w 24"/>
                <a:gd name="T1" fmla="*/ 10 h 10"/>
                <a:gd name="T2" fmla="*/ 24 w 24"/>
                <a:gd name="T3" fmla="*/ 10 h 10"/>
                <a:gd name="T4" fmla="*/ 24 w 24"/>
                <a:gd name="T5" fmla="*/ 10 h 10"/>
                <a:gd name="T6" fmla="*/ 24 w 24"/>
                <a:gd name="T7" fmla="*/ 6 h 10"/>
                <a:gd name="T8" fmla="*/ 22 w 24"/>
                <a:gd name="T9" fmla="*/ 2 h 10"/>
                <a:gd name="T10" fmla="*/ 18 w 24"/>
                <a:gd name="T11" fmla="*/ 0 h 10"/>
                <a:gd name="T12" fmla="*/ 14 w 24"/>
                <a:gd name="T13" fmla="*/ 0 h 10"/>
                <a:gd name="T14" fmla="*/ 14 w 24"/>
                <a:gd name="T15" fmla="*/ 0 h 10"/>
                <a:gd name="T16" fmla="*/ 8 w 24"/>
                <a:gd name="T17" fmla="*/ 0 h 10"/>
                <a:gd name="T18" fmla="*/ 4 w 24"/>
                <a:gd name="T19" fmla="*/ 2 h 10"/>
                <a:gd name="T20" fmla="*/ 2 w 24"/>
                <a:gd name="T21" fmla="*/ 6 h 10"/>
                <a:gd name="T22" fmla="*/ 0 w 24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0">
                  <a:moveTo>
                    <a:pt x="0" y="10"/>
                  </a:moveTo>
                  <a:lnTo>
                    <a:pt x="24" y="10"/>
                  </a:lnTo>
                  <a:lnTo>
                    <a:pt x="24" y="10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1" name="Freeform 124"/>
            <p:cNvSpPr>
              <a:spLocks/>
            </p:cNvSpPr>
            <p:nvPr userDrawn="1"/>
          </p:nvSpPr>
          <p:spPr bwMode="auto">
            <a:xfrm>
              <a:off x="2545" y="3119"/>
              <a:ext cx="38" cy="42"/>
            </a:xfrm>
            <a:custGeom>
              <a:avLst/>
              <a:gdLst>
                <a:gd name="T0" fmla="*/ 36 w 38"/>
                <a:gd name="T1" fmla="*/ 38 h 42"/>
                <a:gd name="T2" fmla="*/ 36 w 38"/>
                <a:gd name="T3" fmla="*/ 38 h 42"/>
                <a:gd name="T4" fmla="*/ 28 w 38"/>
                <a:gd name="T5" fmla="*/ 42 h 42"/>
                <a:gd name="T6" fmla="*/ 20 w 38"/>
                <a:gd name="T7" fmla="*/ 42 h 42"/>
                <a:gd name="T8" fmla="*/ 20 w 38"/>
                <a:gd name="T9" fmla="*/ 42 h 42"/>
                <a:gd name="T10" fmla="*/ 12 w 38"/>
                <a:gd name="T11" fmla="*/ 42 h 42"/>
                <a:gd name="T12" fmla="*/ 4 w 38"/>
                <a:gd name="T13" fmla="*/ 38 h 42"/>
                <a:gd name="T14" fmla="*/ 0 w 38"/>
                <a:gd name="T15" fmla="*/ 30 h 42"/>
                <a:gd name="T16" fmla="*/ 0 w 38"/>
                <a:gd name="T17" fmla="*/ 22 h 42"/>
                <a:gd name="T18" fmla="*/ 0 w 38"/>
                <a:gd name="T19" fmla="*/ 22 h 42"/>
                <a:gd name="T20" fmla="*/ 0 w 38"/>
                <a:gd name="T21" fmla="*/ 14 h 42"/>
                <a:gd name="T22" fmla="*/ 4 w 38"/>
                <a:gd name="T23" fmla="*/ 8 h 42"/>
                <a:gd name="T24" fmla="*/ 10 w 38"/>
                <a:gd name="T25" fmla="*/ 2 h 42"/>
                <a:gd name="T26" fmla="*/ 20 w 38"/>
                <a:gd name="T27" fmla="*/ 0 h 42"/>
                <a:gd name="T28" fmla="*/ 20 w 38"/>
                <a:gd name="T29" fmla="*/ 0 h 42"/>
                <a:gd name="T30" fmla="*/ 26 w 38"/>
                <a:gd name="T31" fmla="*/ 2 h 42"/>
                <a:gd name="T32" fmla="*/ 32 w 38"/>
                <a:gd name="T33" fmla="*/ 6 h 42"/>
                <a:gd name="T34" fmla="*/ 36 w 38"/>
                <a:gd name="T35" fmla="*/ 12 h 42"/>
                <a:gd name="T36" fmla="*/ 38 w 38"/>
                <a:gd name="T37" fmla="*/ 20 h 42"/>
                <a:gd name="T38" fmla="*/ 38 w 38"/>
                <a:gd name="T39" fmla="*/ 20 h 42"/>
                <a:gd name="T40" fmla="*/ 38 w 38"/>
                <a:gd name="T41" fmla="*/ 24 h 42"/>
                <a:gd name="T42" fmla="*/ 8 w 38"/>
                <a:gd name="T43" fmla="*/ 24 h 42"/>
                <a:gd name="T44" fmla="*/ 8 w 38"/>
                <a:gd name="T45" fmla="*/ 24 h 42"/>
                <a:gd name="T46" fmla="*/ 8 w 38"/>
                <a:gd name="T47" fmla="*/ 30 h 42"/>
                <a:gd name="T48" fmla="*/ 12 w 38"/>
                <a:gd name="T49" fmla="*/ 32 h 42"/>
                <a:gd name="T50" fmla="*/ 16 w 38"/>
                <a:gd name="T51" fmla="*/ 36 h 42"/>
                <a:gd name="T52" fmla="*/ 22 w 38"/>
                <a:gd name="T53" fmla="*/ 36 h 42"/>
                <a:gd name="T54" fmla="*/ 22 w 38"/>
                <a:gd name="T55" fmla="*/ 36 h 42"/>
                <a:gd name="T56" fmla="*/ 28 w 38"/>
                <a:gd name="T57" fmla="*/ 34 h 42"/>
                <a:gd name="T58" fmla="*/ 34 w 38"/>
                <a:gd name="T59" fmla="*/ 32 h 42"/>
                <a:gd name="T60" fmla="*/ 36 w 38"/>
                <a:gd name="T6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42">
                  <a:moveTo>
                    <a:pt x="36" y="38"/>
                  </a:moveTo>
                  <a:lnTo>
                    <a:pt x="36" y="38"/>
                  </a:lnTo>
                  <a:lnTo>
                    <a:pt x="2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4" y="38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10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6" y="12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30"/>
                  </a:lnTo>
                  <a:lnTo>
                    <a:pt x="12" y="32"/>
                  </a:lnTo>
                  <a:lnTo>
                    <a:pt x="16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8" y="34"/>
                  </a:lnTo>
                  <a:lnTo>
                    <a:pt x="34" y="32"/>
                  </a:lnTo>
                  <a:lnTo>
                    <a:pt x="36" y="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2" name="Freeform 125"/>
            <p:cNvSpPr>
              <a:spLocks/>
            </p:cNvSpPr>
            <p:nvPr userDrawn="1"/>
          </p:nvSpPr>
          <p:spPr bwMode="auto">
            <a:xfrm>
              <a:off x="2591" y="3121"/>
              <a:ext cx="36" cy="40"/>
            </a:xfrm>
            <a:custGeom>
              <a:avLst/>
              <a:gdLst>
                <a:gd name="T0" fmla="*/ 0 w 36"/>
                <a:gd name="T1" fmla="*/ 0 h 40"/>
                <a:gd name="T2" fmla="*/ 36 w 36"/>
                <a:gd name="T3" fmla="*/ 0 h 40"/>
                <a:gd name="T4" fmla="*/ 36 w 36"/>
                <a:gd name="T5" fmla="*/ 6 h 40"/>
                <a:gd name="T6" fmla="*/ 22 w 36"/>
                <a:gd name="T7" fmla="*/ 6 h 40"/>
                <a:gd name="T8" fmla="*/ 22 w 36"/>
                <a:gd name="T9" fmla="*/ 40 h 40"/>
                <a:gd name="T10" fmla="*/ 14 w 36"/>
                <a:gd name="T11" fmla="*/ 40 h 40"/>
                <a:gd name="T12" fmla="*/ 14 w 36"/>
                <a:gd name="T13" fmla="*/ 6 h 40"/>
                <a:gd name="T14" fmla="*/ 0 w 36"/>
                <a:gd name="T15" fmla="*/ 6 h 40"/>
                <a:gd name="T16" fmla="*/ 0 w 36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36" y="0"/>
                  </a:lnTo>
                  <a:lnTo>
                    <a:pt x="36" y="6"/>
                  </a:lnTo>
                  <a:lnTo>
                    <a:pt x="22" y="6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3" name="Freeform 126"/>
            <p:cNvSpPr>
              <a:spLocks noEditPoints="1"/>
            </p:cNvSpPr>
            <p:nvPr userDrawn="1"/>
          </p:nvSpPr>
          <p:spPr bwMode="auto">
            <a:xfrm>
              <a:off x="2639" y="3119"/>
              <a:ext cx="38" cy="60"/>
            </a:xfrm>
            <a:custGeom>
              <a:avLst/>
              <a:gdLst>
                <a:gd name="T0" fmla="*/ 6 w 38"/>
                <a:gd name="T1" fmla="*/ 14 h 60"/>
                <a:gd name="T2" fmla="*/ 6 w 38"/>
                <a:gd name="T3" fmla="*/ 34 h 60"/>
                <a:gd name="T4" fmla="*/ 6 w 38"/>
                <a:gd name="T5" fmla="*/ 34 h 60"/>
                <a:gd name="T6" fmla="*/ 12 w 38"/>
                <a:gd name="T7" fmla="*/ 36 h 60"/>
                <a:gd name="T8" fmla="*/ 18 w 38"/>
                <a:gd name="T9" fmla="*/ 36 h 60"/>
                <a:gd name="T10" fmla="*/ 18 w 38"/>
                <a:gd name="T11" fmla="*/ 36 h 60"/>
                <a:gd name="T12" fmla="*/ 24 w 38"/>
                <a:gd name="T13" fmla="*/ 36 h 60"/>
                <a:gd name="T14" fmla="*/ 28 w 38"/>
                <a:gd name="T15" fmla="*/ 32 h 60"/>
                <a:gd name="T16" fmla="*/ 30 w 38"/>
                <a:gd name="T17" fmla="*/ 28 h 60"/>
                <a:gd name="T18" fmla="*/ 32 w 38"/>
                <a:gd name="T19" fmla="*/ 22 h 60"/>
                <a:gd name="T20" fmla="*/ 32 w 38"/>
                <a:gd name="T21" fmla="*/ 22 h 60"/>
                <a:gd name="T22" fmla="*/ 30 w 38"/>
                <a:gd name="T23" fmla="*/ 16 h 60"/>
                <a:gd name="T24" fmla="*/ 28 w 38"/>
                <a:gd name="T25" fmla="*/ 12 h 60"/>
                <a:gd name="T26" fmla="*/ 24 w 38"/>
                <a:gd name="T27" fmla="*/ 8 h 60"/>
                <a:gd name="T28" fmla="*/ 18 w 38"/>
                <a:gd name="T29" fmla="*/ 8 h 60"/>
                <a:gd name="T30" fmla="*/ 18 w 38"/>
                <a:gd name="T31" fmla="*/ 8 h 60"/>
                <a:gd name="T32" fmla="*/ 12 w 38"/>
                <a:gd name="T33" fmla="*/ 10 h 60"/>
                <a:gd name="T34" fmla="*/ 6 w 38"/>
                <a:gd name="T35" fmla="*/ 14 h 60"/>
                <a:gd name="T36" fmla="*/ 0 w 38"/>
                <a:gd name="T37" fmla="*/ 2 h 60"/>
                <a:gd name="T38" fmla="*/ 6 w 38"/>
                <a:gd name="T39" fmla="*/ 2 h 60"/>
                <a:gd name="T40" fmla="*/ 6 w 38"/>
                <a:gd name="T41" fmla="*/ 6 h 60"/>
                <a:gd name="T42" fmla="*/ 6 w 38"/>
                <a:gd name="T43" fmla="*/ 6 h 60"/>
                <a:gd name="T44" fmla="*/ 12 w 38"/>
                <a:gd name="T45" fmla="*/ 2 h 60"/>
                <a:gd name="T46" fmla="*/ 20 w 38"/>
                <a:gd name="T47" fmla="*/ 0 h 60"/>
                <a:gd name="T48" fmla="*/ 20 w 38"/>
                <a:gd name="T49" fmla="*/ 0 h 60"/>
                <a:gd name="T50" fmla="*/ 28 w 38"/>
                <a:gd name="T51" fmla="*/ 2 h 60"/>
                <a:gd name="T52" fmla="*/ 34 w 38"/>
                <a:gd name="T53" fmla="*/ 6 h 60"/>
                <a:gd name="T54" fmla="*/ 38 w 38"/>
                <a:gd name="T55" fmla="*/ 14 h 60"/>
                <a:gd name="T56" fmla="*/ 38 w 38"/>
                <a:gd name="T57" fmla="*/ 22 h 60"/>
                <a:gd name="T58" fmla="*/ 38 w 38"/>
                <a:gd name="T59" fmla="*/ 22 h 60"/>
                <a:gd name="T60" fmla="*/ 38 w 38"/>
                <a:gd name="T61" fmla="*/ 30 h 60"/>
                <a:gd name="T62" fmla="*/ 32 w 38"/>
                <a:gd name="T63" fmla="*/ 36 h 60"/>
                <a:gd name="T64" fmla="*/ 26 w 38"/>
                <a:gd name="T65" fmla="*/ 42 h 60"/>
                <a:gd name="T66" fmla="*/ 18 w 38"/>
                <a:gd name="T67" fmla="*/ 42 h 60"/>
                <a:gd name="T68" fmla="*/ 18 w 38"/>
                <a:gd name="T69" fmla="*/ 42 h 60"/>
                <a:gd name="T70" fmla="*/ 12 w 38"/>
                <a:gd name="T71" fmla="*/ 42 h 60"/>
                <a:gd name="T72" fmla="*/ 6 w 38"/>
                <a:gd name="T73" fmla="*/ 40 h 60"/>
                <a:gd name="T74" fmla="*/ 6 w 38"/>
                <a:gd name="T75" fmla="*/ 60 h 60"/>
                <a:gd name="T76" fmla="*/ 0 w 38"/>
                <a:gd name="T77" fmla="*/ 60 h 60"/>
                <a:gd name="T78" fmla="*/ 0 w 38"/>
                <a:gd name="T79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0">
                  <a:moveTo>
                    <a:pt x="6" y="14"/>
                  </a:moveTo>
                  <a:lnTo>
                    <a:pt x="6" y="34"/>
                  </a:lnTo>
                  <a:lnTo>
                    <a:pt x="6" y="34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2" y="10"/>
                  </a:lnTo>
                  <a:lnTo>
                    <a:pt x="6" y="14"/>
                  </a:lnTo>
                  <a:close/>
                  <a:moveTo>
                    <a:pt x="0" y="2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30"/>
                  </a:lnTo>
                  <a:lnTo>
                    <a:pt x="32" y="36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6" y="60"/>
                  </a:lnTo>
                  <a:lnTo>
                    <a:pt x="0" y="6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4" name="Freeform 127"/>
            <p:cNvSpPr>
              <a:spLocks/>
            </p:cNvSpPr>
            <p:nvPr userDrawn="1"/>
          </p:nvSpPr>
          <p:spPr bwMode="auto">
            <a:xfrm>
              <a:off x="2645" y="3127"/>
              <a:ext cx="26" cy="28"/>
            </a:xfrm>
            <a:custGeom>
              <a:avLst/>
              <a:gdLst>
                <a:gd name="T0" fmla="*/ 0 w 26"/>
                <a:gd name="T1" fmla="*/ 6 h 28"/>
                <a:gd name="T2" fmla="*/ 0 w 26"/>
                <a:gd name="T3" fmla="*/ 26 h 28"/>
                <a:gd name="T4" fmla="*/ 0 w 26"/>
                <a:gd name="T5" fmla="*/ 26 h 28"/>
                <a:gd name="T6" fmla="*/ 6 w 26"/>
                <a:gd name="T7" fmla="*/ 28 h 28"/>
                <a:gd name="T8" fmla="*/ 12 w 26"/>
                <a:gd name="T9" fmla="*/ 28 h 28"/>
                <a:gd name="T10" fmla="*/ 12 w 26"/>
                <a:gd name="T11" fmla="*/ 28 h 28"/>
                <a:gd name="T12" fmla="*/ 18 w 26"/>
                <a:gd name="T13" fmla="*/ 28 h 28"/>
                <a:gd name="T14" fmla="*/ 22 w 26"/>
                <a:gd name="T15" fmla="*/ 24 h 28"/>
                <a:gd name="T16" fmla="*/ 24 w 26"/>
                <a:gd name="T17" fmla="*/ 20 h 28"/>
                <a:gd name="T18" fmla="*/ 26 w 26"/>
                <a:gd name="T19" fmla="*/ 14 h 28"/>
                <a:gd name="T20" fmla="*/ 26 w 26"/>
                <a:gd name="T21" fmla="*/ 14 h 28"/>
                <a:gd name="T22" fmla="*/ 24 w 26"/>
                <a:gd name="T23" fmla="*/ 8 h 28"/>
                <a:gd name="T24" fmla="*/ 22 w 26"/>
                <a:gd name="T25" fmla="*/ 4 h 28"/>
                <a:gd name="T26" fmla="*/ 18 w 26"/>
                <a:gd name="T27" fmla="*/ 0 h 28"/>
                <a:gd name="T28" fmla="*/ 12 w 26"/>
                <a:gd name="T29" fmla="*/ 0 h 28"/>
                <a:gd name="T30" fmla="*/ 12 w 26"/>
                <a:gd name="T31" fmla="*/ 0 h 28"/>
                <a:gd name="T32" fmla="*/ 6 w 26"/>
                <a:gd name="T33" fmla="*/ 2 h 28"/>
                <a:gd name="T34" fmla="*/ 0 w 26"/>
                <a:gd name="T3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0" y="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4" y="2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5" name="Freeform 128"/>
            <p:cNvSpPr>
              <a:spLocks/>
            </p:cNvSpPr>
            <p:nvPr userDrawn="1"/>
          </p:nvSpPr>
          <p:spPr bwMode="auto">
            <a:xfrm>
              <a:off x="2639" y="3119"/>
              <a:ext cx="38" cy="60"/>
            </a:xfrm>
            <a:custGeom>
              <a:avLst/>
              <a:gdLst>
                <a:gd name="T0" fmla="*/ 0 w 38"/>
                <a:gd name="T1" fmla="*/ 2 h 60"/>
                <a:gd name="T2" fmla="*/ 6 w 38"/>
                <a:gd name="T3" fmla="*/ 2 h 60"/>
                <a:gd name="T4" fmla="*/ 6 w 38"/>
                <a:gd name="T5" fmla="*/ 6 h 60"/>
                <a:gd name="T6" fmla="*/ 6 w 38"/>
                <a:gd name="T7" fmla="*/ 6 h 60"/>
                <a:gd name="T8" fmla="*/ 12 w 38"/>
                <a:gd name="T9" fmla="*/ 2 h 60"/>
                <a:gd name="T10" fmla="*/ 20 w 38"/>
                <a:gd name="T11" fmla="*/ 0 h 60"/>
                <a:gd name="T12" fmla="*/ 20 w 38"/>
                <a:gd name="T13" fmla="*/ 0 h 60"/>
                <a:gd name="T14" fmla="*/ 28 w 38"/>
                <a:gd name="T15" fmla="*/ 2 h 60"/>
                <a:gd name="T16" fmla="*/ 34 w 38"/>
                <a:gd name="T17" fmla="*/ 6 h 60"/>
                <a:gd name="T18" fmla="*/ 38 w 38"/>
                <a:gd name="T19" fmla="*/ 14 h 60"/>
                <a:gd name="T20" fmla="*/ 38 w 38"/>
                <a:gd name="T21" fmla="*/ 22 h 60"/>
                <a:gd name="T22" fmla="*/ 38 w 38"/>
                <a:gd name="T23" fmla="*/ 22 h 60"/>
                <a:gd name="T24" fmla="*/ 38 w 38"/>
                <a:gd name="T25" fmla="*/ 30 h 60"/>
                <a:gd name="T26" fmla="*/ 32 w 38"/>
                <a:gd name="T27" fmla="*/ 36 h 60"/>
                <a:gd name="T28" fmla="*/ 26 w 38"/>
                <a:gd name="T29" fmla="*/ 42 h 60"/>
                <a:gd name="T30" fmla="*/ 18 w 38"/>
                <a:gd name="T31" fmla="*/ 42 h 60"/>
                <a:gd name="T32" fmla="*/ 18 w 38"/>
                <a:gd name="T33" fmla="*/ 42 h 60"/>
                <a:gd name="T34" fmla="*/ 12 w 38"/>
                <a:gd name="T35" fmla="*/ 42 h 60"/>
                <a:gd name="T36" fmla="*/ 6 w 38"/>
                <a:gd name="T37" fmla="*/ 40 h 60"/>
                <a:gd name="T38" fmla="*/ 6 w 38"/>
                <a:gd name="T39" fmla="*/ 60 h 60"/>
                <a:gd name="T40" fmla="*/ 0 w 38"/>
                <a:gd name="T41" fmla="*/ 60 h 60"/>
                <a:gd name="T42" fmla="*/ 0 w 38"/>
                <a:gd name="T43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2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30"/>
                  </a:lnTo>
                  <a:lnTo>
                    <a:pt x="32" y="36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2" y="42"/>
                  </a:lnTo>
                  <a:lnTo>
                    <a:pt x="6" y="40"/>
                  </a:lnTo>
                  <a:lnTo>
                    <a:pt x="6" y="60"/>
                  </a:lnTo>
                  <a:lnTo>
                    <a:pt x="0" y="60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6" name="Freeform 129"/>
            <p:cNvSpPr>
              <a:spLocks noEditPoints="1"/>
            </p:cNvSpPr>
            <p:nvPr userDrawn="1"/>
          </p:nvSpPr>
          <p:spPr bwMode="auto">
            <a:xfrm>
              <a:off x="2689" y="3119"/>
              <a:ext cx="42" cy="42"/>
            </a:xfrm>
            <a:custGeom>
              <a:avLst/>
              <a:gdLst>
                <a:gd name="T0" fmla="*/ 20 w 42"/>
                <a:gd name="T1" fmla="*/ 36 h 42"/>
                <a:gd name="T2" fmla="*/ 20 w 42"/>
                <a:gd name="T3" fmla="*/ 36 h 42"/>
                <a:gd name="T4" fmla="*/ 26 w 42"/>
                <a:gd name="T5" fmla="*/ 36 h 42"/>
                <a:gd name="T6" fmla="*/ 30 w 42"/>
                <a:gd name="T7" fmla="*/ 32 h 42"/>
                <a:gd name="T8" fmla="*/ 34 w 42"/>
                <a:gd name="T9" fmla="*/ 28 h 42"/>
                <a:gd name="T10" fmla="*/ 34 w 42"/>
                <a:gd name="T11" fmla="*/ 22 h 42"/>
                <a:gd name="T12" fmla="*/ 34 w 42"/>
                <a:gd name="T13" fmla="*/ 22 h 42"/>
                <a:gd name="T14" fmla="*/ 34 w 42"/>
                <a:gd name="T15" fmla="*/ 16 h 42"/>
                <a:gd name="T16" fmla="*/ 30 w 42"/>
                <a:gd name="T17" fmla="*/ 12 h 42"/>
                <a:gd name="T18" fmla="*/ 26 w 42"/>
                <a:gd name="T19" fmla="*/ 8 h 42"/>
                <a:gd name="T20" fmla="*/ 20 w 42"/>
                <a:gd name="T21" fmla="*/ 8 h 42"/>
                <a:gd name="T22" fmla="*/ 20 w 42"/>
                <a:gd name="T23" fmla="*/ 8 h 42"/>
                <a:gd name="T24" fmla="*/ 16 w 42"/>
                <a:gd name="T25" fmla="*/ 8 h 42"/>
                <a:gd name="T26" fmla="*/ 10 w 42"/>
                <a:gd name="T27" fmla="*/ 12 h 42"/>
                <a:gd name="T28" fmla="*/ 8 w 42"/>
                <a:gd name="T29" fmla="*/ 16 h 42"/>
                <a:gd name="T30" fmla="*/ 6 w 42"/>
                <a:gd name="T31" fmla="*/ 22 h 42"/>
                <a:gd name="T32" fmla="*/ 6 w 42"/>
                <a:gd name="T33" fmla="*/ 22 h 42"/>
                <a:gd name="T34" fmla="*/ 8 w 42"/>
                <a:gd name="T35" fmla="*/ 28 h 42"/>
                <a:gd name="T36" fmla="*/ 10 w 42"/>
                <a:gd name="T37" fmla="*/ 32 h 42"/>
                <a:gd name="T38" fmla="*/ 16 w 42"/>
                <a:gd name="T39" fmla="*/ 36 h 42"/>
                <a:gd name="T40" fmla="*/ 20 w 42"/>
                <a:gd name="T41" fmla="*/ 36 h 42"/>
                <a:gd name="T42" fmla="*/ 20 w 42"/>
                <a:gd name="T43" fmla="*/ 0 h 42"/>
                <a:gd name="T44" fmla="*/ 20 w 42"/>
                <a:gd name="T45" fmla="*/ 0 h 42"/>
                <a:gd name="T46" fmla="*/ 30 w 42"/>
                <a:gd name="T47" fmla="*/ 2 h 42"/>
                <a:gd name="T48" fmla="*/ 36 w 42"/>
                <a:gd name="T49" fmla="*/ 6 h 42"/>
                <a:gd name="T50" fmla="*/ 40 w 42"/>
                <a:gd name="T51" fmla="*/ 14 h 42"/>
                <a:gd name="T52" fmla="*/ 42 w 42"/>
                <a:gd name="T53" fmla="*/ 22 h 42"/>
                <a:gd name="T54" fmla="*/ 42 w 42"/>
                <a:gd name="T55" fmla="*/ 22 h 42"/>
                <a:gd name="T56" fmla="*/ 40 w 42"/>
                <a:gd name="T57" fmla="*/ 30 h 42"/>
                <a:gd name="T58" fmla="*/ 36 w 42"/>
                <a:gd name="T59" fmla="*/ 36 h 42"/>
                <a:gd name="T60" fmla="*/ 30 w 42"/>
                <a:gd name="T61" fmla="*/ 42 h 42"/>
                <a:gd name="T62" fmla="*/ 20 w 42"/>
                <a:gd name="T63" fmla="*/ 42 h 42"/>
                <a:gd name="T64" fmla="*/ 20 w 42"/>
                <a:gd name="T65" fmla="*/ 42 h 42"/>
                <a:gd name="T66" fmla="*/ 12 w 42"/>
                <a:gd name="T67" fmla="*/ 42 h 42"/>
                <a:gd name="T68" fmla="*/ 6 w 42"/>
                <a:gd name="T69" fmla="*/ 36 h 42"/>
                <a:gd name="T70" fmla="*/ 0 w 42"/>
                <a:gd name="T71" fmla="*/ 30 h 42"/>
                <a:gd name="T72" fmla="*/ 0 w 42"/>
                <a:gd name="T73" fmla="*/ 22 h 42"/>
                <a:gd name="T74" fmla="*/ 0 w 42"/>
                <a:gd name="T75" fmla="*/ 22 h 42"/>
                <a:gd name="T76" fmla="*/ 0 w 42"/>
                <a:gd name="T77" fmla="*/ 14 h 42"/>
                <a:gd name="T78" fmla="*/ 6 w 42"/>
                <a:gd name="T79" fmla="*/ 6 h 42"/>
                <a:gd name="T80" fmla="*/ 12 w 42"/>
                <a:gd name="T81" fmla="*/ 2 h 42"/>
                <a:gd name="T82" fmla="*/ 20 w 42"/>
                <a:gd name="T8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2">
                  <a:moveTo>
                    <a:pt x="20" y="36"/>
                  </a:moveTo>
                  <a:lnTo>
                    <a:pt x="20" y="36"/>
                  </a:lnTo>
                  <a:lnTo>
                    <a:pt x="26" y="36"/>
                  </a:lnTo>
                  <a:lnTo>
                    <a:pt x="30" y="32"/>
                  </a:lnTo>
                  <a:lnTo>
                    <a:pt x="34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8"/>
                  </a:lnTo>
                  <a:lnTo>
                    <a:pt x="10" y="32"/>
                  </a:lnTo>
                  <a:lnTo>
                    <a:pt x="16" y="36"/>
                  </a:lnTo>
                  <a:lnTo>
                    <a:pt x="20" y="36"/>
                  </a:lnTo>
                  <a:close/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7" name="Freeform 130"/>
            <p:cNvSpPr>
              <a:spLocks/>
            </p:cNvSpPr>
            <p:nvPr userDrawn="1"/>
          </p:nvSpPr>
          <p:spPr bwMode="auto">
            <a:xfrm>
              <a:off x="2695" y="3127"/>
              <a:ext cx="28" cy="28"/>
            </a:xfrm>
            <a:custGeom>
              <a:avLst/>
              <a:gdLst>
                <a:gd name="T0" fmla="*/ 14 w 28"/>
                <a:gd name="T1" fmla="*/ 28 h 28"/>
                <a:gd name="T2" fmla="*/ 14 w 28"/>
                <a:gd name="T3" fmla="*/ 28 h 28"/>
                <a:gd name="T4" fmla="*/ 20 w 28"/>
                <a:gd name="T5" fmla="*/ 28 h 28"/>
                <a:gd name="T6" fmla="*/ 24 w 28"/>
                <a:gd name="T7" fmla="*/ 24 h 28"/>
                <a:gd name="T8" fmla="*/ 28 w 28"/>
                <a:gd name="T9" fmla="*/ 20 h 28"/>
                <a:gd name="T10" fmla="*/ 28 w 28"/>
                <a:gd name="T11" fmla="*/ 14 h 28"/>
                <a:gd name="T12" fmla="*/ 28 w 28"/>
                <a:gd name="T13" fmla="*/ 14 h 28"/>
                <a:gd name="T14" fmla="*/ 28 w 28"/>
                <a:gd name="T15" fmla="*/ 8 h 28"/>
                <a:gd name="T16" fmla="*/ 24 w 28"/>
                <a:gd name="T17" fmla="*/ 4 h 28"/>
                <a:gd name="T18" fmla="*/ 20 w 28"/>
                <a:gd name="T19" fmla="*/ 0 h 28"/>
                <a:gd name="T20" fmla="*/ 14 w 28"/>
                <a:gd name="T21" fmla="*/ 0 h 28"/>
                <a:gd name="T22" fmla="*/ 14 w 28"/>
                <a:gd name="T23" fmla="*/ 0 h 28"/>
                <a:gd name="T24" fmla="*/ 10 w 28"/>
                <a:gd name="T25" fmla="*/ 0 h 28"/>
                <a:gd name="T26" fmla="*/ 4 w 28"/>
                <a:gd name="T27" fmla="*/ 4 h 28"/>
                <a:gd name="T28" fmla="*/ 2 w 28"/>
                <a:gd name="T29" fmla="*/ 8 h 28"/>
                <a:gd name="T30" fmla="*/ 0 w 28"/>
                <a:gd name="T31" fmla="*/ 14 h 28"/>
                <a:gd name="T32" fmla="*/ 0 w 28"/>
                <a:gd name="T33" fmla="*/ 14 h 28"/>
                <a:gd name="T34" fmla="*/ 2 w 28"/>
                <a:gd name="T35" fmla="*/ 20 h 28"/>
                <a:gd name="T36" fmla="*/ 4 w 28"/>
                <a:gd name="T37" fmla="*/ 24 h 28"/>
                <a:gd name="T38" fmla="*/ 10 w 28"/>
                <a:gd name="T39" fmla="*/ 28 h 28"/>
                <a:gd name="T40" fmla="*/ 14 w 28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14" y="28"/>
                  </a:lnTo>
                  <a:lnTo>
                    <a:pt x="20" y="28"/>
                  </a:lnTo>
                  <a:lnTo>
                    <a:pt x="24" y="24"/>
                  </a:lnTo>
                  <a:lnTo>
                    <a:pt x="28" y="2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8" name="Freeform 131"/>
            <p:cNvSpPr>
              <a:spLocks/>
            </p:cNvSpPr>
            <p:nvPr userDrawn="1"/>
          </p:nvSpPr>
          <p:spPr bwMode="auto">
            <a:xfrm>
              <a:off x="2689" y="3119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2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2 h 42"/>
                <a:gd name="T26" fmla="*/ 6 w 42"/>
                <a:gd name="T27" fmla="*/ 36 h 42"/>
                <a:gd name="T28" fmla="*/ 0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0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199" name="Freeform 132"/>
            <p:cNvSpPr>
              <a:spLocks/>
            </p:cNvSpPr>
            <p:nvPr userDrawn="1"/>
          </p:nvSpPr>
          <p:spPr bwMode="auto">
            <a:xfrm>
              <a:off x="2739" y="3121"/>
              <a:ext cx="38" cy="40"/>
            </a:xfrm>
            <a:custGeom>
              <a:avLst/>
              <a:gdLst>
                <a:gd name="T0" fmla="*/ 32 w 38"/>
                <a:gd name="T1" fmla="*/ 6 h 40"/>
                <a:gd name="T2" fmla="*/ 18 w 38"/>
                <a:gd name="T3" fmla="*/ 6 h 40"/>
                <a:gd name="T4" fmla="*/ 18 w 38"/>
                <a:gd name="T5" fmla="*/ 14 h 40"/>
                <a:gd name="T6" fmla="*/ 18 w 38"/>
                <a:gd name="T7" fmla="*/ 14 h 40"/>
                <a:gd name="T8" fmla="*/ 14 w 38"/>
                <a:gd name="T9" fmla="*/ 28 h 40"/>
                <a:gd name="T10" fmla="*/ 12 w 38"/>
                <a:gd name="T11" fmla="*/ 36 h 40"/>
                <a:gd name="T12" fmla="*/ 6 w 38"/>
                <a:gd name="T13" fmla="*/ 40 h 40"/>
                <a:gd name="T14" fmla="*/ 0 w 38"/>
                <a:gd name="T15" fmla="*/ 40 h 40"/>
                <a:gd name="T16" fmla="*/ 0 w 38"/>
                <a:gd name="T17" fmla="*/ 34 h 40"/>
                <a:gd name="T18" fmla="*/ 0 w 38"/>
                <a:gd name="T19" fmla="*/ 34 h 40"/>
                <a:gd name="T20" fmla="*/ 4 w 38"/>
                <a:gd name="T21" fmla="*/ 32 h 40"/>
                <a:gd name="T22" fmla="*/ 6 w 38"/>
                <a:gd name="T23" fmla="*/ 30 h 40"/>
                <a:gd name="T24" fmla="*/ 8 w 38"/>
                <a:gd name="T25" fmla="*/ 24 h 40"/>
                <a:gd name="T26" fmla="*/ 10 w 38"/>
                <a:gd name="T27" fmla="*/ 12 h 40"/>
                <a:gd name="T28" fmla="*/ 10 w 38"/>
                <a:gd name="T29" fmla="*/ 0 h 40"/>
                <a:gd name="T30" fmla="*/ 38 w 38"/>
                <a:gd name="T31" fmla="*/ 0 h 40"/>
                <a:gd name="T32" fmla="*/ 38 w 38"/>
                <a:gd name="T33" fmla="*/ 40 h 40"/>
                <a:gd name="T34" fmla="*/ 32 w 38"/>
                <a:gd name="T35" fmla="*/ 40 h 40"/>
                <a:gd name="T36" fmla="*/ 32 w 38"/>
                <a:gd name="T3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40">
                  <a:moveTo>
                    <a:pt x="32" y="6"/>
                  </a:moveTo>
                  <a:lnTo>
                    <a:pt x="18" y="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28"/>
                  </a:lnTo>
                  <a:lnTo>
                    <a:pt x="12" y="36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8" y="24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3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0" name="Freeform 133"/>
            <p:cNvSpPr>
              <a:spLocks noEditPoints="1"/>
            </p:cNvSpPr>
            <p:nvPr userDrawn="1"/>
          </p:nvSpPr>
          <p:spPr bwMode="auto">
            <a:xfrm>
              <a:off x="2791" y="3119"/>
              <a:ext cx="42" cy="42"/>
            </a:xfrm>
            <a:custGeom>
              <a:avLst/>
              <a:gdLst>
                <a:gd name="T0" fmla="*/ 20 w 42"/>
                <a:gd name="T1" fmla="*/ 36 h 42"/>
                <a:gd name="T2" fmla="*/ 20 w 42"/>
                <a:gd name="T3" fmla="*/ 36 h 42"/>
                <a:gd name="T4" fmla="*/ 26 w 42"/>
                <a:gd name="T5" fmla="*/ 36 h 42"/>
                <a:gd name="T6" fmla="*/ 30 w 42"/>
                <a:gd name="T7" fmla="*/ 32 h 42"/>
                <a:gd name="T8" fmla="*/ 34 w 42"/>
                <a:gd name="T9" fmla="*/ 28 h 42"/>
                <a:gd name="T10" fmla="*/ 34 w 42"/>
                <a:gd name="T11" fmla="*/ 22 h 42"/>
                <a:gd name="T12" fmla="*/ 34 w 42"/>
                <a:gd name="T13" fmla="*/ 22 h 42"/>
                <a:gd name="T14" fmla="*/ 34 w 42"/>
                <a:gd name="T15" fmla="*/ 16 h 42"/>
                <a:gd name="T16" fmla="*/ 30 w 42"/>
                <a:gd name="T17" fmla="*/ 12 h 42"/>
                <a:gd name="T18" fmla="*/ 26 w 42"/>
                <a:gd name="T19" fmla="*/ 8 h 42"/>
                <a:gd name="T20" fmla="*/ 20 w 42"/>
                <a:gd name="T21" fmla="*/ 8 h 42"/>
                <a:gd name="T22" fmla="*/ 20 w 42"/>
                <a:gd name="T23" fmla="*/ 8 h 42"/>
                <a:gd name="T24" fmla="*/ 16 w 42"/>
                <a:gd name="T25" fmla="*/ 8 h 42"/>
                <a:gd name="T26" fmla="*/ 12 w 42"/>
                <a:gd name="T27" fmla="*/ 12 h 42"/>
                <a:gd name="T28" fmla="*/ 8 w 42"/>
                <a:gd name="T29" fmla="*/ 16 h 42"/>
                <a:gd name="T30" fmla="*/ 8 w 42"/>
                <a:gd name="T31" fmla="*/ 22 h 42"/>
                <a:gd name="T32" fmla="*/ 8 w 42"/>
                <a:gd name="T33" fmla="*/ 22 h 42"/>
                <a:gd name="T34" fmla="*/ 8 w 42"/>
                <a:gd name="T35" fmla="*/ 28 h 42"/>
                <a:gd name="T36" fmla="*/ 12 w 42"/>
                <a:gd name="T37" fmla="*/ 32 h 42"/>
                <a:gd name="T38" fmla="*/ 16 w 42"/>
                <a:gd name="T39" fmla="*/ 36 h 42"/>
                <a:gd name="T40" fmla="*/ 20 w 42"/>
                <a:gd name="T41" fmla="*/ 36 h 42"/>
                <a:gd name="T42" fmla="*/ 20 w 42"/>
                <a:gd name="T43" fmla="*/ 0 h 42"/>
                <a:gd name="T44" fmla="*/ 20 w 42"/>
                <a:gd name="T45" fmla="*/ 0 h 42"/>
                <a:gd name="T46" fmla="*/ 30 w 42"/>
                <a:gd name="T47" fmla="*/ 2 h 42"/>
                <a:gd name="T48" fmla="*/ 36 w 42"/>
                <a:gd name="T49" fmla="*/ 6 h 42"/>
                <a:gd name="T50" fmla="*/ 40 w 42"/>
                <a:gd name="T51" fmla="*/ 14 h 42"/>
                <a:gd name="T52" fmla="*/ 42 w 42"/>
                <a:gd name="T53" fmla="*/ 22 h 42"/>
                <a:gd name="T54" fmla="*/ 42 w 42"/>
                <a:gd name="T55" fmla="*/ 22 h 42"/>
                <a:gd name="T56" fmla="*/ 40 w 42"/>
                <a:gd name="T57" fmla="*/ 30 h 42"/>
                <a:gd name="T58" fmla="*/ 36 w 42"/>
                <a:gd name="T59" fmla="*/ 36 h 42"/>
                <a:gd name="T60" fmla="*/ 30 w 42"/>
                <a:gd name="T61" fmla="*/ 42 h 42"/>
                <a:gd name="T62" fmla="*/ 20 w 42"/>
                <a:gd name="T63" fmla="*/ 42 h 42"/>
                <a:gd name="T64" fmla="*/ 20 w 42"/>
                <a:gd name="T65" fmla="*/ 42 h 42"/>
                <a:gd name="T66" fmla="*/ 12 w 42"/>
                <a:gd name="T67" fmla="*/ 42 h 42"/>
                <a:gd name="T68" fmla="*/ 6 w 42"/>
                <a:gd name="T69" fmla="*/ 36 h 42"/>
                <a:gd name="T70" fmla="*/ 2 w 42"/>
                <a:gd name="T71" fmla="*/ 30 h 42"/>
                <a:gd name="T72" fmla="*/ 0 w 42"/>
                <a:gd name="T73" fmla="*/ 22 h 42"/>
                <a:gd name="T74" fmla="*/ 0 w 42"/>
                <a:gd name="T75" fmla="*/ 22 h 42"/>
                <a:gd name="T76" fmla="*/ 2 w 42"/>
                <a:gd name="T77" fmla="*/ 14 h 42"/>
                <a:gd name="T78" fmla="*/ 6 w 42"/>
                <a:gd name="T79" fmla="*/ 6 h 42"/>
                <a:gd name="T80" fmla="*/ 12 w 42"/>
                <a:gd name="T81" fmla="*/ 2 h 42"/>
                <a:gd name="T82" fmla="*/ 20 w 42"/>
                <a:gd name="T8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2">
                  <a:moveTo>
                    <a:pt x="20" y="36"/>
                  </a:moveTo>
                  <a:lnTo>
                    <a:pt x="20" y="36"/>
                  </a:lnTo>
                  <a:lnTo>
                    <a:pt x="26" y="36"/>
                  </a:lnTo>
                  <a:lnTo>
                    <a:pt x="30" y="32"/>
                  </a:lnTo>
                  <a:lnTo>
                    <a:pt x="34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8"/>
                  </a:lnTo>
                  <a:lnTo>
                    <a:pt x="12" y="32"/>
                  </a:lnTo>
                  <a:lnTo>
                    <a:pt x="16" y="36"/>
                  </a:lnTo>
                  <a:lnTo>
                    <a:pt x="20" y="36"/>
                  </a:lnTo>
                  <a:close/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1" name="Freeform 134"/>
            <p:cNvSpPr>
              <a:spLocks/>
            </p:cNvSpPr>
            <p:nvPr userDrawn="1"/>
          </p:nvSpPr>
          <p:spPr bwMode="auto">
            <a:xfrm>
              <a:off x="2799" y="3127"/>
              <a:ext cx="26" cy="28"/>
            </a:xfrm>
            <a:custGeom>
              <a:avLst/>
              <a:gdLst>
                <a:gd name="T0" fmla="*/ 12 w 26"/>
                <a:gd name="T1" fmla="*/ 28 h 28"/>
                <a:gd name="T2" fmla="*/ 12 w 26"/>
                <a:gd name="T3" fmla="*/ 28 h 28"/>
                <a:gd name="T4" fmla="*/ 18 w 26"/>
                <a:gd name="T5" fmla="*/ 28 h 28"/>
                <a:gd name="T6" fmla="*/ 22 w 26"/>
                <a:gd name="T7" fmla="*/ 24 h 28"/>
                <a:gd name="T8" fmla="*/ 26 w 26"/>
                <a:gd name="T9" fmla="*/ 20 h 28"/>
                <a:gd name="T10" fmla="*/ 26 w 26"/>
                <a:gd name="T11" fmla="*/ 14 h 28"/>
                <a:gd name="T12" fmla="*/ 26 w 26"/>
                <a:gd name="T13" fmla="*/ 14 h 28"/>
                <a:gd name="T14" fmla="*/ 26 w 26"/>
                <a:gd name="T15" fmla="*/ 8 h 28"/>
                <a:gd name="T16" fmla="*/ 22 w 26"/>
                <a:gd name="T17" fmla="*/ 4 h 28"/>
                <a:gd name="T18" fmla="*/ 18 w 26"/>
                <a:gd name="T19" fmla="*/ 0 h 28"/>
                <a:gd name="T20" fmla="*/ 12 w 26"/>
                <a:gd name="T21" fmla="*/ 0 h 28"/>
                <a:gd name="T22" fmla="*/ 12 w 26"/>
                <a:gd name="T23" fmla="*/ 0 h 28"/>
                <a:gd name="T24" fmla="*/ 8 w 26"/>
                <a:gd name="T25" fmla="*/ 0 h 28"/>
                <a:gd name="T26" fmla="*/ 4 w 26"/>
                <a:gd name="T27" fmla="*/ 4 h 28"/>
                <a:gd name="T28" fmla="*/ 0 w 26"/>
                <a:gd name="T29" fmla="*/ 8 h 28"/>
                <a:gd name="T30" fmla="*/ 0 w 26"/>
                <a:gd name="T31" fmla="*/ 14 h 28"/>
                <a:gd name="T32" fmla="*/ 0 w 26"/>
                <a:gd name="T33" fmla="*/ 14 h 28"/>
                <a:gd name="T34" fmla="*/ 0 w 26"/>
                <a:gd name="T35" fmla="*/ 20 h 28"/>
                <a:gd name="T36" fmla="*/ 4 w 26"/>
                <a:gd name="T37" fmla="*/ 24 h 28"/>
                <a:gd name="T38" fmla="*/ 8 w 26"/>
                <a:gd name="T39" fmla="*/ 28 h 28"/>
                <a:gd name="T40" fmla="*/ 12 w 26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18" y="28"/>
                  </a:lnTo>
                  <a:lnTo>
                    <a:pt x="22" y="24"/>
                  </a:lnTo>
                  <a:lnTo>
                    <a:pt x="26" y="2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2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2" name="Freeform 135"/>
            <p:cNvSpPr>
              <a:spLocks/>
            </p:cNvSpPr>
            <p:nvPr userDrawn="1"/>
          </p:nvSpPr>
          <p:spPr bwMode="auto">
            <a:xfrm>
              <a:off x="2791" y="3119"/>
              <a:ext cx="42" cy="42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2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2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3" name="Freeform 136"/>
            <p:cNvSpPr>
              <a:spLocks/>
            </p:cNvSpPr>
            <p:nvPr userDrawn="1"/>
          </p:nvSpPr>
          <p:spPr bwMode="auto">
            <a:xfrm>
              <a:off x="2847" y="3121"/>
              <a:ext cx="24" cy="40"/>
            </a:xfrm>
            <a:custGeom>
              <a:avLst/>
              <a:gdLst>
                <a:gd name="T0" fmla="*/ 0 w 24"/>
                <a:gd name="T1" fmla="*/ 0 h 40"/>
                <a:gd name="T2" fmla="*/ 24 w 24"/>
                <a:gd name="T3" fmla="*/ 0 h 40"/>
                <a:gd name="T4" fmla="*/ 24 w 24"/>
                <a:gd name="T5" fmla="*/ 6 h 40"/>
                <a:gd name="T6" fmla="*/ 6 w 24"/>
                <a:gd name="T7" fmla="*/ 6 h 40"/>
                <a:gd name="T8" fmla="*/ 6 w 24"/>
                <a:gd name="T9" fmla="*/ 40 h 40"/>
                <a:gd name="T10" fmla="*/ 0 w 24"/>
                <a:gd name="T11" fmla="*/ 40 h 40"/>
                <a:gd name="T12" fmla="*/ 0 w 24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6" y="6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4" name="Freeform 137"/>
            <p:cNvSpPr>
              <a:spLocks/>
            </p:cNvSpPr>
            <p:nvPr userDrawn="1"/>
          </p:nvSpPr>
          <p:spPr bwMode="auto">
            <a:xfrm>
              <a:off x="2881" y="3121"/>
              <a:ext cx="38" cy="40"/>
            </a:xfrm>
            <a:custGeom>
              <a:avLst/>
              <a:gdLst>
                <a:gd name="T0" fmla="*/ 0 w 38"/>
                <a:gd name="T1" fmla="*/ 40 h 40"/>
                <a:gd name="T2" fmla="*/ 0 w 38"/>
                <a:gd name="T3" fmla="*/ 0 h 40"/>
                <a:gd name="T4" fmla="*/ 8 w 38"/>
                <a:gd name="T5" fmla="*/ 0 h 40"/>
                <a:gd name="T6" fmla="*/ 8 w 38"/>
                <a:gd name="T7" fmla="*/ 30 h 40"/>
                <a:gd name="T8" fmla="*/ 32 w 38"/>
                <a:gd name="T9" fmla="*/ 0 h 40"/>
                <a:gd name="T10" fmla="*/ 38 w 38"/>
                <a:gd name="T11" fmla="*/ 0 h 40"/>
                <a:gd name="T12" fmla="*/ 38 w 38"/>
                <a:gd name="T13" fmla="*/ 40 h 40"/>
                <a:gd name="T14" fmla="*/ 32 w 38"/>
                <a:gd name="T15" fmla="*/ 40 h 40"/>
                <a:gd name="T16" fmla="*/ 32 w 38"/>
                <a:gd name="T17" fmla="*/ 10 h 40"/>
                <a:gd name="T18" fmla="*/ 8 w 38"/>
                <a:gd name="T19" fmla="*/ 40 h 40"/>
                <a:gd name="T20" fmla="*/ 0 w 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0">
                  <a:moveTo>
                    <a:pt x="0" y="4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3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2" y="40"/>
                  </a:lnTo>
                  <a:lnTo>
                    <a:pt x="32" y="10"/>
                  </a:lnTo>
                  <a:lnTo>
                    <a:pt x="8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5" name="Freeform 138"/>
            <p:cNvSpPr>
              <a:spLocks/>
            </p:cNvSpPr>
            <p:nvPr userDrawn="1"/>
          </p:nvSpPr>
          <p:spPr bwMode="auto">
            <a:xfrm>
              <a:off x="2935" y="3121"/>
              <a:ext cx="38" cy="40"/>
            </a:xfrm>
            <a:custGeom>
              <a:avLst/>
              <a:gdLst>
                <a:gd name="T0" fmla="*/ 0 w 38"/>
                <a:gd name="T1" fmla="*/ 40 h 40"/>
                <a:gd name="T2" fmla="*/ 0 w 38"/>
                <a:gd name="T3" fmla="*/ 0 h 40"/>
                <a:gd name="T4" fmla="*/ 6 w 38"/>
                <a:gd name="T5" fmla="*/ 0 h 40"/>
                <a:gd name="T6" fmla="*/ 6 w 38"/>
                <a:gd name="T7" fmla="*/ 30 h 40"/>
                <a:gd name="T8" fmla="*/ 30 w 38"/>
                <a:gd name="T9" fmla="*/ 0 h 40"/>
                <a:gd name="T10" fmla="*/ 38 w 38"/>
                <a:gd name="T11" fmla="*/ 0 h 40"/>
                <a:gd name="T12" fmla="*/ 38 w 38"/>
                <a:gd name="T13" fmla="*/ 40 h 40"/>
                <a:gd name="T14" fmla="*/ 30 w 38"/>
                <a:gd name="T15" fmla="*/ 40 h 40"/>
                <a:gd name="T16" fmla="*/ 30 w 38"/>
                <a:gd name="T17" fmla="*/ 10 h 40"/>
                <a:gd name="T18" fmla="*/ 6 w 38"/>
                <a:gd name="T19" fmla="*/ 40 h 40"/>
                <a:gd name="T20" fmla="*/ 0 w 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0">
                  <a:moveTo>
                    <a:pt x="0" y="4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3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30" y="10"/>
                  </a:lnTo>
                  <a:lnTo>
                    <a:pt x="6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6" name="Rectangle 139"/>
            <p:cNvSpPr>
              <a:spLocks noChangeArrowheads="1"/>
            </p:cNvSpPr>
            <p:nvPr userDrawn="1"/>
          </p:nvSpPr>
          <p:spPr bwMode="auto">
            <a:xfrm>
              <a:off x="1230" y="2722"/>
              <a:ext cx="64" cy="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7" name="Rectangle 140"/>
            <p:cNvSpPr>
              <a:spLocks noChangeArrowheads="1"/>
            </p:cNvSpPr>
            <p:nvPr userDrawn="1"/>
          </p:nvSpPr>
          <p:spPr bwMode="auto">
            <a:xfrm>
              <a:off x="1418" y="3035"/>
              <a:ext cx="62" cy="1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8" name="Rectangle 141"/>
            <p:cNvSpPr>
              <a:spLocks noChangeArrowheads="1"/>
            </p:cNvSpPr>
            <p:nvPr userDrawn="1"/>
          </p:nvSpPr>
          <p:spPr bwMode="auto">
            <a:xfrm>
              <a:off x="1604" y="3035"/>
              <a:ext cx="64" cy="1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09" name="Rectangle 142"/>
            <p:cNvSpPr>
              <a:spLocks noChangeArrowheads="1"/>
            </p:cNvSpPr>
            <p:nvPr userDrawn="1"/>
          </p:nvSpPr>
          <p:spPr bwMode="auto">
            <a:xfrm>
              <a:off x="1792" y="3035"/>
              <a:ext cx="62" cy="1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0" name="Rectangle 143"/>
            <p:cNvSpPr>
              <a:spLocks noChangeArrowheads="1"/>
            </p:cNvSpPr>
            <p:nvPr userDrawn="1"/>
          </p:nvSpPr>
          <p:spPr bwMode="auto">
            <a:xfrm>
              <a:off x="1980" y="3035"/>
              <a:ext cx="62" cy="1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1" name="Freeform 144"/>
            <p:cNvSpPr>
              <a:spLocks/>
            </p:cNvSpPr>
            <p:nvPr userDrawn="1"/>
          </p:nvSpPr>
          <p:spPr bwMode="auto">
            <a:xfrm>
              <a:off x="1916" y="2722"/>
              <a:ext cx="188" cy="251"/>
            </a:xfrm>
            <a:custGeom>
              <a:avLst/>
              <a:gdLst>
                <a:gd name="T0" fmla="*/ 188 w 188"/>
                <a:gd name="T1" fmla="*/ 0 h 251"/>
                <a:gd name="T2" fmla="*/ 0 w 188"/>
                <a:gd name="T3" fmla="*/ 0 h 251"/>
                <a:gd name="T4" fmla="*/ 0 w 188"/>
                <a:gd name="T5" fmla="*/ 62 h 251"/>
                <a:gd name="T6" fmla="*/ 64 w 188"/>
                <a:gd name="T7" fmla="*/ 62 h 251"/>
                <a:gd name="T8" fmla="*/ 64 w 188"/>
                <a:gd name="T9" fmla="*/ 251 h 251"/>
                <a:gd name="T10" fmla="*/ 126 w 188"/>
                <a:gd name="T11" fmla="*/ 251 h 251"/>
                <a:gd name="T12" fmla="*/ 126 w 188"/>
                <a:gd name="T13" fmla="*/ 62 h 251"/>
                <a:gd name="T14" fmla="*/ 188 w 188"/>
                <a:gd name="T15" fmla="*/ 62 h 251"/>
                <a:gd name="T16" fmla="*/ 188 w 188"/>
                <a:gd name="T1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251">
                  <a:moveTo>
                    <a:pt x="188" y="0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64" y="62"/>
                  </a:lnTo>
                  <a:lnTo>
                    <a:pt x="64" y="251"/>
                  </a:lnTo>
                  <a:lnTo>
                    <a:pt x="126" y="251"/>
                  </a:lnTo>
                  <a:lnTo>
                    <a:pt x="126" y="62"/>
                  </a:lnTo>
                  <a:lnTo>
                    <a:pt x="188" y="6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2" name="Rectangle 145"/>
            <p:cNvSpPr>
              <a:spLocks noChangeArrowheads="1"/>
            </p:cNvSpPr>
            <p:nvPr userDrawn="1"/>
          </p:nvSpPr>
          <p:spPr bwMode="auto">
            <a:xfrm>
              <a:off x="2166" y="2722"/>
              <a:ext cx="62" cy="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3" name="Freeform 146"/>
            <p:cNvSpPr>
              <a:spLocks noEditPoints="1"/>
            </p:cNvSpPr>
            <p:nvPr userDrawn="1"/>
          </p:nvSpPr>
          <p:spPr bwMode="auto">
            <a:xfrm>
              <a:off x="1418" y="2722"/>
              <a:ext cx="186" cy="251"/>
            </a:xfrm>
            <a:custGeom>
              <a:avLst/>
              <a:gdLst>
                <a:gd name="T0" fmla="*/ 94 w 186"/>
                <a:gd name="T1" fmla="*/ 124 h 251"/>
                <a:gd name="T2" fmla="*/ 62 w 186"/>
                <a:gd name="T3" fmla="*/ 124 h 251"/>
                <a:gd name="T4" fmla="*/ 62 w 186"/>
                <a:gd name="T5" fmla="*/ 62 h 251"/>
                <a:gd name="T6" fmla="*/ 94 w 186"/>
                <a:gd name="T7" fmla="*/ 62 h 251"/>
                <a:gd name="T8" fmla="*/ 94 w 186"/>
                <a:gd name="T9" fmla="*/ 62 h 251"/>
                <a:gd name="T10" fmla="*/ 100 w 186"/>
                <a:gd name="T11" fmla="*/ 62 h 251"/>
                <a:gd name="T12" fmla="*/ 106 w 186"/>
                <a:gd name="T13" fmla="*/ 64 h 251"/>
                <a:gd name="T14" fmla="*/ 116 w 186"/>
                <a:gd name="T15" fmla="*/ 72 h 251"/>
                <a:gd name="T16" fmla="*/ 122 w 186"/>
                <a:gd name="T17" fmla="*/ 82 h 251"/>
                <a:gd name="T18" fmla="*/ 124 w 186"/>
                <a:gd name="T19" fmla="*/ 86 h 251"/>
                <a:gd name="T20" fmla="*/ 124 w 186"/>
                <a:gd name="T21" fmla="*/ 94 h 251"/>
                <a:gd name="T22" fmla="*/ 124 w 186"/>
                <a:gd name="T23" fmla="*/ 94 h 251"/>
                <a:gd name="T24" fmla="*/ 124 w 186"/>
                <a:gd name="T25" fmla="*/ 100 h 251"/>
                <a:gd name="T26" fmla="*/ 122 w 186"/>
                <a:gd name="T27" fmla="*/ 106 h 251"/>
                <a:gd name="T28" fmla="*/ 116 w 186"/>
                <a:gd name="T29" fmla="*/ 116 h 251"/>
                <a:gd name="T30" fmla="*/ 106 w 186"/>
                <a:gd name="T31" fmla="*/ 122 h 251"/>
                <a:gd name="T32" fmla="*/ 100 w 186"/>
                <a:gd name="T33" fmla="*/ 124 h 251"/>
                <a:gd name="T34" fmla="*/ 94 w 186"/>
                <a:gd name="T35" fmla="*/ 124 h 251"/>
                <a:gd name="T36" fmla="*/ 94 w 186"/>
                <a:gd name="T37" fmla="*/ 0 h 251"/>
                <a:gd name="T38" fmla="*/ 32 w 186"/>
                <a:gd name="T39" fmla="*/ 0 h 251"/>
                <a:gd name="T40" fmla="*/ 32 w 186"/>
                <a:gd name="T41" fmla="*/ 0 h 251"/>
                <a:gd name="T42" fmla="*/ 0 w 186"/>
                <a:gd name="T43" fmla="*/ 0 h 251"/>
                <a:gd name="T44" fmla="*/ 0 w 186"/>
                <a:gd name="T45" fmla="*/ 251 h 251"/>
                <a:gd name="T46" fmla="*/ 62 w 186"/>
                <a:gd name="T47" fmla="*/ 251 h 251"/>
                <a:gd name="T48" fmla="*/ 62 w 186"/>
                <a:gd name="T49" fmla="*/ 186 h 251"/>
                <a:gd name="T50" fmla="*/ 94 w 186"/>
                <a:gd name="T51" fmla="*/ 186 h 251"/>
                <a:gd name="T52" fmla="*/ 94 w 186"/>
                <a:gd name="T53" fmla="*/ 186 h 251"/>
                <a:gd name="T54" fmla="*/ 112 w 186"/>
                <a:gd name="T55" fmla="*/ 184 h 251"/>
                <a:gd name="T56" fmla="*/ 130 w 186"/>
                <a:gd name="T57" fmla="*/ 180 h 251"/>
                <a:gd name="T58" fmla="*/ 146 w 186"/>
                <a:gd name="T59" fmla="*/ 170 h 251"/>
                <a:gd name="T60" fmla="*/ 160 w 186"/>
                <a:gd name="T61" fmla="*/ 160 h 251"/>
                <a:gd name="T62" fmla="*/ 172 w 186"/>
                <a:gd name="T63" fmla="*/ 146 h 251"/>
                <a:gd name="T64" fmla="*/ 180 w 186"/>
                <a:gd name="T65" fmla="*/ 130 h 251"/>
                <a:gd name="T66" fmla="*/ 186 w 186"/>
                <a:gd name="T67" fmla="*/ 112 h 251"/>
                <a:gd name="T68" fmla="*/ 186 w 186"/>
                <a:gd name="T69" fmla="*/ 94 h 251"/>
                <a:gd name="T70" fmla="*/ 186 w 186"/>
                <a:gd name="T71" fmla="*/ 94 h 251"/>
                <a:gd name="T72" fmla="*/ 186 w 186"/>
                <a:gd name="T73" fmla="*/ 74 h 251"/>
                <a:gd name="T74" fmla="*/ 180 w 186"/>
                <a:gd name="T75" fmla="*/ 56 h 251"/>
                <a:gd name="T76" fmla="*/ 172 w 186"/>
                <a:gd name="T77" fmla="*/ 42 h 251"/>
                <a:gd name="T78" fmla="*/ 160 w 186"/>
                <a:gd name="T79" fmla="*/ 28 h 251"/>
                <a:gd name="T80" fmla="*/ 146 w 186"/>
                <a:gd name="T81" fmla="*/ 16 h 251"/>
                <a:gd name="T82" fmla="*/ 130 w 186"/>
                <a:gd name="T83" fmla="*/ 8 h 251"/>
                <a:gd name="T84" fmla="*/ 112 w 186"/>
                <a:gd name="T85" fmla="*/ 2 h 251"/>
                <a:gd name="T86" fmla="*/ 94 w 186"/>
                <a:gd name="T8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6" h="251">
                  <a:moveTo>
                    <a:pt x="94" y="124"/>
                  </a:moveTo>
                  <a:lnTo>
                    <a:pt x="62" y="124"/>
                  </a:lnTo>
                  <a:lnTo>
                    <a:pt x="62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100" y="62"/>
                  </a:lnTo>
                  <a:lnTo>
                    <a:pt x="106" y="64"/>
                  </a:lnTo>
                  <a:lnTo>
                    <a:pt x="116" y="72"/>
                  </a:lnTo>
                  <a:lnTo>
                    <a:pt x="122" y="82"/>
                  </a:lnTo>
                  <a:lnTo>
                    <a:pt x="124" y="86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100"/>
                  </a:lnTo>
                  <a:lnTo>
                    <a:pt x="122" y="106"/>
                  </a:lnTo>
                  <a:lnTo>
                    <a:pt x="116" y="116"/>
                  </a:lnTo>
                  <a:lnTo>
                    <a:pt x="106" y="122"/>
                  </a:lnTo>
                  <a:lnTo>
                    <a:pt x="100" y="124"/>
                  </a:lnTo>
                  <a:lnTo>
                    <a:pt x="94" y="124"/>
                  </a:lnTo>
                  <a:close/>
                  <a:moveTo>
                    <a:pt x="94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51"/>
                  </a:lnTo>
                  <a:lnTo>
                    <a:pt x="62" y="251"/>
                  </a:lnTo>
                  <a:lnTo>
                    <a:pt x="62" y="186"/>
                  </a:lnTo>
                  <a:lnTo>
                    <a:pt x="94" y="186"/>
                  </a:lnTo>
                  <a:lnTo>
                    <a:pt x="94" y="186"/>
                  </a:lnTo>
                  <a:lnTo>
                    <a:pt x="112" y="184"/>
                  </a:lnTo>
                  <a:lnTo>
                    <a:pt x="130" y="180"/>
                  </a:lnTo>
                  <a:lnTo>
                    <a:pt x="146" y="170"/>
                  </a:lnTo>
                  <a:lnTo>
                    <a:pt x="160" y="160"/>
                  </a:lnTo>
                  <a:lnTo>
                    <a:pt x="172" y="146"/>
                  </a:lnTo>
                  <a:lnTo>
                    <a:pt x="180" y="130"/>
                  </a:lnTo>
                  <a:lnTo>
                    <a:pt x="186" y="11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74"/>
                  </a:lnTo>
                  <a:lnTo>
                    <a:pt x="180" y="56"/>
                  </a:lnTo>
                  <a:lnTo>
                    <a:pt x="172" y="42"/>
                  </a:lnTo>
                  <a:lnTo>
                    <a:pt x="160" y="28"/>
                  </a:lnTo>
                  <a:lnTo>
                    <a:pt x="146" y="16"/>
                  </a:lnTo>
                  <a:lnTo>
                    <a:pt x="130" y="8"/>
                  </a:lnTo>
                  <a:lnTo>
                    <a:pt x="112" y="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4" name="Freeform 147"/>
            <p:cNvSpPr>
              <a:spLocks/>
            </p:cNvSpPr>
            <p:nvPr userDrawn="1"/>
          </p:nvSpPr>
          <p:spPr bwMode="auto">
            <a:xfrm>
              <a:off x="1480" y="2784"/>
              <a:ext cx="62" cy="62"/>
            </a:xfrm>
            <a:custGeom>
              <a:avLst/>
              <a:gdLst>
                <a:gd name="T0" fmla="*/ 3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32 w 62"/>
                <a:gd name="T7" fmla="*/ 0 h 62"/>
                <a:gd name="T8" fmla="*/ 32 w 62"/>
                <a:gd name="T9" fmla="*/ 0 h 62"/>
                <a:gd name="T10" fmla="*/ 38 w 62"/>
                <a:gd name="T11" fmla="*/ 0 h 62"/>
                <a:gd name="T12" fmla="*/ 44 w 62"/>
                <a:gd name="T13" fmla="*/ 2 h 62"/>
                <a:gd name="T14" fmla="*/ 54 w 62"/>
                <a:gd name="T15" fmla="*/ 10 h 62"/>
                <a:gd name="T16" fmla="*/ 60 w 62"/>
                <a:gd name="T17" fmla="*/ 20 h 62"/>
                <a:gd name="T18" fmla="*/ 62 w 62"/>
                <a:gd name="T19" fmla="*/ 24 h 62"/>
                <a:gd name="T20" fmla="*/ 62 w 62"/>
                <a:gd name="T21" fmla="*/ 32 h 62"/>
                <a:gd name="T22" fmla="*/ 62 w 62"/>
                <a:gd name="T23" fmla="*/ 32 h 62"/>
                <a:gd name="T24" fmla="*/ 62 w 62"/>
                <a:gd name="T25" fmla="*/ 38 h 62"/>
                <a:gd name="T26" fmla="*/ 60 w 62"/>
                <a:gd name="T27" fmla="*/ 44 h 62"/>
                <a:gd name="T28" fmla="*/ 54 w 62"/>
                <a:gd name="T29" fmla="*/ 54 h 62"/>
                <a:gd name="T30" fmla="*/ 44 w 62"/>
                <a:gd name="T31" fmla="*/ 60 h 62"/>
                <a:gd name="T32" fmla="*/ 38 w 62"/>
                <a:gd name="T33" fmla="*/ 62 h 62"/>
                <a:gd name="T34" fmla="*/ 32 w 62"/>
                <a:gd name="T3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62">
                  <a:moveTo>
                    <a:pt x="3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4" y="54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2" y="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5" name="Freeform 148"/>
            <p:cNvSpPr>
              <a:spLocks/>
            </p:cNvSpPr>
            <p:nvPr userDrawn="1"/>
          </p:nvSpPr>
          <p:spPr bwMode="auto">
            <a:xfrm>
              <a:off x="1418" y="2722"/>
              <a:ext cx="186" cy="251"/>
            </a:xfrm>
            <a:custGeom>
              <a:avLst/>
              <a:gdLst>
                <a:gd name="T0" fmla="*/ 94 w 186"/>
                <a:gd name="T1" fmla="*/ 0 h 251"/>
                <a:gd name="T2" fmla="*/ 32 w 186"/>
                <a:gd name="T3" fmla="*/ 0 h 251"/>
                <a:gd name="T4" fmla="*/ 32 w 186"/>
                <a:gd name="T5" fmla="*/ 0 h 251"/>
                <a:gd name="T6" fmla="*/ 0 w 186"/>
                <a:gd name="T7" fmla="*/ 0 h 251"/>
                <a:gd name="T8" fmla="*/ 0 w 186"/>
                <a:gd name="T9" fmla="*/ 251 h 251"/>
                <a:gd name="T10" fmla="*/ 62 w 186"/>
                <a:gd name="T11" fmla="*/ 251 h 251"/>
                <a:gd name="T12" fmla="*/ 62 w 186"/>
                <a:gd name="T13" fmla="*/ 186 h 251"/>
                <a:gd name="T14" fmla="*/ 94 w 186"/>
                <a:gd name="T15" fmla="*/ 186 h 251"/>
                <a:gd name="T16" fmla="*/ 94 w 186"/>
                <a:gd name="T17" fmla="*/ 186 h 251"/>
                <a:gd name="T18" fmla="*/ 112 w 186"/>
                <a:gd name="T19" fmla="*/ 184 h 251"/>
                <a:gd name="T20" fmla="*/ 130 w 186"/>
                <a:gd name="T21" fmla="*/ 180 h 251"/>
                <a:gd name="T22" fmla="*/ 146 w 186"/>
                <a:gd name="T23" fmla="*/ 170 h 251"/>
                <a:gd name="T24" fmla="*/ 160 w 186"/>
                <a:gd name="T25" fmla="*/ 160 h 251"/>
                <a:gd name="T26" fmla="*/ 172 w 186"/>
                <a:gd name="T27" fmla="*/ 146 h 251"/>
                <a:gd name="T28" fmla="*/ 180 w 186"/>
                <a:gd name="T29" fmla="*/ 130 h 251"/>
                <a:gd name="T30" fmla="*/ 186 w 186"/>
                <a:gd name="T31" fmla="*/ 112 h 251"/>
                <a:gd name="T32" fmla="*/ 186 w 186"/>
                <a:gd name="T33" fmla="*/ 94 h 251"/>
                <a:gd name="T34" fmla="*/ 186 w 186"/>
                <a:gd name="T35" fmla="*/ 94 h 251"/>
                <a:gd name="T36" fmla="*/ 186 w 186"/>
                <a:gd name="T37" fmla="*/ 74 h 251"/>
                <a:gd name="T38" fmla="*/ 180 w 186"/>
                <a:gd name="T39" fmla="*/ 56 h 251"/>
                <a:gd name="T40" fmla="*/ 172 w 186"/>
                <a:gd name="T41" fmla="*/ 42 h 251"/>
                <a:gd name="T42" fmla="*/ 160 w 186"/>
                <a:gd name="T43" fmla="*/ 28 h 251"/>
                <a:gd name="T44" fmla="*/ 146 w 186"/>
                <a:gd name="T45" fmla="*/ 16 h 251"/>
                <a:gd name="T46" fmla="*/ 130 w 186"/>
                <a:gd name="T47" fmla="*/ 8 h 251"/>
                <a:gd name="T48" fmla="*/ 112 w 186"/>
                <a:gd name="T49" fmla="*/ 2 h 251"/>
                <a:gd name="T50" fmla="*/ 94 w 186"/>
                <a:gd name="T5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6" h="251">
                  <a:moveTo>
                    <a:pt x="94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51"/>
                  </a:lnTo>
                  <a:lnTo>
                    <a:pt x="62" y="251"/>
                  </a:lnTo>
                  <a:lnTo>
                    <a:pt x="62" y="186"/>
                  </a:lnTo>
                  <a:lnTo>
                    <a:pt x="94" y="186"/>
                  </a:lnTo>
                  <a:lnTo>
                    <a:pt x="94" y="186"/>
                  </a:lnTo>
                  <a:lnTo>
                    <a:pt x="112" y="184"/>
                  </a:lnTo>
                  <a:lnTo>
                    <a:pt x="130" y="180"/>
                  </a:lnTo>
                  <a:lnTo>
                    <a:pt x="146" y="170"/>
                  </a:lnTo>
                  <a:lnTo>
                    <a:pt x="160" y="160"/>
                  </a:lnTo>
                  <a:lnTo>
                    <a:pt x="172" y="146"/>
                  </a:lnTo>
                  <a:lnTo>
                    <a:pt x="180" y="130"/>
                  </a:lnTo>
                  <a:lnTo>
                    <a:pt x="186" y="11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74"/>
                  </a:lnTo>
                  <a:lnTo>
                    <a:pt x="180" y="56"/>
                  </a:lnTo>
                  <a:lnTo>
                    <a:pt x="172" y="42"/>
                  </a:lnTo>
                  <a:lnTo>
                    <a:pt x="160" y="28"/>
                  </a:lnTo>
                  <a:lnTo>
                    <a:pt x="146" y="16"/>
                  </a:lnTo>
                  <a:lnTo>
                    <a:pt x="130" y="8"/>
                  </a:lnTo>
                  <a:lnTo>
                    <a:pt x="112" y="2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6" name="Freeform 149"/>
            <p:cNvSpPr>
              <a:spLocks/>
            </p:cNvSpPr>
            <p:nvPr userDrawn="1"/>
          </p:nvSpPr>
          <p:spPr bwMode="auto">
            <a:xfrm>
              <a:off x="1650" y="2720"/>
              <a:ext cx="214" cy="253"/>
            </a:xfrm>
            <a:custGeom>
              <a:avLst/>
              <a:gdLst>
                <a:gd name="T0" fmla="*/ 124 w 214"/>
                <a:gd name="T1" fmla="*/ 253 h 253"/>
                <a:gd name="T2" fmla="*/ 78 w 214"/>
                <a:gd name="T3" fmla="*/ 243 h 253"/>
                <a:gd name="T4" fmla="*/ 56 w 214"/>
                <a:gd name="T5" fmla="*/ 233 h 253"/>
                <a:gd name="T6" fmla="*/ 36 w 214"/>
                <a:gd name="T7" fmla="*/ 214 h 253"/>
                <a:gd name="T8" fmla="*/ 28 w 214"/>
                <a:gd name="T9" fmla="*/ 206 h 253"/>
                <a:gd name="T10" fmla="*/ 14 w 214"/>
                <a:gd name="T11" fmla="*/ 186 h 253"/>
                <a:gd name="T12" fmla="*/ 4 w 214"/>
                <a:gd name="T13" fmla="*/ 162 h 253"/>
                <a:gd name="T14" fmla="*/ 0 w 214"/>
                <a:gd name="T15" fmla="*/ 138 h 253"/>
                <a:gd name="T16" fmla="*/ 0 w 214"/>
                <a:gd name="T17" fmla="*/ 126 h 253"/>
                <a:gd name="T18" fmla="*/ 2 w 214"/>
                <a:gd name="T19" fmla="*/ 102 h 253"/>
                <a:gd name="T20" fmla="*/ 8 w 214"/>
                <a:gd name="T21" fmla="*/ 78 h 253"/>
                <a:gd name="T22" fmla="*/ 20 w 214"/>
                <a:gd name="T23" fmla="*/ 56 h 253"/>
                <a:gd name="T24" fmla="*/ 36 w 214"/>
                <a:gd name="T25" fmla="*/ 38 h 253"/>
                <a:gd name="T26" fmla="*/ 46 w 214"/>
                <a:gd name="T27" fmla="*/ 28 h 253"/>
                <a:gd name="T28" fmla="*/ 66 w 214"/>
                <a:gd name="T29" fmla="*/ 14 h 253"/>
                <a:gd name="T30" fmla="*/ 100 w 214"/>
                <a:gd name="T31" fmla="*/ 2 h 253"/>
                <a:gd name="T32" fmla="*/ 148 w 214"/>
                <a:gd name="T33" fmla="*/ 2 h 253"/>
                <a:gd name="T34" fmla="*/ 184 w 214"/>
                <a:gd name="T35" fmla="*/ 14 h 253"/>
                <a:gd name="T36" fmla="*/ 204 w 214"/>
                <a:gd name="T37" fmla="*/ 28 h 253"/>
                <a:gd name="T38" fmla="*/ 170 w 214"/>
                <a:gd name="T39" fmla="*/ 82 h 253"/>
                <a:gd name="T40" fmla="*/ 160 w 214"/>
                <a:gd name="T41" fmla="*/ 74 h 253"/>
                <a:gd name="T42" fmla="*/ 136 w 214"/>
                <a:gd name="T43" fmla="*/ 64 h 253"/>
                <a:gd name="T44" fmla="*/ 112 w 214"/>
                <a:gd name="T45" fmla="*/ 64 h 253"/>
                <a:gd name="T46" fmla="*/ 90 w 214"/>
                <a:gd name="T47" fmla="*/ 74 h 253"/>
                <a:gd name="T48" fmla="*/ 80 w 214"/>
                <a:gd name="T49" fmla="*/ 82 h 253"/>
                <a:gd name="T50" fmla="*/ 66 w 214"/>
                <a:gd name="T51" fmla="*/ 102 h 253"/>
                <a:gd name="T52" fmla="*/ 62 w 214"/>
                <a:gd name="T53" fmla="*/ 126 h 253"/>
                <a:gd name="T54" fmla="*/ 62 w 214"/>
                <a:gd name="T55" fmla="*/ 138 h 253"/>
                <a:gd name="T56" fmla="*/ 72 w 214"/>
                <a:gd name="T57" fmla="*/ 162 h 253"/>
                <a:gd name="T58" fmla="*/ 80 w 214"/>
                <a:gd name="T59" fmla="*/ 170 h 253"/>
                <a:gd name="T60" fmla="*/ 100 w 214"/>
                <a:gd name="T61" fmla="*/ 184 h 253"/>
                <a:gd name="T62" fmla="*/ 124 w 214"/>
                <a:gd name="T63" fmla="*/ 190 h 253"/>
                <a:gd name="T64" fmla="*/ 148 w 214"/>
                <a:gd name="T65" fmla="*/ 184 h 253"/>
                <a:gd name="T66" fmla="*/ 170 w 214"/>
                <a:gd name="T67" fmla="*/ 170 h 253"/>
                <a:gd name="T68" fmla="*/ 214 w 214"/>
                <a:gd name="T69" fmla="*/ 214 h 253"/>
                <a:gd name="T70" fmla="*/ 194 w 214"/>
                <a:gd name="T71" fmla="*/ 233 h 253"/>
                <a:gd name="T72" fmla="*/ 172 w 214"/>
                <a:gd name="T73" fmla="*/ 243 h 253"/>
                <a:gd name="T74" fmla="*/ 124 w 214"/>
                <a:gd name="T7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253">
                  <a:moveTo>
                    <a:pt x="124" y="253"/>
                  </a:moveTo>
                  <a:lnTo>
                    <a:pt x="124" y="253"/>
                  </a:lnTo>
                  <a:lnTo>
                    <a:pt x="100" y="251"/>
                  </a:lnTo>
                  <a:lnTo>
                    <a:pt x="78" y="243"/>
                  </a:lnTo>
                  <a:lnTo>
                    <a:pt x="66" y="239"/>
                  </a:lnTo>
                  <a:lnTo>
                    <a:pt x="56" y="233"/>
                  </a:lnTo>
                  <a:lnTo>
                    <a:pt x="46" y="224"/>
                  </a:lnTo>
                  <a:lnTo>
                    <a:pt x="36" y="214"/>
                  </a:lnTo>
                  <a:lnTo>
                    <a:pt x="36" y="214"/>
                  </a:lnTo>
                  <a:lnTo>
                    <a:pt x="28" y="206"/>
                  </a:lnTo>
                  <a:lnTo>
                    <a:pt x="20" y="196"/>
                  </a:lnTo>
                  <a:lnTo>
                    <a:pt x="14" y="186"/>
                  </a:lnTo>
                  <a:lnTo>
                    <a:pt x="8" y="174"/>
                  </a:lnTo>
                  <a:lnTo>
                    <a:pt x="4" y="162"/>
                  </a:lnTo>
                  <a:lnTo>
                    <a:pt x="2" y="150"/>
                  </a:lnTo>
                  <a:lnTo>
                    <a:pt x="0" y="138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14"/>
                  </a:lnTo>
                  <a:lnTo>
                    <a:pt x="2" y="102"/>
                  </a:lnTo>
                  <a:lnTo>
                    <a:pt x="4" y="90"/>
                  </a:lnTo>
                  <a:lnTo>
                    <a:pt x="8" y="78"/>
                  </a:lnTo>
                  <a:lnTo>
                    <a:pt x="14" y="66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4"/>
                  </a:lnTo>
                  <a:lnTo>
                    <a:pt x="78" y="10"/>
                  </a:lnTo>
                  <a:lnTo>
                    <a:pt x="100" y="2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2" y="10"/>
                  </a:lnTo>
                  <a:lnTo>
                    <a:pt x="184" y="14"/>
                  </a:lnTo>
                  <a:lnTo>
                    <a:pt x="194" y="22"/>
                  </a:lnTo>
                  <a:lnTo>
                    <a:pt x="204" y="28"/>
                  </a:lnTo>
                  <a:lnTo>
                    <a:pt x="214" y="38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60" y="74"/>
                  </a:lnTo>
                  <a:lnTo>
                    <a:pt x="148" y="68"/>
                  </a:lnTo>
                  <a:lnTo>
                    <a:pt x="136" y="64"/>
                  </a:lnTo>
                  <a:lnTo>
                    <a:pt x="124" y="62"/>
                  </a:lnTo>
                  <a:lnTo>
                    <a:pt x="112" y="64"/>
                  </a:lnTo>
                  <a:lnTo>
                    <a:pt x="100" y="68"/>
                  </a:lnTo>
                  <a:lnTo>
                    <a:pt x="90" y="74"/>
                  </a:lnTo>
                  <a:lnTo>
                    <a:pt x="80" y="82"/>
                  </a:lnTo>
                  <a:lnTo>
                    <a:pt x="80" y="82"/>
                  </a:lnTo>
                  <a:lnTo>
                    <a:pt x="72" y="92"/>
                  </a:lnTo>
                  <a:lnTo>
                    <a:pt x="66" y="102"/>
                  </a:lnTo>
                  <a:lnTo>
                    <a:pt x="62" y="114"/>
                  </a:lnTo>
                  <a:lnTo>
                    <a:pt x="62" y="126"/>
                  </a:lnTo>
                  <a:lnTo>
                    <a:pt x="62" y="126"/>
                  </a:lnTo>
                  <a:lnTo>
                    <a:pt x="62" y="138"/>
                  </a:lnTo>
                  <a:lnTo>
                    <a:pt x="66" y="150"/>
                  </a:lnTo>
                  <a:lnTo>
                    <a:pt x="72" y="162"/>
                  </a:lnTo>
                  <a:lnTo>
                    <a:pt x="80" y="170"/>
                  </a:lnTo>
                  <a:lnTo>
                    <a:pt x="80" y="170"/>
                  </a:lnTo>
                  <a:lnTo>
                    <a:pt x="90" y="178"/>
                  </a:lnTo>
                  <a:lnTo>
                    <a:pt x="100" y="184"/>
                  </a:lnTo>
                  <a:lnTo>
                    <a:pt x="112" y="188"/>
                  </a:lnTo>
                  <a:lnTo>
                    <a:pt x="124" y="190"/>
                  </a:lnTo>
                  <a:lnTo>
                    <a:pt x="136" y="188"/>
                  </a:lnTo>
                  <a:lnTo>
                    <a:pt x="148" y="184"/>
                  </a:lnTo>
                  <a:lnTo>
                    <a:pt x="160" y="178"/>
                  </a:lnTo>
                  <a:lnTo>
                    <a:pt x="170" y="170"/>
                  </a:lnTo>
                  <a:lnTo>
                    <a:pt x="214" y="214"/>
                  </a:lnTo>
                  <a:lnTo>
                    <a:pt x="214" y="214"/>
                  </a:lnTo>
                  <a:lnTo>
                    <a:pt x="204" y="224"/>
                  </a:lnTo>
                  <a:lnTo>
                    <a:pt x="194" y="233"/>
                  </a:lnTo>
                  <a:lnTo>
                    <a:pt x="184" y="239"/>
                  </a:lnTo>
                  <a:lnTo>
                    <a:pt x="172" y="243"/>
                  </a:lnTo>
                  <a:lnTo>
                    <a:pt x="148" y="251"/>
                  </a:lnTo>
                  <a:lnTo>
                    <a:pt x="124" y="2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  <p:sp>
          <p:nvSpPr>
            <p:cNvPr id="217" name="Freeform 150"/>
            <p:cNvSpPr>
              <a:spLocks/>
            </p:cNvSpPr>
            <p:nvPr userDrawn="1"/>
          </p:nvSpPr>
          <p:spPr bwMode="auto">
            <a:xfrm>
              <a:off x="1650" y="2720"/>
              <a:ext cx="214" cy="253"/>
            </a:xfrm>
            <a:custGeom>
              <a:avLst/>
              <a:gdLst>
                <a:gd name="T0" fmla="*/ 124 w 214"/>
                <a:gd name="T1" fmla="*/ 253 h 253"/>
                <a:gd name="T2" fmla="*/ 78 w 214"/>
                <a:gd name="T3" fmla="*/ 243 h 253"/>
                <a:gd name="T4" fmla="*/ 56 w 214"/>
                <a:gd name="T5" fmla="*/ 233 h 253"/>
                <a:gd name="T6" fmla="*/ 36 w 214"/>
                <a:gd name="T7" fmla="*/ 214 h 253"/>
                <a:gd name="T8" fmla="*/ 28 w 214"/>
                <a:gd name="T9" fmla="*/ 206 h 253"/>
                <a:gd name="T10" fmla="*/ 14 w 214"/>
                <a:gd name="T11" fmla="*/ 186 h 253"/>
                <a:gd name="T12" fmla="*/ 4 w 214"/>
                <a:gd name="T13" fmla="*/ 162 h 253"/>
                <a:gd name="T14" fmla="*/ 0 w 214"/>
                <a:gd name="T15" fmla="*/ 138 h 253"/>
                <a:gd name="T16" fmla="*/ 0 w 214"/>
                <a:gd name="T17" fmla="*/ 126 h 253"/>
                <a:gd name="T18" fmla="*/ 2 w 214"/>
                <a:gd name="T19" fmla="*/ 102 h 253"/>
                <a:gd name="T20" fmla="*/ 8 w 214"/>
                <a:gd name="T21" fmla="*/ 78 h 253"/>
                <a:gd name="T22" fmla="*/ 20 w 214"/>
                <a:gd name="T23" fmla="*/ 56 h 253"/>
                <a:gd name="T24" fmla="*/ 36 w 214"/>
                <a:gd name="T25" fmla="*/ 38 h 253"/>
                <a:gd name="T26" fmla="*/ 46 w 214"/>
                <a:gd name="T27" fmla="*/ 28 h 253"/>
                <a:gd name="T28" fmla="*/ 66 w 214"/>
                <a:gd name="T29" fmla="*/ 14 h 253"/>
                <a:gd name="T30" fmla="*/ 100 w 214"/>
                <a:gd name="T31" fmla="*/ 2 h 253"/>
                <a:gd name="T32" fmla="*/ 148 w 214"/>
                <a:gd name="T33" fmla="*/ 2 h 253"/>
                <a:gd name="T34" fmla="*/ 184 w 214"/>
                <a:gd name="T35" fmla="*/ 14 h 253"/>
                <a:gd name="T36" fmla="*/ 204 w 214"/>
                <a:gd name="T37" fmla="*/ 28 h 253"/>
                <a:gd name="T38" fmla="*/ 170 w 214"/>
                <a:gd name="T39" fmla="*/ 82 h 253"/>
                <a:gd name="T40" fmla="*/ 160 w 214"/>
                <a:gd name="T41" fmla="*/ 74 h 253"/>
                <a:gd name="T42" fmla="*/ 136 w 214"/>
                <a:gd name="T43" fmla="*/ 64 h 253"/>
                <a:gd name="T44" fmla="*/ 112 w 214"/>
                <a:gd name="T45" fmla="*/ 64 h 253"/>
                <a:gd name="T46" fmla="*/ 90 w 214"/>
                <a:gd name="T47" fmla="*/ 74 h 253"/>
                <a:gd name="T48" fmla="*/ 80 w 214"/>
                <a:gd name="T49" fmla="*/ 82 h 253"/>
                <a:gd name="T50" fmla="*/ 66 w 214"/>
                <a:gd name="T51" fmla="*/ 102 h 253"/>
                <a:gd name="T52" fmla="*/ 62 w 214"/>
                <a:gd name="T53" fmla="*/ 126 h 253"/>
                <a:gd name="T54" fmla="*/ 62 w 214"/>
                <a:gd name="T55" fmla="*/ 138 h 253"/>
                <a:gd name="T56" fmla="*/ 72 w 214"/>
                <a:gd name="T57" fmla="*/ 162 h 253"/>
                <a:gd name="T58" fmla="*/ 80 w 214"/>
                <a:gd name="T59" fmla="*/ 170 h 253"/>
                <a:gd name="T60" fmla="*/ 100 w 214"/>
                <a:gd name="T61" fmla="*/ 184 h 253"/>
                <a:gd name="T62" fmla="*/ 124 w 214"/>
                <a:gd name="T63" fmla="*/ 190 h 253"/>
                <a:gd name="T64" fmla="*/ 148 w 214"/>
                <a:gd name="T65" fmla="*/ 184 h 253"/>
                <a:gd name="T66" fmla="*/ 170 w 214"/>
                <a:gd name="T67" fmla="*/ 170 h 253"/>
                <a:gd name="T68" fmla="*/ 214 w 214"/>
                <a:gd name="T69" fmla="*/ 214 h 253"/>
                <a:gd name="T70" fmla="*/ 194 w 214"/>
                <a:gd name="T71" fmla="*/ 233 h 253"/>
                <a:gd name="T72" fmla="*/ 172 w 214"/>
                <a:gd name="T73" fmla="*/ 243 h 253"/>
                <a:gd name="T74" fmla="*/ 124 w 214"/>
                <a:gd name="T7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253">
                  <a:moveTo>
                    <a:pt x="124" y="253"/>
                  </a:moveTo>
                  <a:lnTo>
                    <a:pt x="124" y="253"/>
                  </a:lnTo>
                  <a:lnTo>
                    <a:pt x="100" y="251"/>
                  </a:lnTo>
                  <a:lnTo>
                    <a:pt x="78" y="243"/>
                  </a:lnTo>
                  <a:lnTo>
                    <a:pt x="66" y="239"/>
                  </a:lnTo>
                  <a:lnTo>
                    <a:pt x="56" y="233"/>
                  </a:lnTo>
                  <a:lnTo>
                    <a:pt x="46" y="224"/>
                  </a:lnTo>
                  <a:lnTo>
                    <a:pt x="36" y="214"/>
                  </a:lnTo>
                  <a:lnTo>
                    <a:pt x="36" y="214"/>
                  </a:lnTo>
                  <a:lnTo>
                    <a:pt x="28" y="206"/>
                  </a:lnTo>
                  <a:lnTo>
                    <a:pt x="20" y="196"/>
                  </a:lnTo>
                  <a:lnTo>
                    <a:pt x="14" y="186"/>
                  </a:lnTo>
                  <a:lnTo>
                    <a:pt x="8" y="174"/>
                  </a:lnTo>
                  <a:lnTo>
                    <a:pt x="4" y="162"/>
                  </a:lnTo>
                  <a:lnTo>
                    <a:pt x="2" y="150"/>
                  </a:lnTo>
                  <a:lnTo>
                    <a:pt x="0" y="138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14"/>
                  </a:lnTo>
                  <a:lnTo>
                    <a:pt x="2" y="102"/>
                  </a:lnTo>
                  <a:lnTo>
                    <a:pt x="4" y="90"/>
                  </a:lnTo>
                  <a:lnTo>
                    <a:pt x="8" y="78"/>
                  </a:lnTo>
                  <a:lnTo>
                    <a:pt x="14" y="66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4"/>
                  </a:lnTo>
                  <a:lnTo>
                    <a:pt x="78" y="10"/>
                  </a:lnTo>
                  <a:lnTo>
                    <a:pt x="100" y="2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2" y="10"/>
                  </a:lnTo>
                  <a:lnTo>
                    <a:pt x="184" y="14"/>
                  </a:lnTo>
                  <a:lnTo>
                    <a:pt x="194" y="22"/>
                  </a:lnTo>
                  <a:lnTo>
                    <a:pt x="204" y="28"/>
                  </a:lnTo>
                  <a:lnTo>
                    <a:pt x="214" y="38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60" y="74"/>
                  </a:lnTo>
                  <a:lnTo>
                    <a:pt x="148" y="68"/>
                  </a:lnTo>
                  <a:lnTo>
                    <a:pt x="136" y="64"/>
                  </a:lnTo>
                  <a:lnTo>
                    <a:pt x="124" y="62"/>
                  </a:lnTo>
                  <a:lnTo>
                    <a:pt x="112" y="64"/>
                  </a:lnTo>
                  <a:lnTo>
                    <a:pt x="100" y="68"/>
                  </a:lnTo>
                  <a:lnTo>
                    <a:pt x="90" y="74"/>
                  </a:lnTo>
                  <a:lnTo>
                    <a:pt x="80" y="82"/>
                  </a:lnTo>
                  <a:lnTo>
                    <a:pt x="80" y="82"/>
                  </a:lnTo>
                  <a:lnTo>
                    <a:pt x="72" y="92"/>
                  </a:lnTo>
                  <a:lnTo>
                    <a:pt x="66" y="102"/>
                  </a:lnTo>
                  <a:lnTo>
                    <a:pt x="62" y="114"/>
                  </a:lnTo>
                  <a:lnTo>
                    <a:pt x="62" y="126"/>
                  </a:lnTo>
                  <a:lnTo>
                    <a:pt x="62" y="126"/>
                  </a:lnTo>
                  <a:lnTo>
                    <a:pt x="62" y="138"/>
                  </a:lnTo>
                  <a:lnTo>
                    <a:pt x="66" y="150"/>
                  </a:lnTo>
                  <a:lnTo>
                    <a:pt x="72" y="162"/>
                  </a:lnTo>
                  <a:lnTo>
                    <a:pt x="80" y="170"/>
                  </a:lnTo>
                  <a:lnTo>
                    <a:pt x="80" y="170"/>
                  </a:lnTo>
                  <a:lnTo>
                    <a:pt x="90" y="178"/>
                  </a:lnTo>
                  <a:lnTo>
                    <a:pt x="100" y="184"/>
                  </a:lnTo>
                  <a:lnTo>
                    <a:pt x="112" y="188"/>
                  </a:lnTo>
                  <a:lnTo>
                    <a:pt x="124" y="190"/>
                  </a:lnTo>
                  <a:lnTo>
                    <a:pt x="136" y="188"/>
                  </a:lnTo>
                  <a:lnTo>
                    <a:pt x="148" y="184"/>
                  </a:lnTo>
                  <a:lnTo>
                    <a:pt x="160" y="178"/>
                  </a:lnTo>
                  <a:lnTo>
                    <a:pt x="170" y="170"/>
                  </a:lnTo>
                  <a:lnTo>
                    <a:pt x="214" y="214"/>
                  </a:lnTo>
                  <a:lnTo>
                    <a:pt x="214" y="214"/>
                  </a:lnTo>
                  <a:lnTo>
                    <a:pt x="204" y="224"/>
                  </a:lnTo>
                  <a:lnTo>
                    <a:pt x="194" y="233"/>
                  </a:lnTo>
                  <a:lnTo>
                    <a:pt x="184" y="239"/>
                  </a:lnTo>
                  <a:lnTo>
                    <a:pt x="172" y="243"/>
                  </a:lnTo>
                  <a:lnTo>
                    <a:pt x="148" y="251"/>
                  </a:lnTo>
                  <a:lnTo>
                    <a:pt x="124" y="2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799"/>
            </a:p>
          </p:txBody>
        </p:sp>
      </p:grpSp>
      <p:grpSp>
        <p:nvGrpSpPr>
          <p:cNvPr id="368" name="Группа 367"/>
          <p:cNvGrpSpPr/>
          <p:nvPr userDrawn="1"/>
        </p:nvGrpSpPr>
        <p:grpSpPr>
          <a:xfrm>
            <a:off x="1968526" y="9401029"/>
            <a:ext cx="16167296" cy="753739"/>
            <a:chOff x="1968526" y="9406311"/>
            <a:chExt cx="16167296" cy="754162"/>
          </a:xfrm>
        </p:grpSpPr>
        <p:sp>
          <p:nvSpPr>
            <p:cNvPr id="10" name="bk object 17"/>
            <p:cNvSpPr/>
            <p:nvPr userDrawn="1"/>
          </p:nvSpPr>
          <p:spPr>
            <a:xfrm>
              <a:off x="16743709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1" name="bk object 18"/>
            <p:cNvSpPr/>
            <p:nvPr userDrawn="1"/>
          </p:nvSpPr>
          <p:spPr>
            <a:xfrm>
              <a:off x="17064914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2" name="bk object 19"/>
            <p:cNvSpPr/>
            <p:nvPr userDrawn="1"/>
          </p:nvSpPr>
          <p:spPr>
            <a:xfrm>
              <a:off x="17386098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3" name="bk object 20"/>
            <p:cNvSpPr/>
            <p:nvPr userDrawn="1"/>
          </p:nvSpPr>
          <p:spPr>
            <a:xfrm>
              <a:off x="17707314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4" name="bk object 21"/>
            <p:cNvSpPr/>
            <p:nvPr userDrawn="1"/>
          </p:nvSpPr>
          <p:spPr>
            <a:xfrm>
              <a:off x="18028508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5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5" name="bk object 22"/>
            <p:cNvSpPr/>
            <p:nvPr userDrawn="1"/>
          </p:nvSpPr>
          <p:spPr>
            <a:xfrm>
              <a:off x="11604505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5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6" name="bk object 23"/>
            <p:cNvSpPr/>
            <p:nvPr userDrawn="1"/>
          </p:nvSpPr>
          <p:spPr>
            <a:xfrm>
              <a:off x="11925710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7" name="bk object 24"/>
            <p:cNvSpPr/>
            <p:nvPr userDrawn="1"/>
          </p:nvSpPr>
          <p:spPr>
            <a:xfrm>
              <a:off x="12246904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8" name="bk object 25"/>
            <p:cNvSpPr/>
            <p:nvPr userDrawn="1"/>
          </p:nvSpPr>
          <p:spPr>
            <a:xfrm>
              <a:off x="12568098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19" name="bk object 26"/>
            <p:cNvSpPr/>
            <p:nvPr userDrawn="1"/>
          </p:nvSpPr>
          <p:spPr>
            <a:xfrm>
              <a:off x="12889293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0" name="bk object 27"/>
            <p:cNvSpPr/>
            <p:nvPr userDrawn="1"/>
          </p:nvSpPr>
          <p:spPr>
            <a:xfrm>
              <a:off x="13210508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5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1" name="bk object 28"/>
            <p:cNvSpPr/>
            <p:nvPr userDrawn="1"/>
          </p:nvSpPr>
          <p:spPr>
            <a:xfrm>
              <a:off x="9998512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5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2" name="bk object 29"/>
            <p:cNvSpPr/>
            <p:nvPr userDrawn="1"/>
          </p:nvSpPr>
          <p:spPr>
            <a:xfrm>
              <a:off x="10319706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3" name="bk object 30"/>
            <p:cNvSpPr/>
            <p:nvPr userDrawn="1"/>
          </p:nvSpPr>
          <p:spPr>
            <a:xfrm>
              <a:off x="10640900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4" name="bk object 31"/>
            <p:cNvSpPr/>
            <p:nvPr userDrawn="1"/>
          </p:nvSpPr>
          <p:spPr>
            <a:xfrm>
              <a:off x="10962116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5" name="bk object 32"/>
            <p:cNvSpPr/>
            <p:nvPr userDrawn="1"/>
          </p:nvSpPr>
          <p:spPr>
            <a:xfrm>
              <a:off x="11283310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6" name="bk object 33"/>
            <p:cNvSpPr/>
            <p:nvPr userDrawn="1"/>
          </p:nvSpPr>
          <p:spPr>
            <a:xfrm>
              <a:off x="8392498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5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7" name="bk object 34"/>
            <p:cNvSpPr/>
            <p:nvPr userDrawn="1"/>
          </p:nvSpPr>
          <p:spPr>
            <a:xfrm>
              <a:off x="8713713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8" name="bk object 35"/>
            <p:cNvSpPr/>
            <p:nvPr userDrawn="1"/>
          </p:nvSpPr>
          <p:spPr>
            <a:xfrm>
              <a:off x="9034908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29" name="bk object 36"/>
            <p:cNvSpPr/>
            <p:nvPr userDrawn="1"/>
          </p:nvSpPr>
          <p:spPr>
            <a:xfrm>
              <a:off x="9356081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0" name="bk object 37"/>
            <p:cNvSpPr/>
            <p:nvPr userDrawn="1"/>
          </p:nvSpPr>
          <p:spPr>
            <a:xfrm>
              <a:off x="9677317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1" name="bk object 38"/>
            <p:cNvSpPr/>
            <p:nvPr userDrawn="1"/>
          </p:nvSpPr>
          <p:spPr>
            <a:xfrm>
              <a:off x="6786505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5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2" name="bk object 39"/>
            <p:cNvSpPr/>
            <p:nvPr userDrawn="1"/>
          </p:nvSpPr>
          <p:spPr>
            <a:xfrm>
              <a:off x="7107699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3" name="bk object 40"/>
            <p:cNvSpPr/>
            <p:nvPr userDrawn="1"/>
          </p:nvSpPr>
          <p:spPr>
            <a:xfrm>
              <a:off x="7428893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4" name="bk object 41"/>
            <p:cNvSpPr/>
            <p:nvPr userDrawn="1"/>
          </p:nvSpPr>
          <p:spPr>
            <a:xfrm>
              <a:off x="7750088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5" name="bk object 42"/>
            <p:cNvSpPr/>
            <p:nvPr userDrawn="1"/>
          </p:nvSpPr>
          <p:spPr>
            <a:xfrm>
              <a:off x="8071304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6" name="bk object 43"/>
            <p:cNvSpPr/>
            <p:nvPr userDrawn="1"/>
          </p:nvSpPr>
          <p:spPr>
            <a:xfrm>
              <a:off x="5180512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4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7" name="bk object 44"/>
            <p:cNvSpPr/>
            <p:nvPr userDrawn="1"/>
          </p:nvSpPr>
          <p:spPr>
            <a:xfrm>
              <a:off x="5501706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8" name="bk object 45"/>
            <p:cNvSpPr/>
            <p:nvPr userDrawn="1"/>
          </p:nvSpPr>
          <p:spPr>
            <a:xfrm>
              <a:off x="5822901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39" name="bk object 46"/>
            <p:cNvSpPr/>
            <p:nvPr userDrawn="1"/>
          </p:nvSpPr>
          <p:spPr>
            <a:xfrm>
              <a:off x="6144105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0" name="bk object 47"/>
            <p:cNvSpPr/>
            <p:nvPr userDrawn="1"/>
          </p:nvSpPr>
          <p:spPr>
            <a:xfrm>
              <a:off x="6465311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1" name="bk object 48"/>
            <p:cNvSpPr/>
            <p:nvPr userDrawn="1"/>
          </p:nvSpPr>
          <p:spPr>
            <a:xfrm>
              <a:off x="3574519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4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2" name="bk object 49"/>
            <p:cNvSpPr/>
            <p:nvPr userDrawn="1"/>
          </p:nvSpPr>
          <p:spPr>
            <a:xfrm>
              <a:off x="3895713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3" name="bk object 50"/>
            <p:cNvSpPr/>
            <p:nvPr userDrawn="1"/>
          </p:nvSpPr>
          <p:spPr>
            <a:xfrm>
              <a:off x="4216908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4" name="bk object 51"/>
            <p:cNvSpPr/>
            <p:nvPr userDrawn="1"/>
          </p:nvSpPr>
          <p:spPr>
            <a:xfrm>
              <a:off x="4538113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5" name="bk object 52"/>
            <p:cNvSpPr/>
            <p:nvPr userDrawn="1"/>
          </p:nvSpPr>
          <p:spPr>
            <a:xfrm>
              <a:off x="4859318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6" name="bk object 53"/>
            <p:cNvSpPr/>
            <p:nvPr userDrawn="1"/>
          </p:nvSpPr>
          <p:spPr>
            <a:xfrm>
              <a:off x="1968526" y="9838779"/>
              <a:ext cx="107314" cy="321310"/>
            </a:xfrm>
            <a:custGeom>
              <a:avLst/>
              <a:gdLst/>
              <a:ahLst/>
              <a:cxnLst/>
              <a:rect l="l" t="t" r="r" b="b"/>
              <a:pathLst>
                <a:path w="107314" h="321309">
                  <a:moveTo>
                    <a:pt x="107064" y="321278"/>
                  </a:moveTo>
                  <a:lnTo>
                    <a:pt x="0" y="321278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321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7" name="bk object 54"/>
            <p:cNvSpPr/>
            <p:nvPr userDrawn="1"/>
          </p:nvSpPr>
          <p:spPr>
            <a:xfrm>
              <a:off x="2289699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8" name="bk object 55"/>
            <p:cNvSpPr/>
            <p:nvPr userDrawn="1"/>
          </p:nvSpPr>
          <p:spPr>
            <a:xfrm>
              <a:off x="2610894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49" name="bk object 56"/>
            <p:cNvSpPr/>
            <p:nvPr userDrawn="1"/>
          </p:nvSpPr>
          <p:spPr>
            <a:xfrm>
              <a:off x="2932120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0" name="bk object 57"/>
            <p:cNvSpPr/>
            <p:nvPr userDrawn="1"/>
          </p:nvSpPr>
          <p:spPr>
            <a:xfrm>
              <a:off x="3253325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4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1" name="bk object 58"/>
            <p:cNvSpPr/>
            <p:nvPr userDrawn="1"/>
          </p:nvSpPr>
          <p:spPr>
            <a:xfrm>
              <a:off x="13531702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2" name="bk object 59"/>
            <p:cNvSpPr/>
            <p:nvPr userDrawn="1"/>
          </p:nvSpPr>
          <p:spPr>
            <a:xfrm>
              <a:off x="13852897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3" name="bk object 60"/>
            <p:cNvSpPr/>
            <p:nvPr userDrawn="1"/>
          </p:nvSpPr>
          <p:spPr>
            <a:xfrm>
              <a:off x="14174102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64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64" y="0"/>
                  </a:lnTo>
                  <a:lnTo>
                    <a:pt x="107064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4" name="bk object 61"/>
            <p:cNvSpPr/>
            <p:nvPr userDrawn="1"/>
          </p:nvSpPr>
          <p:spPr>
            <a:xfrm>
              <a:off x="14495285" y="9945844"/>
              <a:ext cx="107314" cy="214629"/>
            </a:xfrm>
            <a:custGeom>
              <a:avLst/>
              <a:gdLst/>
              <a:ahLst/>
              <a:cxnLst/>
              <a:rect l="l" t="t" r="r" b="b"/>
              <a:pathLst>
                <a:path w="107315" h="214629">
                  <a:moveTo>
                    <a:pt x="107075" y="214213"/>
                  </a:moveTo>
                  <a:lnTo>
                    <a:pt x="0" y="214213"/>
                  </a:lnTo>
                  <a:lnTo>
                    <a:pt x="0" y="0"/>
                  </a:lnTo>
                  <a:lnTo>
                    <a:pt x="107075" y="0"/>
                  </a:lnTo>
                  <a:lnTo>
                    <a:pt x="107075" y="2142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grpSp>
          <p:nvGrpSpPr>
            <p:cNvPr id="366" name="Группа 365"/>
            <p:cNvGrpSpPr>
              <a:grpSpLocks noChangeAspect="1"/>
            </p:cNvGrpSpPr>
            <p:nvPr userDrawn="1"/>
          </p:nvGrpSpPr>
          <p:grpSpPr>
            <a:xfrm>
              <a:off x="14794574" y="9406311"/>
              <a:ext cx="1713600" cy="753778"/>
              <a:chOff x="10294595" y="7559675"/>
              <a:chExt cx="1584325" cy="696913"/>
            </a:xfrm>
          </p:grpSpPr>
          <p:sp>
            <p:nvSpPr>
              <p:cNvPr id="354" name="Rectangle 139"/>
              <p:cNvSpPr>
                <a:spLocks noChangeArrowheads="1"/>
              </p:cNvSpPr>
              <p:nvPr userDrawn="1"/>
            </p:nvSpPr>
            <p:spPr bwMode="auto">
              <a:xfrm>
                <a:off x="10294595" y="7562850"/>
                <a:ext cx="101600" cy="6937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55" name="Rectangle 140"/>
              <p:cNvSpPr>
                <a:spLocks noChangeArrowheads="1"/>
              </p:cNvSpPr>
              <p:nvPr userDrawn="1"/>
            </p:nvSpPr>
            <p:spPr bwMode="auto">
              <a:xfrm>
                <a:off x="10593045" y="8059738"/>
                <a:ext cx="98425" cy="1968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56" name="Rectangle 141"/>
              <p:cNvSpPr>
                <a:spLocks noChangeArrowheads="1"/>
              </p:cNvSpPr>
              <p:nvPr userDrawn="1"/>
            </p:nvSpPr>
            <p:spPr bwMode="auto">
              <a:xfrm>
                <a:off x="10888320" y="8059738"/>
                <a:ext cx="101600" cy="1968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57" name="Rectangle 142"/>
              <p:cNvSpPr>
                <a:spLocks noChangeArrowheads="1"/>
              </p:cNvSpPr>
              <p:nvPr userDrawn="1"/>
            </p:nvSpPr>
            <p:spPr bwMode="auto">
              <a:xfrm>
                <a:off x="11186770" y="8059738"/>
                <a:ext cx="98425" cy="1968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58" name="Rectangle 143"/>
              <p:cNvSpPr>
                <a:spLocks noChangeArrowheads="1"/>
              </p:cNvSpPr>
              <p:nvPr userDrawn="1"/>
            </p:nvSpPr>
            <p:spPr bwMode="auto">
              <a:xfrm>
                <a:off x="11485220" y="8059738"/>
                <a:ext cx="98425" cy="1968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59" name="Freeform 144"/>
              <p:cNvSpPr>
                <a:spLocks/>
              </p:cNvSpPr>
              <p:nvPr userDrawn="1"/>
            </p:nvSpPr>
            <p:spPr bwMode="auto">
              <a:xfrm>
                <a:off x="11383620" y="7562850"/>
                <a:ext cx="298450" cy="398463"/>
              </a:xfrm>
              <a:custGeom>
                <a:avLst/>
                <a:gdLst>
                  <a:gd name="T0" fmla="*/ 188 w 188"/>
                  <a:gd name="T1" fmla="*/ 0 h 251"/>
                  <a:gd name="T2" fmla="*/ 0 w 188"/>
                  <a:gd name="T3" fmla="*/ 0 h 251"/>
                  <a:gd name="T4" fmla="*/ 0 w 188"/>
                  <a:gd name="T5" fmla="*/ 62 h 251"/>
                  <a:gd name="T6" fmla="*/ 64 w 188"/>
                  <a:gd name="T7" fmla="*/ 62 h 251"/>
                  <a:gd name="T8" fmla="*/ 64 w 188"/>
                  <a:gd name="T9" fmla="*/ 251 h 251"/>
                  <a:gd name="T10" fmla="*/ 126 w 188"/>
                  <a:gd name="T11" fmla="*/ 251 h 251"/>
                  <a:gd name="T12" fmla="*/ 126 w 188"/>
                  <a:gd name="T13" fmla="*/ 62 h 251"/>
                  <a:gd name="T14" fmla="*/ 188 w 188"/>
                  <a:gd name="T15" fmla="*/ 62 h 251"/>
                  <a:gd name="T16" fmla="*/ 188 w 188"/>
                  <a:gd name="T1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251">
                    <a:moveTo>
                      <a:pt x="188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64" y="62"/>
                    </a:lnTo>
                    <a:lnTo>
                      <a:pt x="64" y="251"/>
                    </a:lnTo>
                    <a:lnTo>
                      <a:pt x="126" y="251"/>
                    </a:lnTo>
                    <a:lnTo>
                      <a:pt x="126" y="62"/>
                    </a:lnTo>
                    <a:lnTo>
                      <a:pt x="188" y="62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60" name="Rectangle 145"/>
              <p:cNvSpPr>
                <a:spLocks noChangeArrowheads="1"/>
              </p:cNvSpPr>
              <p:nvPr userDrawn="1"/>
            </p:nvSpPr>
            <p:spPr bwMode="auto">
              <a:xfrm>
                <a:off x="11780495" y="7562850"/>
                <a:ext cx="98425" cy="6937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61" name="Freeform 146"/>
              <p:cNvSpPr>
                <a:spLocks noEditPoints="1"/>
              </p:cNvSpPr>
              <p:nvPr userDrawn="1"/>
            </p:nvSpPr>
            <p:spPr bwMode="auto">
              <a:xfrm>
                <a:off x="10593045" y="7562850"/>
                <a:ext cx="295275" cy="398463"/>
              </a:xfrm>
              <a:custGeom>
                <a:avLst/>
                <a:gdLst>
                  <a:gd name="T0" fmla="*/ 94 w 186"/>
                  <a:gd name="T1" fmla="*/ 124 h 251"/>
                  <a:gd name="T2" fmla="*/ 62 w 186"/>
                  <a:gd name="T3" fmla="*/ 124 h 251"/>
                  <a:gd name="T4" fmla="*/ 62 w 186"/>
                  <a:gd name="T5" fmla="*/ 62 h 251"/>
                  <a:gd name="T6" fmla="*/ 94 w 186"/>
                  <a:gd name="T7" fmla="*/ 62 h 251"/>
                  <a:gd name="T8" fmla="*/ 94 w 186"/>
                  <a:gd name="T9" fmla="*/ 62 h 251"/>
                  <a:gd name="T10" fmla="*/ 100 w 186"/>
                  <a:gd name="T11" fmla="*/ 62 h 251"/>
                  <a:gd name="T12" fmla="*/ 106 w 186"/>
                  <a:gd name="T13" fmla="*/ 64 h 251"/>
                  <a:gd name="T14" fmla="*/ 116 w 186"/>
                  <a:gd name="T15" fmla="*/ 72 h 251"/>
                  <a:gd name="T16" fmla="*/ 122 w 186"/>
                  <a:gd name="T17" fmla="*/ 82 h 251"/>
                  <a:gd name="T18" fmla="*/ 124 w 186"/>
                  <a:gd name="T19" fmla="*/ 86 h 251"/>
                  <a:gd name="T20" fmla="*/ 124 w 186"/>
                  <a:gd name="T21" fmla="*/ 94 h 251"/>
                  <a:gd name="T22" fmla="*/ 124 w 186"/>
                  <a:gd name="T23" fmla="*/ 94 h 251"/>
                  <a:gd name="T24" fmla="*/ 124 w 186"/>
                  <a:gd name="T25" fmla="*/ 100 h 251"/>
                  <a:gd name="T26" fmla="*/ 122 w 186"/>
                  <a:gd name="T27" fmla="*/ 106 h 251"/>
                  <a:gd name="T28" fmla="*/ 116 w 186"/>
                  <a:gd name="T29" fmla="*/ 116 h 251"/>
                  <a:gd name="T30" fmla="*/ 106 w 186"/>
                  <a:gd name="T31" fmla="*/ 122 h 251"/>
                  <a:gd name="T32" fmla="*/ 100 w 186"/>
                  <a:gd name="T33" fmla="*/ 124 h 251"/>
                  <a:gd name="T34" fmla="*/ 94 w 186"/>
                  <a:gd name="T35" fmla="*/ 124 h 251"/>
                  <a:gd name="T36" fmla="*/ 94 w 186"/>
                  <a:gd name="T37" fmla="*/ 0 h 251"/>
                  <a:gd name="T38" fmla="*/ 32 w 186"/>
                  <a:gd name="T39" fmla="*/ 0 h 251"/>
                  <a:gd name="T40" fmla="*/ 32 w 186"/>
                  <a:gd name="T41" fmla="*/ 0 h 251"/>
                  <a:gd name="T42" fmla="*/ 0 w 186"/>
                  <a:gd name="T43" fmla="*/ 0 h 251"/>
                  <a:gd name="T44" fmla="*/ 0 w 186"/>
                  <a:gd name="T45" fmla="*/ 251 h 251"/>
                  <a:gd name="T46" fmla="*/ 62 w 186"/>
                  <a:gd name="T47" fmla="*/ 251 h 251"/>
                  <a:gd name="T48" fmla="*/ 62 w 186"/>
                  <a:gd name="T49" fmla="*/ 186 h 251"/>
                  <a:gd name="T50" fmla="*/ 94 w 186"/>
                  <a:gd name="T51" fmla="*/ 186 h 251"/>
                  <a:gd name="T52" fmla="*/ 94 w 186"/>
                  <a:gd name="T53" fmla="*/ 186 h 251"/>
                  <a:gd name="T54" fmla="*/ 112 w 186"/>
                  <a:gd name="T55" fmla="*/ 184 h 251"/>
                  <a:gd name="T56" fmla="*/ 130 w 186"/>
                  <a:gd name="T57" fmla="*/ 180 h 251"/>
                  <a:gd name="T58" fmla="*/ 146 w 186"/>
                  <a:gd name="T59" fmla="*/ 170 h 251"/>
                  <a:gd name="T60" fmla="*/ 160 w 186"/>
                  <a:gd name="T61" fmla="*/ 160 h 251"/>
                  <a:gd name="T62" fmla="*/ 172 w 186"/>
                  <a:gd name="T63" fmla="*/ 146 h 251"/>
                  <a:gd name="T64" fmla="*/ 180 w 186"/>
                  <a:gd name="T65" fmla="*/ 130 h 251"/>
                  <a:gd name="T66" fmla="*/ 186 w 186"/>
                  <a:gd name="T67" fmla="*/ 112 h 251"/>
                  <a:gd name="T68" fmla="*/ 186 w 186"/>
                  <a:gd name="T69" fmla="*/ 94 h 251"/>
                  <a:gd name="T70" fmla="*/ 186 w 186"/>
                  <a:gd name="T71" fmla="*/ 94 h 251"/>
                  <a:gd name="T72" fmla="*/ 186 w 186"/>
                  <a:gd name="T73" fmla="*/ 74 h 251"/>
                  <a:gd name="T74" fmla="*/ 180 w 186"/>
                  <a:gd name="T75" fmla="*/ 56 h 251"/>
                  <a:gd name="T76" fmla="*/ 172 w 186"/>
                  <a:gd name="T77" fmla="*/ 42 h 251"/>
                  <a:gd name="T78" fmla="*/ 160 w 186"/>
                  <a:gd name="T79" fmla="*/ 28 h 251"/>
                  <a:gd name="T80" fmla="*/ 146 w 186"/>
                  <a:gd name="T81" fmla="*/ 16 h 251"/>
                  <a:gd name="T82" fmla="*/ 130 w 186"/>
                  <a:gd name="T83" fmla="*/ 8 h 251"/>
                  <a:gd name="T84" fmla="*/ 112 w 186"/>
                  <a:gd name="T85" fmla="*/ 2 h 251"/>
                  <a:gd name="T86" fmla="*/ 94 w 186"/>
                  <a:gd name="T8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6" h="251">
                    <a:moveTo>
                      <a:pt x="94" y="124"/>
                    </a:moveTo>
                    <a:lnTo>
                      <a:pt x="62" y="124"/>
                    </a:lnTo>
                    <a:lnTo>
                      <a:pt x="62" y="62"/>
                    </a:lnTo>
                    <a:lnTo>
                      <a:pt x="94" y="62"/>
                    </a:lnTo>
                    <a:lnTo>
                      <a:pt x="94" y="62"/>
                    </a:lnTo>
                    <a:lnTo>
                      <a:pt x="100" y="62"/>
                    </a:lnTo>
                    <a:lnTo>
                      <a:pt x="106" y="64"/>
                    </a:lnTo>
                    <a:lnTo>
                      <a:pt x="116" y="72"/>
                    </a:lnTo>
                    <a:lnTo>
                      <a:pt x="122" y="82"/>
                    </a:lnTo>
                    <a:lnTo>
                      <a:pt x="124" y="86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100"/>
                    </a:lnTo>
                    <a:lnTo>
                      <a:pt x="122" y="106"/>
                    </a:lnTo>
                    <a:lnTo>
                      <a:pt x="116" y="116"/>
                    </a:lnTo>
                    <a:lnTo>
                      <a:pt x="106" y="122"/>
                    </a:lnTo>
                    <a:lnTo>
                      <a:pt x="100" y="124"/>
                    </a:lnTo>
                    <a:lnTo>
                      <a:pt x="94" y="124"/>
                    </a:lnTo>
                    <a:close/>
                    <a:moveTo>
                      <a:pt x="94" y="0"/>
                    </a:moveTo>
                    <a:lnTo>
                      <a:pt x="32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251"/>
                    </a:lnTo>
                    <a:lnTo>
                      <a:pt x="62" y="251"/>
                    </a:lnTo>
                    <a:lnTo>
                      <a:pt x="62" y="186"/>
                    </a:lnTo>
                    <a:lnTo>
                      <a:pt x="94" y="186"/>
                    </a:lnTo>
                    <a:lnTo>
                      <a:pt x="94" y="186"/>
                    </a:lnTo>
                    <a:lnTo>
                      <a:pt x="112" y="184"/>
                    </a:lnTo>
                    <a:lnTo>
                      <a:pt x="130" y="180"/>
                    </a:lnTo>
                    <a:lnTo>
                      <a:pt x="146" y="170"/>
                    </a:lnTo>
                    <a:lnTo>
                      <a:pt x="160" y="160"/>
                    </a:lnTo>
                    <a:lnTo>
                      <a:pt x="172" y="146"/>
                    </a:lnTo>
                    <a:lnTo>
                      <a:pt x="180" y="130"/>
                    </a:lnTo>
                    <a:lnTo>
                      <a:pt x="186" y="112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74"/>
                    </a:lnTo>
                    <a:lnTo>
                      <a:pt x="180" y="56"/>
                    </a:lnTo>
                    <a:lnTo>
                      <a:pt x="172" y="42"/>
                    </a:lnTo>
                    <a:lnTo>
                      <a:pt x="160" y="28"/>
                    </a:lnTo>
                    <a:lnTo>
                      <a:pt x="146" y="16"/>
                    </a:lnTo>
                    <a:lnTo>
                      <a:pt x="130" y="8"/>
                    </a:lnTo>
                    <a:lnTo>
                      <a:pt x="112" y="2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62" name="Freeform 147"/>
              <p:cNvSpPr>
                <a:spLocks/>
              </p:cNvSpPr>
              <p:nvPr userDrawn="1"/>
            </p:nvSpPr>
            <p:spPr bwMode="auto">
              <a:xfrm>
                <a:off x="10691470" y="7661275"/>
                <a:ext cx="98425" cy="98425"/>
              </a:xfrm>
              <a:custGeom>
                <a:avLst/>
                <a:gdLst>
                  <a:gd name="T0" fmla="*/ 32 w 62"/>
                  <a:gd name="T1" fmla="*/ 62 h 62"/>
                  <a:gd name="T2" fmla="*/ 0 w 62"/>
                  <a:gd name="T3" fmla="*/ 62 h 62"/>
                  <a:gd name="T4" fmla="*/ 0 w 62"/>
                  <a:gd name="T5" fmla="*/ 0 h 62"/>
                  <a:gd name="T6" fmla="*/ 32 w 62"/>
                  <a:gd name="T7" fmla="*/ 0 h 62"/>
                  <a:gd name="T8" fmla="*/ 32 w 62"/>
                  <a:gd name="T9" fmla="*/ 0 h 62"/>
                  <a:gd name="T10" fmla="*/ 38 w 62"/>
                  <a:gd name="T11" fmla="*/ 0 h 62"/>
                  <a:gd name="T12" fmla="*/ 44 w 62"/>
                  <a:gd name="T13" fmla="*/ 2 h 62"/>
                  <a:gd name="T14" fmla="*/ 54 w 62"/>
                  <a:gd name="T15" fmla="*/ 10 h 62"/>
                  <a:gd name="T16" fmla="*/ 60 w 62"/>
                  <a:gd name="T17" fmla="*/ 20 h 62"/>
                  <a:gd name="T18" fmla="*/ 62 w 62"/>
                  <a:gd name="T19" fmla="*/ 24 h 62"/>
                  <a:gd name="T20" fmla="*/ 62 w 62"/>
                  <a:gd name="T21" fmla="*/ 32 h 62"/>
                  <a:gd name="T22" fmla="*/ 62 w 62"/>
                  <a:gd name="T23" fmla="*/ 32 h 62"/>
                  <a:gd name="T24" fmla="*/ 62 w 62"/>
                  <a:gd name="T25" fmla="*/ 38 h 62"/>
                  <a:gd name="T26" fmla="*/ 60 w 62"/>
                  <a:gd name="T27" fmla="*/ 44 h 62"/>
                  <a:gd name="T28" fmla="*/ 54 w 62"/>
                  <a:gd name="T29" fmla="*/ 54 h 62"/>
                  <a:gd name="T30" fmla="*/ 44 w 62"/>
                  <a:gd name="T31" fmla="*/ 60 h 62"/>
                  <a:gd name="T32" fmla="*/ 38 w 62"/>
                  <a:gd name="T33" fmla="*/ 62 h 62"/>
                  <a:gd name="T34" fmla="*/ 32 w 62"/>
                  <a:gd name="T3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62">
                    <a:moveTo>
                      <a:pt x="32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4" y="10"/>
                    </a:lnTo>
                    <a:lnTo>
                      <a:pt x="60" y="20"/>
                    </a:lnTo>
                    <a:lnTo>
                      <a:pt x="62" y="24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8"/>
                    </a:lnTo>
                    <a:lnTo>
                      <a:pt x="60" y="44"/>
                    </a:lnTo>
                    <a:lnTo>
                      <a:pt x="54" y="54"/>
                    </a:lnTo>
                    <a:lnTo>
                      <a:pt x="44" y="60"/>
                    </a:lnTo>
                    <a:lnTo>
                      <a:pt x="38" y="62"/>
                    </a:lnTo>
                    <a:lnTo>
                      <a:pt x="32" y="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63" name="Freeform 148"/>
              <p:cNvSpPr>
                <a:spLocks/>
              </p:cNvSpPr>
              <p:nvPr userDrawn="1"/>
            </p:nvSpPr>
            <p:spPr bwMode="auto">
              <a:xfrm>
                <a:off x="10593045" y="7562850"/>
                <a:ext cx="295275" cy="398463"/>
              </a:xfrm>
              <a:custGeom>
                <a:avLst/>
                <a:gdLst>
                  <a:gd name="T0" fmla="*/ 94 w 186"/>
                  <a:gd name="T1" fmla="*/ 0 h 251"/>
                  <a:gd name="T2" fmla="*/ 32 w 186"/>
                  <a:gd name="T3" fmla="*/ 0 h 251"/>
                  <a:gd name="T4" fmla="*/ 32 w 186"/>
                  <a:gd name="T5" fmla="*/ 0 h 251"/>
                  <a:gd name="T6" fmla="*/ 0 w 186"/>
                  <a:gd name="T7" fmla="*/ 0 h 251"/>
                  <a:gd name="T8" fmla="*/ 0 w 186"/>
                  <a:gd name="T9" fmla="*/ 251 h 251"/>
                  <a:gd name="T10" fmla="*/ 62 w 186"/>
                  <a:gd name="T11" fmla="*/ 251 h 251"/>
                  <a:gd name="T12" fmla="*/ 62 w 186"/>
                  <a:gd name="T13" fmla="*/ 186 h 251"/>
                  <a:gd name="T14" fmla="*/ 94 w 186"/>
                  <a:gd name="T15" fmla="*/ 186 h 251"/>
                  <a:gd name="T16" fmla="*/ 94 w 186"/>
                  <a:gd name="T17" fmla="*/ 186 h 251"/>
                  <a:gd name="T18" fmla="*/ 112 w 186"/>
                  <a:gd name="T19" fmla="*/ 184 h 251"/>
                  <a:gd name="T20" fmla="*/ 130 w 186"/>
                  <a:gd name="T21" fmla="*/ 180 h 251"/>
                  <a:gd name="T22" fmla="*/ 146 w 186"/>
                  <a:gd name="T23" fmla="*/ 170 h 251"/>
                  <a:gd name="T24" fmla="*/ 160 w 186"/>
                  <a:gd name="T25" fmla="*/ 160 h 251"/>
                  <a:gd name="T26" fmla="*/ 172 w 186"/>
                  <a:gd name="T27" fmla="*/ 146 h 251"/>
                  <a:gd name="T28" fmla="*/ 180 w 186"/>
                  <a:gd name="T29" fmla="*/ 130 h 251"/>
                  <a:gd name="T30" fmla="*/ 186 w 186"/>
                  <a:gd name="T31" fmla="*/ 112 h 251"/>
                  <a:gd name="T32" fmla="*/ 186 w 186"/>
                  <a:gd name="T33" fmla="*/ 94 h 251"/>
                  <a:gd name="T34" fmla="*/ 186 w 186"/>
                  <a:gd name="T35" fmla="*/ 94 h 251"/>
                  <a:gd name="T36" fmla="*/ 186 w 186"/>
                  <a:gd name="T37" fmla="*/ 74 h 251"/>
                  <a:gd name="T38" fmla="*/ 180 w 186"/>
                  <a:gd name="T39" fmla="*/ 56 h 251"/>
                  <a:gd name="T40" fmla="*/ 172 w 186"/>
                  <a:gd name="T41" fmla="*/ 42 h 251"/>
                  <a:gd name="T42" fmla="*/ 160 w 186"/>
                  <a:gd name="T43" fmla="*/ 28 h 251"/>
                  <a:gd name="T44" fmla="*/ 146 w 186"/>
                  <a:gd name="T45" fmla="*/ 16 h 251"/>
                  <a:gd name="T46" fmla="*/ 130 w 186"/>
                  <a:gd name="T47" fmla="*/ 8 h 251"/>
                  <a:gd name="T48" fmla="*/ 112 w 186"/>
                  <a:gd name="T49" fmla="*/ 2 h 251"/>
                  <a:gd name="T50" fmla="*/ 94 w 186"/>
                  <a:gd name="T51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251">
                    <a:moveTo>
                      <a:pt x="94" y="0"/>
                    </a:moveTo>
                    <a:lnTo>
                      <a:pt x="32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251"/>
                    </a:lnTo>
                    <a:lnTo>
                      <a:pt x="62" y="251"/>
                    </a:lnTo>
                    <a:lnTo>
                      <a:pt x="62" y="186"/>
                    </a:lnTo>
                    <a:lnTo>
                      <a:pt x="94" y="186"/>
                    </a:lnTo>
                    <a:lnTo>
                      <a:pt x="94" y="186"/>
                    </a:lnTo>
                    <a:lnTo>
                      <a:pt x="112" y="184"/>
                    </a:lnTo>
                    <a:lnTo>
                      <a:pt x="130" y="180"/>
                    </a:lnTo>
                    <a:lnTo>
                      <a:pt x="146" y="170"/>
                    </a:lnTo>
                    <a:lnTo>
                      <a:pt x="160" y="160"/>
                    </a:lnTo>
                    <a:lnTo>
                      <a:pt x="172" y="146"/>
                    </a:lnTo>
                    <a:lnTo>
                      <a:pt x="180" y="130"/>
                    </a:lnTo>
                    <a:lnTo>
                      <a:pt x="186" y="112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74"/>
                    </a:lnTo>
                    <a:lnTo>
                      <a:pt x="180" y="56"/>
                    </a:lnTo>
                    <a:lnTo>
                      <a:pt x="172" y="42"/>
                    </a:lnTo>
                    <a:lnTo>
                      <a:pt x="160" y="28"/>
                    </a:lnTo>
                    <a:lnTo>
                      <a:pt x="146" y="16"/>
                    </a:lnTo>
                    <a:lnTo>
                      <a:pt x="130" y="8"/>
                    </a:lnTo>
                    <a:lnTo>
                      <a:pt x="112" y="2"/>
                    </a:lnTo>
                    <a:lnTo>
                      <a:pt x="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64" name="Freeform 149"/>
              <p:cNvSpPr>
                <a:spLocks/>
              </p:cNvSpPr>
              <p:nvPr userDrawn="1"/>
            </p:nvSpPr>
            <p:spPr bwMode="auto">
              <a:xfrm>
                <a:off x="10961345" y="7559675"/>
                <a:ext cx="339725" cy="401638"/>
              </a:xfrm>
              <a:custGeom>
                <a:avLst/>
                <a:gdLst>
                  <a:gd name="T0" fmla="*/ 124 w 214"/>
                  <a:gd name="T1" fmla="*/ 253 h 253"/>
                  <a:gd name="T2" fmla="*/ 78 w 214"/>
                  <a:gd name="T3" fmla="*/ 243 h 253"/>
                  <a:gd name="T4" fmla="*/ 56 w 214"/>
                  <a:gd name="T5" fmla="*/ 233 h 253"/>
                  <a:gd name="T6" fmla="*/ 36 w 214"/>
                  <a:gd name="T7" fmla="*/ 214 h 253"/>
                  <a:gd name="T8" fmla="*/ 28 w 214"/>
                  <a:gd name="T9" fmla="*/ 206 h 253"/>
                  <a:gd name="T10" fmla="*/ 14 w 214"/>
                  <a:gd name="T11" fmla="*/ 186 h 253"/>
                  <a:gd name="T12" fmla="*/ 4 w 214"/>
                  <a:gd name="T13" fmla="*/ 162 h 253"/>
                  <a:gd name="T14" fmla="*/ 0 w 214"/>
                  <a:gd name="T15" fmla="*/ 138 h 253"/>
                  <a:gd name="T16" fmla="*/ 0 w 214"/>
                  <a:gd name="T17" fmla="*/ 126 h 253"/>
                  <a:gd name="T18" fmla="*/ 2 w 214"/>
                  <a:gd name="T19" fmla="*/ 102 h 253"/>
                  <a:gd name="T20" fmla="*/ 8 w 214"/>
                  <a:gd name="T21" fmla="*/ 78 h 253"/>
                  <a:gd name="T22" fmla="*/ 20 w 214"/>
                  <a:gd name="T23" fmla="*/ 56 h 253"/>
                  <a:gd name="T24" fmla="*/ 36 w 214"/>
                  <a:gd name="T25" fmla="*/ 38 h 253"/>
                  <a:gd name="T26" fmla="*/ 46 w 214"/>
                  <a:gd name="T27" fmla="*/ 28 h 253"/>
                  <a:gd name="T28" fmla="*/ 66 w 214"/>
                  <a:gd name="T29" fmla="*/ 14 h 253"/>
                  <a:gd name="T30" fmla="*/ 100 w 214"/>
                  <a:gd name="T31" fmla="*/ 2 h 253"/>
                  <a:gd name="T32" fmla="*/ 148 w 214"/>
                  <a:gd name="T33" fmla="*/ 2 h 253"/>
                  <a:gd name="T34" fmla="*/ 184 w 214"/>
                  <a:gd name="T35" fmla="*/ 14 h 253"/>
                  <a:gd name="T36" fmla="*/ 204 w 214"/>
                  <a:gd name="T37" fmla="*/ 28 h 253"/>
                  <a:gd name="T38" fmla="*/ 170 w 214"/>
                  <a:gd name="T39" fmla="*/ 82 h 253"/>
                  <a:gd name="T40" fmla="*/ 160 w 214"/>
                  <a:gd name="T41" fmla="*/ 74 h 253"/>
                  <a:gd name="T42" fmla="*/ 136 w 214"/>
                  <a:gd name="T43" fmla="*/ 64 h 253"/>
                  <a:gd name="T44" fmla="*/ 112 w 214"/>
                  <a:gd name="T45" fmla="*/ 64 h 253"/>
                  <a:gd name="T46" fmla="*/ 90 w 214"/>
                  <a:gd name="T47" fmla="*/ 74 h 253"/>
                  <a:gd name="T48" fmla="*/ 80 w 214"/>
                  <a:gd name="T49" fmla="*/ 82 h 253"/>
                  <a:gd name="T50" fmla="*/ 66 w 214"/>
                  <a:gd name="T51" fmla="*/ 102 h 253"/>
                  <a:gd name="T52" fmla="*/ 62 w 214"/>
                  <a:gd name="T53" fmla="*/ 126 h 253"/>
                  <a:gd name="T54" fmla="*/ 62 w 214"/>
                  <a:gd name="T55" fmla="*/ 138 h 253"/>
                  <a:gd name="T56" fmla="*/ 72 w 214"/>
                  <a:gd name="T57" fmla="*/ 162 h 253"/>
                  <a:gd name="T58" fmla="*/ 80 w 214"/>
                  <a:gd name="T59" fmla="*/ 170 h 253"/>
                  <a:gd name="T60" fmla="*/ 100 w 214"/>
                  <a:gd name="T61" fmla="*/ 184 h 253"/>
                  <a:gd name="T62" fmla="*/ 124 w 214"/>
                  <a:gd name="T63" fmla="*/ 190 h 253"/>
                  <a:gd name="T64" fmla="*/ 148 w 214"/>
                  <a:gd name="T65" fmla="*/ 184 h 253"/>
                  <a:gd name="T66" fmla="*/ 170 w 214"/>
                  <a:gd name="T67" fmla="*/ 170 h 253"/>
                  <a:gd name="T68" fmla="*/ 214 w 214"/>
                  <a:gd name="T69" fmla="*/ 214 h 253"/>
                  <a:gd name="T70" fmla="*/ 194 w 214"/>
                  <a:gd name="T71" fmla="*/ 233 h 253"/>
                  <a:gd name="T72" fmla="*/ 172 w 214"/>
                  <a:gd name="T73" fmla="*/ 243 h 253"/>
                  <a:gd name="T74" fmla="*/ 124 w 214"/>
                  <a:gd name="T75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4" h="253">
                    <a:moveTo>
                      <a:pt x="124" y="253"/>
                    </a:moveTo>
                    <a:lnTo>
                      <a:pt x="124" y="253"/>
                    </a:lnTo>
                    <a:lnTo>
                      <a:pt x="100" y="251"/>
                    </a:lnTo>
                    <a:lnTo>
                      <a:pt x="78" y="243"/>
                    </a:lnTo>
                    <a:lnTo>
                      <a:pt x="66" y="239"/>
                    </a:lnTo>
                    <a:lnTo>
                      <a:pt x="56" y="233"/>
                    </a:lnTo>
                    <a:lnTo>
                      <a:pt x="46" y="224"/>
                    </a:lnTo>
                    <a:lnTo>
                      <a:pt x="36" y="214"/>
                    </a:lnTo>
                    <a:lnTo>
                      <a:pt x="36" y="214"/>
                    </a:lnTo>
                    <a:lnTo>
                      <a:pt x="28" y="206"/>
                    </a:lnTo>
                    <a:lnTo>
                      <a:pt x="20" y="196"/>
                    </a:lnTo>
                    <a:lnTo>
                      <a:pt x="14" y="186"/>
                    </a:lnTo>
                    <a:lnTo>
                      <a:pt x="8" y="174"/>
                    </a:lnTo>
                    <a:lnTo>
                      <a:pt x="4" y="162"/>
                    </a:lnTo>
                    <a:lnTo>
                      <a:pt x="2" y="150"/>
                    </a:lnTo>
                    <a:lnTo>
                      <a:pt x="0" y="138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0" y="114"/>
                    </a:lnTo>
                    <a:lnTo>
                      <a:pt x="2" y="102"/>
                    </a:lnTo>
                    <a:lnTo>
                      <a:pt x="4" y="90"/>
                    </a:lnTo>
                    <a:lnTo>
                      <a:pt x="8" y="78"/>
                    </a:lnTo>
                    <a:lnTo>
                      <a:pt x="14" y="66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4"/>
                    </a:lnTo>
                    <a:lnTo>
                      <a:pt x="78" y="10"/>
                    </a:lnTo>
                    <a:lnTo>
                      <a:pt x="100" y="2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2" y="10"/>
                    </a:lnTo>
                    <a:lnTo>
                      <a:pt x="184" y="14"/>
                    </a:lnTo>
                    <a:lnTo>
                      <a:pt x="194" y="22"/>
                    </a:lnTo>
                    <a:lnTo>
                      <a:pt x="204" y="28"/>
                    </a:lnTo>
                    <a:lnTo>
                      <a:pt x="214" y="38"/>
                    </a:lnTo>
                    <a:lnTo>
                      <a:pt x="170" y="82"/>
                    </a:lnTo>
                    <a:lnTo>
                      <a:pt x="170" y="82"/>
                    </a:lnTo>
                    <a:lnTo>
                      <a:pt x="160" y="74"/>
                    </a:lnTo>
                    <a:lnTo>
                      <a:pt x="148" y="68"/>
                    </a:lnTo>
                    <a:lnTo>
                      <a:pt x="136" y="64"/>
                    </a:lnTo>
                    <a:lnTo>
                      <a:pt x="124" y="62"/>
                    </a:lnTo>
                    <a:lnTo>
                      <a:pt x="112" y="64"/>
                    </a:lnTo>
                    <a:lnTo>
                      <a:pt x="100" y="68"/>
                    </a:lnTo>
                    <a:lnTo>
                      <a:pt x="90" y="74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72" y="92"/>
                    </a:lnTo>
                    <a:lnTo>
                      <a:pt x="66" y="102"/>
                    </a:lnTo>
                    <a:lnTo>
                      <a:pt x="62" y="114"/>
                    </a:lnTo>
                    <a:lnTo>
                      <a:pt x="62" y="126"/>
                    </a:lnTo>
                    <a:lnTo>
                      <a:pt x="62" y="126"/>
                    </a:lnTo>
                    <a:lnTo>
                      <a:pt x="62" y="138"/>
                    </a:lnTo>
                    <a:lnTo>
                      <a:pt x="66" y="150"/>
                    </a:lnTo>
                    <a:lnTo>
                      <a:pt x="72" y="162"/>
                    </a:lnTo>
                    <a:lnTo>
                      <a:pt x="80" y="170"/>
                    </a:lnTo>
                    <a:lnTo>
                      <a:pt x="80" y="170"/>
                    </a:lnTo>
                    <a:lnTo>
                      <a:pt x="90" y="178"/>
                    </a:lnTo>
                    <a:lnTo>
                      <a:pt x="100" y="184"/>
                    </a:lnTo>
                    <a:lnTo>
                      <a:pt x="112" y="188"/>
                    </a:lnTo>
                    <a:lnTo>
                      <a:pt x="124" y="190"/>
                    </a:lnTo>
                    <a:lnTo>
                      <a:pt x="136" y="188"/>
                    </a:lnTo>
                    <a:lnTo>
                      <a:pt x="148" y="184"/>
                    </a:lnTo>
                    <a:lnTo>
                      <a:pt x="160" y="178"/>
                    </a:lnTo>
                    <a:lnTo>
                      <a:pt x="170" y="170"/>
                    </a:lnTo>
                    <a:lnTo>
                      <a:pt x="214" y="214"/>
                    </a:lnTo>
                    <a:lnTo>
                      <a:pt x="214" y="214"/>
                    </a:lnTo>
                    <a:lnTo>
                      <a:pt x="204" y="224"/>
                    </a:lnTo>
                    <a:lnTo>
                      <a:pt x="194" y="233"/>
                    </a:lnTo>
                    <a:lnTo>
                      <a:pt x="184" y="239"/>
                    </a:lnTo>
                    <a:lnTo>
                      <a:pt x="172" y="243"/>
                    </a:lnTo>
                    <a:lnTo>
                      <a:pt x="148" y="251"/>
                    </a:lnTo>
                    <a:lnTo>
                      <a:pt x="124" y="2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  <p:sp>
            <p:nvSpPr>
              <p:cNvPr id="365" name="Freeform 150"/>
              <p:cNvSpPr>
                <a:spLocks/>
              </p:cNvSpPr>
              <p:nvPr userDrawn="1"/>
            </p:nvSpPr>
            <p:spPr bwMode="auto">
              <a:xfrm>
                <a:off x="10961345" y="7559675"/>
                <a:ext cx="339725" cy="401638"/>
              </a:xfrm>
              <a:custGeom>
                <a:avLst/>
                <a:gdLst>
                  <a:gd name="T0" fmla="*/ 124 w 214"/>
                  <a:gd name="T1" fmla="*/ 253 h 253"/>
                  <a:gd name="T2" fmla="*/ 78 w 214"/>
                  <a:gd name="T3" fmla="*/ 243 h 253"/>
                  <a:gd name="T4" fmla="*/ 56 w 214"/>
                  <a:gd name="T5" fmla="*/ 233 h 253"/>
                  <a:gd name="T6" fmla="*/ 36 w 214"/>
                  <a:gd name="T7" fmla="*/ 214 h 253"/>
                  <a:gd name="T8" fmla="*/ 28 w 214"/>
                  <a:gd name="T9" fmla="*/ 206 h 253"/>
                  <a:gd name="T10" fmla="*/ 14 w 214"/>
                  <a:gd name="T11" fmla="*/ 186 h 253"/>
                  <a:gd name="T12" fmla="*/ 4 w 214"/>
                  <a:gd name="T13" fmla="*/ 162 h 253"/>
                  <a:gd name="T14" fmla="*/ 0 w 214"/>
                  <a:gd name="T15" fmla="*/ 138 h 253"/>
                  <a:gd name="T16" fmla="*/ 0 w 214"/>
                  <a:gd name="T17" fmla="*/ 126 h 253"/>
                  <a:gd name="T18" fmla="*/ 2 w 214"/>
                  <a:gd name="T19" fmla="*/ 102 h 253"/>
                  <a:gd name="T20" fmla="*/ 8 w 214"/>
                  <a:gd name="T21" fmla="*/ 78 h 253"/>
                  <a:gd name="T22" fmla="*/ 20 w 214"/>
                  <a:gd name="T23" fmla="*/ 56 h 253"/>
                  <a:gd name="T24" fmla="*/ 36 w 214"/>
                  <a:gd name="T25" fmla="*/ 38 h 253"/>
                  <a:gd name="T26" fmla="*/ 46 w 214"/>
                  <a:gd name="T27" fmla="*/ 28 h 253"/>
                  <a:gd name="T28" fmla="*/ 66 w 214"/>
                  <a:gd name="T29" fmla="*/ 14 h 253"/>
                  <a:gd name="T30" fmla="*/ 100 w 214"/>
                  <a:gd name="T31" fmla="*/ 2 h 253"/>
                  <a:gd name="T32" fmla="*/ 148 w 214"/>
                  <a:gd name="T33" fmla="*/ 2 h 253"/>
                  <a:gd name="T34" fmla="*/ 184 w 214"/>
                  <a:gd name="T35" fmla="*/ 14 h 253"/>
                  <a:gd name="T36" fmla="*/ 204 w 214"/>
                  <a:gd name="T37" fmla="*/ 28 h 253"/>
                  <a:gd name="T38" fmla="*/ 170 w 214"/>
                  <a:gd name="T39" fmla="*/ 82 h 253"/>
                  <a:gd name="T40" fmla="*/ 160 w 214"/>
                  <a:gd name="T41" fmla="*/ 74 h 253"/>
                  <a:gd name="T42" fmla="*/ 136 w 214"/>
                  <a:gd name="T43" fmla="*/ 64 h 253"/>
                  <a:gd name="T44" fmla="*/ 112 w 214"/>
                  <a:gd name="T45" fmla="*/ 64 h 253"/>
                  <a:gd name="T46" fmla="*/ 90 w 214"/>
                  <a:gd name="T47" fmla="*/ 74 h 253"/>
                  <a:gd name="T48" fmla="*/ 80 w 214"/>
                  <a:gd name="T49" fmla="*/ 82 h 253"/>
                  <a:gd name="T50" fmla="*/ 66 w 214"/>
                  <a:gd name="T51" fmla="*/ 102 h 253"/>
                  <a:gd name="T52" fmla="*/ 62 w 214"/>
                  <a:gd name="T53" fmla="*/ 126 h 253"/>
                  <a:gd name="T54" fmla="*/ 62 w 214"/>
                  <a:gd name="T55" fmla="*/ 138 h 253"/>
                  <a:gd name="T56" fmla="*/ 72 w 214"/>
                  <a:gd name="T57" fmla="*/ 162 h 253"/>
                  <a:gd name="T58" fmla="*/ 80 w 214"/>
                  <a:gd name="T59" fmla="*/ 170 h 253"/>
                  <a:gd name="T60" fmla="*/ 100 w 214"/>
                  <a:gd name="T61" fmla="*/ 184 h 253"/>
                  <a:gd name="T62" fmla="*/ 124 w 214"/>
                  <a:gd name="T63" fmla="*/ 190 h 253"/>
                  <a:gd name="T64" fmla="*/ 148 w 214"/>
                  <a:gd name="T65" fmla="*/ 184 h 253"/>
                  <a:gd name="T66" fmla="*/ 170 w 214"/>
                  <a:gd name="T67" fmla="*/ 170 h 253"/>
                  <a:gd name="T68" fmla="*/ 214 w 214"/>
                  <a:gd name="T69" fmla="*/ 214 h 253"/>
                  <a:gd name="T70" fmla="*/ 194 w 214"/>
                  <a:gd name="T71" fmla="*/ 233 h 253"/>
                  <a:gd name="T72" fmla="*/ 172 w 214"/>
                  <a:gd name="T73" fmla="*/ 243 h 253"/>
                  <a:gd name="T74" fmla="*/ 124 w 214"/>
                  <a:gd name="T75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4" h="253">
                    <a:moveTo>
                      <a:pt x="124" y="253"/>
                    </a:moveTo>
                    <a:lnTo>
                      <a:pt x="124" y="253"/>
                    </a:lnTo>
                    <a:lnTo>
                      <a:pt x="100" y="251"/>
                    </a:lnTo>
                    <a:lnTo>
                      <a:pt x="78" y="243"/>
                    </a:lnTo>
                    <a:lnTo>
                      <a:pt x="66" y="239"/>
                    </a:lnTo>
                    <a:lnTo>
                      <a:pt x="56" y="233"/>
                    </a:lnTo>
                    <a:lnTo>
                      <a:pt x="46" y="224"/>
                    </a:lnTo>
                    <a:lnTo>
                      <a:pt x="36" y="214"/>
                    </a:lnTo>
                    <a:lnTo>
                      <a:pt x="36" y="214"/>
                    </a:lnTo>
                    <a:lnTo>
                      <a:pt x="28" y="206"/>
                    </a:lnTo>
                    <a:lnTo>
                      <a:pt x="20" y="196"/>
                    </a:lnTo>
                    <a:lnTo>
                      <a:pt x="14" y="186"/>
                    </a:lnTo>
                    <a:lnTo>
                      <a:pt x="8" y="174"/>
                    </a:lnTo>
                    <a:lnTo>
                      <a:pt x="4" y="162"/>
                    </a:lnTo>
                    <a:lnTo>
                      <a:pt x="2" y="150"/>
                    </a:lnTo>
                    <a:lnTo>
                      <a:pt x="0" y="138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0" y="114"/>
                    </a:lnTo>
                    <a:lnTo>
                      <a:pt x="2" y="102"/>
                    </a:lnTo>
                    <a:lnTo>
                      <a:pt x="4" y="90"/>
                    </a:lnTo>
                    <a:lnTo>
                      <a:pt x="8" y="78"/>
                    </a:lnTo>
                    <a:lnTo>
                      <a:pt x="14" y="66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4"/>
                    </a:lnTo>
                    <a:lnTo>
                      <a:pt x="78" y="10"/>
                    </a:lnTo>
                    <a:lnTo>
                      <a:pt x="100" y="2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2" y="10"/>
                    </a:lnTo>
                    <a:lnTo>
                      <a:pt x="184" y="14"/>
                    </a:lnTo>
                    <a:lnTo>
                      <a:pt x="194" y="22"/>
                    </a:lnTo>
                    <a:lnTo>
                      <a:pt x="204" y="28"/>
                    </a:lnTo>
                    <a:lnTo>
                      <a:pt x="214" y="38"/>
                    </a:lnTo>
                    <a:lnTo>
                      <a:pt x="170" y="82"/>
                    </a:lnTo>
                    <a:lnTo>
                      <a:pt x="170" y="82"/>
                    </a:lnTo>
                    <a:lnTo>
                      <a:pt x="160" y="74"/>
                    </a:lnTo>
                    <a:lnTo>
                      <a:pt x="148" y="68"/>
                    </a:lnTo>
                    <a:lnTo>
                      <a:pt x="136" y="64"/>
                    </a:lnTo>
                    <a:lnTo>
                      <a:pt x="124" y="62"/>
                    </a:lnTo>
                    <a:lnTo>
                      <a:pt x="112" y="64"/>
                    </a:lnTo>
                    <a:lnTo>
                      <a:pt x="100" y="68"/>
                    </a:lnTo>
                    <a:lnTo>
                      <a:pt x="90" y="74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72" y="92"/>
                    </a:lnTo>
                    <a:lnTo>
                      <a:pt x="66" y="102"/>
                    </a:lnTo>
                    <a:lnTo>
                      <a:pt x="62" y="114"/>
                    </a:lnTo>
                    <a:lnTo>
                      <a:pt x="62" y="126"/>
                    </a:lnTo>
                    <a:lnTo>
                      <a:pt x="62" y="126"/>
                    </a:lnTo>
                    <a:lnTo>
                      <a:pt x="62" y="138"/>
                    </a:lnTo>
                    <a:lnTo>
                      <a:pt x="66" y="150"/>
                    </a:lnTo>
                    <a:lnTo>
                      <a:pt x="72" y="162"/>
                    </a:lnTo>
                    <a:lnTo>
                      <a:pt x="80" y="170"/>
                    </a:lnTo>
                    <a:lnTo>
                      <a:pt x="80" y="170"/>
                    </a:lnTo>
                    <a:lnTo>
                      <a:pt x="90" y="178"/>
                    </a:lnTo>
                    <a:lnTo>
                      <a:pt x="100" y="184"/>
                    </a:lnTo>
                    <a:lnTo>
                      <a:pt x="112" y="188"/>
                    </a:lnTo>
                    <a:lnTo>
                      <a:pt x="124" y="190"/>
                    </a:lnTo>
                    <a:lnTo>
                      <a:pt x="136" y="188"/>
                    </a:lnTo>
                    <a:lnTo>
                      <a:pt x="148" y="184"/>
                    </a:lnTo>
                    <a:lnTo>
                      <a:pt x="160" y="178"/>
                    </a:lnTo>
                    <a:lnTo>
                      <a:pt x="170" y="170"/>
                    </a:lnTo>
                    <a:lnTo>
                      <a:pt x="214" y="214"/>
                    </a:lnTo>
                    <a:lnTo>
                      <a:pt x="214" y="214"/>
                    </a:lnTo>
                    <a:lnTo>
                      <a:pt x="204" y="224"/>
                    </a:lnTo>
                    <a:lnTo>
                      <a:pt x="194" y="233"/>
                    </a:lnTo>
                    <a:lnTo>
                      <a:pt x="184" y="239"/>
                    </a:lnTo>
                    <a:lnTo>
                      <a:pt x="172" y="243"/>
                    </a:lnTo>
                    <a:lnTo>
                      <a:pt x="148" y="251"/>
                    </a:lnTo>
                    <a:lnTo>
                      <a:pt x="124" y="2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799"/>
              </a:p>
            </p:txBody>
          </p:sp>
        </p:grpSp>
      </p:grpSp>
      <p:sp>
        <p:nvSpPr>
          <p:cNvPr id="369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7445538" y="4072172"/>
            <a:ext cx="7349037" cy="1215034"/>
          </a:xfrm>
        </p:spPr>
        <p:txBody>
          <a:bodyPr anchor="ctr"/>
          <a:lstStyle>
            <a:lvl1pPr>
              <a:defRPr b="0" i="0">
                <a:solidFill>
                  <a:schemeClr val="bg1"/>
                </a:solidFill>
                <a:latin typeface="Circe Bold" panose="020B0602020203020203" pitchFamily="34" charset="-52"/>
              </a:defRPr>
            </a:lvl1pPr>
          </a:lstStyle>
          <a:p>
            <a:pPr marL="0" marR="0" lvl="0" indent="0" defTabSz="91385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latin typeface="Circe Bold"/>
                <a:cs typeface="Circe Bold"/>
              </a:rPr>
              <a:t>НАЗВАНИЕ</a:t>
            </a:r>
            <a:br>
              <a:rPr lang="ru-RU" b="1" kern="0" dirty="0" smtClean="0">
                <a:latin typeface="Circe Bold"/>
                <a:cs typeface="Circe Bold"/>
              </a:rPr>
            </a:br>
            <a:r>
              <a:rPr lang="ru-RU" b="1" kern="0" dirty="0" smtClean="0">
                <a:latin typeface="Circe Bold"/>
                <a:cs typeface="Circe Bold"/>
              </a:rPr>
              <a:t>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64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"/>
          <p:cNvGrpSpPr/>
          <p:nvPr/>
        </p:nvGrpSpPr>
        <p:grpSpPr>
          <a:xfrm>
            <a:off x="1057271" y="544507"/>
            <a:ext cx="157173" cy="2031996"/>
            <a:chOff x="0" y="-1"/>
            <a:chExt cx="157172" cy="2031994"/>
          </a:xfrm>
        </p:grpSpPr>
        <p:sp>
          <p:nvSpPr>
            <p:cNvPr id="2" name="Прямоугольник"/>
            <p:cNvSpPr/>
            <p:nvPr/>
          </p:nvSpPr>
          <p:spPr>
            <a:xfrm>
              <a:off x="-1" y="471486"/>
              <a:ext cx="156756" cy="1141015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" name="Линия"/>
            <p:cNvSpPr/>
            <p:nvPr/>
          </p:nvSpPr>
          <p:spPr>
            <a:xfrm flipV="1">
              <a:off x="157166" y="-2"/>
              <a:ext cx="6" cy="2031996"/>
            </a:xfrm>
            <a:prstGeom prst="line">
              <a:avLst/>
            </a:prstGeom>
            <a:noFill/>
            <a:ln w="20941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46" name="Группа"/>
          <p:cNvGrpSpPr/>
          <p:nvPr/>
        </p:nvGrpSpPr>
        <p:grpSpPr>
          <a:xfrm>
            <a:off x="1690681" y="10250481"/>
            <a:ext cx="16717976" cy="290523"/>
            <a:chOff x="0" y="-1"/>
            <a:chExt cx="16717974" cy="290522"/>
          </a:xfrm>
        </p:grpSpPr>
        <p:sp>
          <p:nvSpPr>
            <p:cNvPr id="5" name="Линия"/>
            <p:cNvSpPr/>
            <p:nvPr/>
          </p:nvSpPr>
          <p:spPr>
            <a:xfrm>
              <a:off x="1622266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" name="Линия"/>
            <p:cNvSpPr/>
            <p:nvPr/>
          </p:nvSpPr>
          <p:spPr>
            <a:xfrm>
              <a:off x="1634649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" name="Линия"/>
            <p:cNvSpPr/>
            <p:nvPr/>
          </p:nvSpPr>
          <p:spPr>
            <a:xfrm>
              <a:off x="1647031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" name="Линия"/>
            <p:cNvSpPr/>
            <p:nvPr/>
          </p:nvSpPr>
          <p:spPr>
            <a:xfrm>
              <a:off x="1659414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" name="Линия"/>
            <p:cNvSpPr/>
            <p:nvPr/>
          </p:nvSpPr>
          <p:spPr>
            <a:xfrm>
              <a:off x="16717970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" name="Линия"/>
            <p:cNvSpPr/>
            <p:nvPr/>
          </p:nvSpPr>
          <p:spPr>
            <a:xfrm>
              <a:off x="14241468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" name="Линия"/>
            <p:cNvSpPr/>
            <p:nvPr/>
          </p:nvSpPr>
          <p:spPr>
            <a:xfrm>
              <a:off x="1436529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Линия"/>
            <p:cNvSpPr/>
            <p:nvPr/>
          </p:nvSpPr>
          <p:spPr>
            <a:xfrm>
              <a:off x="1448911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" name="Линия"/>
            <p:cNvSpPr/>
            <p:nvPr/>
          </p:nvSpPr>
          <p:spPr>
            <a:xfrm>
              <a:off x="1461294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" name="Линия"/>
            <p:cNvSpPr/>
            <p:nvPr/>
          </p:nvSpPr>
          <p:spPr>
            <a:xfrm>
              <a:off x="1473676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Линия"/>
            <p:cNvSpPr/>
            <p:nvPr/>
          </p:nvSpPr>
          <p:spPr>
            <a:xfrm>
              <a:off x="14860593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6" name="Линия"/>
            <p:cNvSpPr/>
            <p:nvPr/>
          </p:nvSpPr>
          <p:spPr>
            <a:xfrm>
              <a:off x="13622343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Линия"/>
            <p:cNvSpPr/>
            <p:nvPr/>
          </p:nvSpPr>
          <p:spPr>
            <a:xfrm>
              <a:off x="1374616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" name="Линия"/>
            <p:cNvSpPr/>
            <p:nvPr/>
          </p:nvSpPr>
          <p:spPr>
            <a:xfrm>
              <a:off x="1386999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" name="Линия"/>
            <p:cNvSpPr/>
            <p:nvPr/>
          </p:nvSpPr>
          <p:spPr>
            <a:xfrm>
              <a:off x="1399381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Линия"/>
            <p:cNvSpPr/>
            <p:nvPr/>
          </p:nvSpPr>
          <p:spPr>
            <a:xfrm>
              <a:off x="1411764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1" name="Линия"/>
            <p:cNvSpPr/>
            <p:nvPr/>
          </p:nvSpPr>
          <p:spPr>
            <a:xfrm>
              <a:off x="13004806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2" name="Линия"/>
            <p:cNvSpPr/>
            <p:nvPr/>
          </p:nvSpPr>
          <p:spPr>
            <a:xfrm>
              <a:off x="13128631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3" name="Линия"/>
            <p:cNvSpPr/>
            <p:nvPr/>
          </p:nvSpPr>
          <p:spPr>
            <a:xfrm>
              <a:off x="13252457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4" name="Линия"/>
            <p:cNvSpPr/>
            <p:nvPr/>
          </p:nvSpPr>
          <p:spPr>
            <a:xfrm>
              <a:off x="1337469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Линия"/>
            <p:cNvSpPr/>
            <p:nvPr/>
          </p:nvSpPr>
          <p:spPr>
            <a:xfrm>
              <a:off x="1349851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6" name="Линия"/>
            <p:cNvSpPr/>
            <p:nvPr/>
          </p:nvSpPr>
          <p:spPr>
            <a:xfrm>
              <a:off x="12385681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7" name="Линия"/>
            <p:cNvSpPr/>
            <p:nvPr/>
          </p:nvSpPr>
          <p:spPr>
            <a:xfrm>
              <a:off x="1250950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8" name="Линия"/>
            <p:cNvSpPr/>
            <p:nvPr/>
          </p:nvSpPr>
          <p:spPr>
            <a:xfrm>
              <a:off x="12633330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29" name="Линия"/>
            <p:cNvSpPr/>
            <p:nvPr/>
          </p:nvSpPr>
          <p:spPr>
            <a:xfrm>
              <a:off x="1275715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0" name="Линия"/>
            <p:cNvSpPr/>
            <p:nvPr/>
          </p:nvSpPr>
          <p:spPr>
            <a:xfrm>
              <a:off x="12880981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1" name="Линия"/>
            <p:cNvSpPr/>
            <p:nvPr/>
          </p:nvSpPr>
          <p:spPr>
            <a:xfrm>
              <a:off x="11766556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2" name="Линия"/>
            <p:cNvSpPr/>
            <p:nvPr/>
          </p:nvSpPr>
          <p:spPr>
            <a:xfrm>
              <a:off x="11890380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3" name="Линия"/>
            <p:cNvSpPr/>
            <p:nvPr/>
          </p:nvSpPr>
          <p:spPr>
            <a:xfrm>
              <a:off x="1201420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4" name="Линия"/>
            <p:cNvSpPr/>
            <p:nvPr/>
          </p:nvSpPr>
          <p:spPr>
            <a:xfrm>
              <a:off x="12138030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5" name="Линия"/>
            <p:cNvSpPr/>
            <p:nvPr/>
          </p:nvSpPr>
          <p:spPr>
            <a:xfrm>
              <a:off x="1226185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6" name="Линия"/>
            <p:cNvSpPr/>
            <p:nvPr/>
          </p:nvSpPr>
          <p:spPr>
            <a:xfrm>
              <a:off x="11147429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Линия"/>
            <p:cNvSpPr/>
            <p:nvPr/>
          </p:nvSpPr>
          <p:spPr>
            <a:xfrm>
              <a:off x="1127125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8" name="Линия"/>
            <p:cNvSpPr/>
            <p:nvPr/>
          </p:nvSpPr>
          <p:spPr>
            <a:xfrm>
              <a:off x="1139507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9" name="Линия"/>
            <p:cNvSpPr/>
            <p:nvPr/>
          </p:nvSpPr>
          <p:spPr>
            <a:xfrm>
              <a:off x="1151890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0" name="Линия"/>
            <p:cNvSpPr/>
            <p:nvPr/>
          </p:nvSpPr>
          <p:spPr>
            <a:xfrm>
              <a:off x="11642730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1" name="Линия"/>
            <p:cNvSpPr/>
            <p:nvPr/>
          </p:nvSpPr>
          <p:spPr>
            <a:xfrm>
              <a:off x="10528305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2" name="Линия"/>
            <p:cNvSpPr/>
            <p:nvPr/>
          </p:nvSpPr>
          <p:spPr>
            <a:xfrm>
              <a:off x="1065212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3" name="Линия"/>
            <p:cNvSpPr/>
            <p:nvPr/>
          </p:nvSpPr>
          <p:spPr>
            <a:xfrm>
              <a:off x="1077595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4" name="Линия"/>
            <p:cNvSpPr/>
            <p:nvPr/>
          </p:nvSpPr>
          <p:spPr>
            <a:xfrm>
              <a:off x="1089977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5" name="Линия"/>
            <p:cNvSpPr/>
            <p:nvPr/>
          </p:nvSpPr>
          <p:spPr>
            <a:xfrm>
              <a:off x="1102360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6" name="Линия"/>
            <p:cNvSpPr/>
            <p:nvPr/>
          </p:nvSpPr>
          <p:spPr>
            <a:xfrm>
              <a:off x="9909179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7" name="Линия"/>
            <p:cNvSpPr/>
            <p:nvPr/>
          </p:nvSpPr>
          <p:spPr>
            <a:xfrm>
              <a:off x="100330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8" name="Линия"/>
            <p:cNvSpPr/>
            <p:nvPr/>
          </p:nvSpPr>
          <p:spPr>
            <a:xfrm>
              <a:off x="1015682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49" name="Линия"/>
            <p:cNvSpPr/>
            <p:nvPr/>
          </p:nvSpPr>
          <p:spPr>
            <a:xfrm>
              <a:off x="1028065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0" name="Линия"/>
            <p:cNvSpPr/>
            <p:nvPr/>
          </p:nvSpPr>
          <p:spPr>
            <a:xfrm>
              <a:off x="1040447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1" name="Линия"/>
            <p:cNvSpPr/>
            <p:nvPr/>
          </p:nvSpPr>
          <p:spPr>
            <a:xfrm>
              <a:off x="9290053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2" name="Линия"/>
            <p:cNvSpPr/>
            <p:nvPr/>
          </p:nvSpPr>
          <p:spPr>
            <a:xfrm>
              <a:off x="941387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3" name="Линия"/>
            <p:cNvSpPr/>
            <p:nvPr/>
          </p:nvSpPr>
          <p:spPr>
            <a:xfrm>
              <a:off x="95377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4" name="Линия"/>
            <p:cNvSpPr/>
            <p:nvPr/>
          </p:nvSpPr>
          <p:spPr>
            <a:xfrm>
              <a:off x="966152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5" name="Линия"/>
            <p:cNvSpPr/>
            <p:nvPr/>
          </p:nvSpPr>
          <p:spPr>
            <a:xfrm>
              <a:off x="978535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6" name="Линия"/>
            <p:cNvSpPr/>
            <p:nvPr/>
          </p:nvSpPr>
          <p:spPr>
            <a:xfrm>
              <a:off x="8670928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7" name="Линия"/>
            <p:cNvSpPr/>
            <p:nvPr/>
          </p:nvSpPr>
          <p:spPr>
            <a:xfrm>
              <a:off x="879475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8" name="Линия"/>
            <p:cNvSpPr/>
            <p:nvPr/>
          </p:nvSpPr>
          <p:spPr>
            <a:xfrm>
              <a:off x="891857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59" name="Линия"/>
            <p:cNvSpPr/>
            <p:nvPr/>
          </p:nvSpPr>
          <p:spPr>
            <a:xfrm>
              <a:off x="90424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0" name="Линия"/>
            <p:cNvSpPr/>
            <p:nvPr/>
          </p:nvSpPr>
          <p:spPr>
            <a:xfrm>
              <a:off x="916622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1" name="Линия"/>
            <p:cNvSpPr/>
            <p:nvPr/>
          </p:nvSpPr>
          <p:spPr>
            <a:xfrm>
              <a:off x="8051803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2" name="Линия"/>
            <p:cNvSpPr/>
            <p:nvPr/>
          </p:nvSpPr>
          <p:spPr>
            <a:xfrm>
              <a:off x="817562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3" name="Линия"/>
            <p:cNvSpPr/>
            <p:nvPr/>
          </p:nvSpPr>
          <p:spPr>
            <a:xfrm>
              <a:off x="829945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4" name="Линия"/>
            <p:cNvSpPr/>
            <p:nvPr/>
          </p:nvSpPr>
          <p:spPr>
            <a:xfrm>
              <a:off x="842327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5" name="Линия"/>
            <p:cNvSpPr/>
            <p:nvPr/>
          </p:nvSpPr>
          <p:spPr>
            <a:xfrm>
              <a:off x="85471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6" name="Линия"/>
            <p:cNvSpPr/>
            <p:nvPr/>
          </p:nvSpPr>
          <p:spPr>
            <a:xfrm>
              <a:off x="7432678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7" name="Линия"/>
            <p:cNvSpPr/>
            <p:nvPr/>
          </p:nvSpPr>
          <p:spPr>
            <a:xfrm>
              <a:off x="75565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8" name="Линия"/>
            <p:cNvSpPr/>
            <p:nvPr/>
          </p:nvSpPr>
          <p:spPr>
            <a:xfrm>
              <a:off x="768032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9" name="Линия"/>
            <p:cNvSpPr/>
            <p:nvPr/>
          </p:nvSpPr>
          <p:spPr>
            <a:xfrm>
              <a:off x="780415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0" name="Линия"/>
            <p:cNvSpPr/>
            <p:nvPr/>
          </p:nvSpPr>
          <p:spPr>
            <a:xfrm>
              <a:off x="792797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1" name="Линия"/>
            <p:cNvSpPr/>
            <p:nvPr/>
          </p:nvSpPr>
          <p:spPr>
            <a:xfrm>
              <a:off x="6813553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2" name="Линия"/>
            <p:cNvSpPr/>
            <p:nvPr/>
          </p:nvSpPr>
          <p:spPr>
            <a:xfrm>
              <a:off x="693737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3" name="Линия"/>
            <p:cNvSpPr/>
            <p:nvPr/>
          </p:nvSpPr>
          <p:spPr>
            <a:xfrm>
              <a:off x="70612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4" name="Линия"/>
            <p:cNvSpPr/>
            <p:nvPr/>
          </p:nvSpPr>
          <p:spPr>
            <a:xfrm>
              <a:off x="718502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5" name="Линия"/>
            <p:cNvSpPr/>
            <p:nvPr/>
          </p:nvSpPr>
          <p:spPr>
            <a:xfrm>
              <a:off x="730885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6" name="Линия"/>
            <p:cNvSpPr/>
            <p:nvPr/>
          </p:nvSpPr>
          <p:spPr>
            <a:xfrm>
              <a:off x="6196013" y="166689"/>
              <a:ext cx="6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7" name="Линия"/>
            <p:cNvSpPr/>
            <p:nvPr/>
          </p:nvSpPr>
          <p:spPr>
            <a:xfrm>
              <a:off x="631983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8" name="Линия"/>
            <p:cNvSpPr/>
            <p:nvPr/>
          </p:nvSpPr>
          <p:spPr>
            <a:xfrm>
              <a:off x="644207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79" name="Линия"/>
            <p:cNvSpPr/>
            <p:nvPr/>
          </p:nvSpPr>
          <p:spPr>
            <a:xfrm>
              <a:off x="656590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0" name="Линия"/>
            <p:cNvSpPr/>
            <p:nvPr/>
          </p:nvSpPr>
          <p:spPr>
            <a:xfrm>
              <a:off x="668972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1" name="Линия"/>
            <p:cNvSpPr/>
            <p:nvPr/>
          </p:nvSpPr>
          <p:spPr>
            <a:xfrm>
              <a:off x="5576889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2" name="Линия"/>
            <p:cNvSpPr/>
            <p:nvPr/>
          </p:nvSpPr>
          <p:spPr>
            <a:xfrm>
              <a:off x="3095626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3" name="Линия"/>
            <p:cNvSpPr/>
            <p:nvPr/>
          </p:nvSpPr>
          <p:spPr>
            <a:xfrm>
              <a:off x="570071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4" name="Линия"/>
            <p:cNvSpPr/>
            <p:nvPr/>
          </p:nvSpPr>
          <p:spPr>
            <a:xfrm>
              <a:off x="582453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5" name="Линия"/>
            <p:cNvSpPr/>
            <p:nvPr/>
          </p:nvSpPr>
          <p:spPr>
            <a:xfrm>
              <a:off x="594836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6" name="Линия"/>
            <p:cNvSpPr/>
            <p:nvPr/>
          </p:nvSpPr>
          <p:spPr>
            <a:xfrm>
              <a:off x="607218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7" name="Линия"/>
            <p:cNvSpPr/>
            <p:nvPr/>
          </p:nvSpPr>
          <p:spPr>
            <a:xfrm>
              <a:off x="4957763" y="166689"/>
              <a:ext cx="6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8" name="Линия"/>
            <p:cNvSpPr/>
            <p:nvPr/>
          </p:nvSpPr>
          <p:spPr>
            <a:xfrm>
              <a:off x="2476502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89" name="Линия"/>
            <p:cNvSpPr/>
            <p:nvPr/>
          </p:nvSpPr>
          <p:spPr>
            <a:xfrm>
              <a:off x="619124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0" name="Линия"/>
            <p:cNvSpPr/>
            <p:nvPr/>
          </p:nvSpPr>
          <p:spPr>
            <a:xfrm>
              <a:off x="508158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1" name="Линия"/>
            <p:cNvSpPr/>
            <p:nvPr/>
          </p:nvSpPr>
          <p:spPr>
            <a:xfrm>
              <a:off x="260032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2" name="Линия"/>
            <p:cNvSpPr/>
            <p:nvPr/>
          </p:nvSpPr>
          <p:spPr>
            <a:xfrm>
              <a:off x="520541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3" name="Линия"/>
            <p:cNvSpPr/>
            <p:nvPr/>
          </p:nvSpPr>
          <p:spPr>
            <a:xfrm>
              <a:off x="2724152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4" name="Линия"/>
            <p:cNvSpPr/>
            <p:nvPr/>
          </p:nvSpPr>
          <p:spPr>
            <a:xfrm>
              <a:off x="532923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5" name="Линия"/>
            <p:cNvSpPr/>
            <p:nvPr/>
          </p:nvSpPr>
          <p:spPr>
            <a:xfrm>
              <a:off x="284797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6" name="Линия"/>
            <p:cNvSpPr/>
            <p:nvPr/>
          </p:nvSpPr>
          <p:spPr>
            <a:xfrm>
              <a:off x="545306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7" name="Линия"/>
            <p:cNvSpPr/>
            <p:nvPr/>
          </p:nvSpPr>
          <p:spPr>
            <a:xfrm>
              <a:off x="2971802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8" name="Линия"/>
            <p:cNvSpPr/>
            <p:nvPr/>
          </p:nvSpPr>
          <p:spPr>
            <a:xfrm>
              <a:off x="4338638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9" name="Линия"/>
            <p:cNvSpPr/>
            <p:nvPr/>
          </p:nvSpPr>
          <p:spPr>
            <a:xfrm>
              <a:off x="1857376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0" name="Линия"/>
            <p:cNvSpPr/>
            <p:nvPr/>
          </p:nvSpPr>
          <p:spPr>
            <a:xfrm flipH="1">
              <a:off x="-1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1" name="Линия"/>
            <p:cNvSpPr/>
            <p:nvPr/>
          </p:nvSpPr>
          <p:spPr>
            <a:xfrm>
              <a:off x="446246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2" name="Линия"/>
            <p:cNvSpPr/>
            <p:nvPr/>
          </p:nvSpPr>
          <p:spPr>
            <a:xfrm>
              <a:off x="1981202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3" name="Линия"/>
            <p:cNvSpPr/>
            <p:nvPr/>
          </p:nvSpPr>
          <p:spPr>
            <a:xfrm flipH="1">
              <a:off x="12382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4" name="Линия"/>
            <p:cNvSpPr/>
            <p:nvPr/>
          </p:nvSpPr>
          <p:spPr>
            <a:xfrm>
              <a:off x="458628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5" name="Линия"/>
            <p:cNvSpPr/>
            <p:nvPr/>
          </p:nvSpPr>
          <p:spPr>
            <a:xfrm>
              <a:off x="210502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6" name="Линия"/>
            <p:cNvSpPr/>
            <p:nvPr/>
          </p:nvSpPr>
          <p:spPr>
            <a:xfrm>
              <a:off x="24764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7" name="Линия"/>
            <p:cNvSpPr/>
            <p:nvPr/>
          </p:nvSpPr>
          <p:spPr>
            <a:xfrm>
              <a:off x="471011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8" name="Линия"/>
            <p:cNvSpPr/>
            <p:nvPr/>
          </p:nvSpPr>
          <p:spPr>
            <a:xfrm>
              <a:off x="2228852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09" name="Линия"/>
            <p:cNvSpPr/>
            <p:nvPr/>
          </p:nvSpPr>
          <p:spPr>
            <a:xfrm>
              <a:off x="37147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0" name="Линия"/>
            <p:cNvSpPr/>
            <p:nvPr/>
          </p:nvSpPr>
          <p:spPr>
            <a:xfrm>
              <a:off x="483393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1" name="Линия"/>
            <p:cNvSpPr/>
            <p:nvPr/>
          </p:nvSpPr>
          <p:spPr>
            <a:xfrm>
              <a:off x="235267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2" name="Линия"/>
            <p:cNvSpPr/>
            <p:nvPr/>
          </p:nvSpPr>
          <p:spPr>
            <a:xfrm>
              <a:off x="49529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3" name="Линия"/>
            <p:cNvSpPr/>
            <p:nvPr/>
          </p:nvSpPr>
          <p:spPr>
            <a:xfrm>
              <a:off x="3719513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4" name="Линия"/>
            <p:cNvSpPr/>
            <p:nvPr/>
          </p:nvSpPr>
          <p:spPr>
            <a:xfrm>
              <a:off x="1238251" y="166689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Линия"/>
            <p:cNvSpPr/>
            <p:nvPr/>
          </p:nvSpPr>
          <p:spPr>
            <a:xfrm>
              <a:off x="384333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6" name="Линия"/>
            <p:cNvSpPr/>
            <p:nvPr/>
          </p:nvSpPr>
          <p:spPr>
            <a:xfrm>
              <a:off x="136207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7" name="Линия"/>
            <p:cNvSpPr/>
            <p:nvPr/>
          </p:nvSpPr>
          <p:spPr>
            <a:xfrm>
              <a:off x="396716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8" name="Линия"/>
            <p:cNvSpPr/>
            <p:nvPr/>
          </p:nvSpPr>
          <p:spPr>
            <a:xfrm>
              <a:off x="1485901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19" name="Линия"/>
            <p:cNvSpPr/>
            <p:nvPr/>
          </p:nvSpPr>
          <p:spPr>
            <a:xfrm>
              <a:off x="409098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0" name="Линия"/>
            <p:cNvSpPr/>
            <p:nvPr/>
          </p:nvSpPr>
          <p:spPr>
            <a:xfrm>
              <a:off x="1609726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1" name="Линия"/>
            <p:cNvSpPr/>
            <p:nvPr/>
          </p:nvSpPr>
          <p:spPr>
            <a:xfrm>
              <a:off x="421481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2" name="Линия"/>
            <p:cNvSpPr/>
            <p:nvPr/>
          </p:nvSpPr>
          <p:spPr>
            <a:xfrm>
              <a:off x="1733552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3" name="Линия"/>
            <p:cNvSpPr/>
            <p:nvPr/>
          </p:nvSpPr>
          <p:spPr>
            <a:xfrm>
              <a:off x="322421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4" name="Линия"/>
            <p:cNvSpPr/>
            <p:nvPr/>
          </p:nvSpPr>
          <p:spPr>
            <a:xfrm>
              <a:off x="74294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5" name="Линия"/>
            <p:cNvSpPr/>
            <p:nvPr/>
          </p:nvSpPr>
          <p:spPr>
            <a:xfrm>
              <a:off x="334803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6" name="Линия"/>
            <p:cNvSpPr/>
            <p:nvPr/>
          </p:nvSpPr>
          <p:spPr>
            <a:xfrm>
              <a:off x="86677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7" name="Линия"/>
            <p:cNvSpPr/>
            <p:nvPr/>
          </p:nvSpPr>
          <p:spPr>
            <a:xfrm>
              <a:off x="3471864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8" name="Линия"/>
            <p:cNvSpPr/>
            <p:nvPr/>
          </p:nvSpPr>
          <p:spPr>
            <a:xfrm>
              <a:off x="990600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9" name="Линия"/>
            <p:cNvSpPr/>
            <p:nvPr/>
          </p:nvSpPr>
          <p:spPr>
            <a:xfrm>
              <a:off x="3595689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0" name="Линия"/>
            <p:cNvSpPr/>
            <p:nvPr/>
          </p:nvSpPr>
          <p:spPr>
            <a:xfrm>
              <a:off x="1114425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1" name="Линия"/>
            <p:cNvSpPr/>
            <p:nvPr/>
          </p:nvSpPr>
          <p:spPr>
            <a:xfrm>
              <a:off x="1498441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2" name="Линия"/>
            <p:cNvSpPr/>
            <p:nvPr/>
          </p:nvSpPr>
          <p:spPr>
            <a:xfrm>
              <a:off x="1510824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3" name="Линия"/>
            <p:cNvSpPr/>
            <p:nvPr/>
          </p:nvSpPr>
          <p:spPr>
            <a:xfrm>
              <a:off x="1523206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4" name="Линия"/>
            <p:cNvSpPr/>
            <p:nvPr/>
          </p:nvSpPr>
          <p:spPr>
            <a:xfrm>
              <a:off x="1535589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5" name="Линия"/>
            <p:cNvSpPr/>
            <p:nvPr/>
          </p:nvSpPr>
          <p:spPr>
            <a:xfrm>
              <a:off x="15479718" y="1586"/>
              <a:ext cx="5" cy="28890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6" name="Линия"/>
            <p:cNvSpPr/>
            <p:nvPr/>
          </p:nvSpPr>
          <p:spPr>
            <a:xfrm>
              <a:off x="1560354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7" name="Линия"/>
            <p:cNvSpPr/>
            <p:nvPr/>
          </p:nvSpPr>
          <p:spPr>
            <a:xfrm>
              <a:off x="1572736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8" name="Линия"/>
            <p:cNvSpPr/>
            <p:nvPr/>
          </p:nvSpPr>
          <p:spPr>
            <a:xfrm>
              <a:off x="15851193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39" name="Линия"/>
            <p:cNvSpPr/>
            <p:nvPr/>
          </p:nvSpPr>
          <p:spPr>
            <a:xfrm>
              <a:off x="15975018" y="207964"/>
              <a:ext cx="5" cy="81938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0" name="Линия"/>
            <p:cNvSpPr/>
            <p:nvPr/>
          </p:nvSpPr>
          <p:spPr>
            <a:xfrm>
              <a:off x="15603544" y="1587"/>
              <a:ext cx="5" cy="165069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1" name="Линия"/>
            <p:cNvSpPr/>
            <p:nvPr/>
          </p:nvSpPr>
          <p:spPr>
            <a:xfrm>
              <a:off x="15975019" y="1587"/>
              <a:ext cx="5" cy="165069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2" name="Линия"/>
            <p:cNvSpPr/>
            <p:nvPr/>
          </p:nvSpPr>
          <p:spPr>
            <a:xfrm>
              <a:off x="15913107" y="22225"/>
              <a:ext cx="123801" cy="5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3" name="Линия"/>
            <p:cNvSpPr/>
            <p:nvPr/>
          </p:nvSpPr>
          <p:spPr>
            <a:xfrm>
              <a:off x="16098843" y="1586"/>
              <a:ext cx="5" cy="288900"/>
            </a:xfrm>
            <a:prstGeom prst="line">
              <a:avLst/>
            </a:prstGeom>
            <a:noFill/>
            <a:ln w="4253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Фигура"/>
            <p:cNvSpPr/>
            <p:nvPr/>
          </p:nvSpPr>
          <p:spPr>
            <a:xfrm>
              <a:off x="15603543" y="1587"/>
              <a:ext cx="102793" cy="12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72" y="0"/>
                  </a:moveTo>
                  <a:lnTo>
                    <a:pt x="0" y="0"/>
                  </a:lnTo>
                  <a:lnTo>
                    <a:pt x="0" y="7211"/>
                  </a:lnTo>
                  <a:lnTo>
                    <a:pt x="10245" y="7430"/>
                  </a:lnTo>
                  <a:lnTo>
                    <a:pt x="12296" y="8879"/>
                  </a:lnTo>
                  <a:lnTo>
                    <a:pt x="13039" y="11524"/>
                  </a:lnTo>
                  <a:lnTo>
                    <a:pt x="11540" y="13568"/>
                  </a:lnTo>
                  <a:lnTo>
                    <a:pt x="8772" y="14388"/>
                  </a:lnTo>
                  <a:lnTo>
                    <a:pt x="0" y="14388"/>
                  </a:lnTo>
                  <a:lnTo>
                    <a:pt x="0" y="21600"/>
                  </a:lnTo>
                  <a:lnTo>
                    <a:pt x="8772" y="21600"/>
                  </a:lnTo>
                  <a:lnTo>
                    <a:pt x="10684" y="21484"/>
                  </a:lnTo>
                  <a:lnTo>
                    <a:pt x="19401" y="16535"/>
                  </a:lnTo>
                  <a:lnTo>
                    <a:pt x="21600" y="8573"/>
                  </a:lnTo>
                  <a:lnTo>
                    <a:pt x="20654" y="6240"/>
                  </a:lnTo>
                  <a:lnTo>
                    <a:pt x="19119" y="4177"/>
                  </a:lnTo>
                  <a:lnTo>
                    <a:pt x="17081" y="2452"/>
                  </a:lnTo>
                  <a:lnTo>
                    <a:pt x="14621" y="1136"/>
                  </a:lnTo>
                  <a:lnTo>
                    <a:pt x="11824" y="295"/>
                  </a:lnTo>
                  <a:lnTo>
                    <a:pt x="877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45" name="Фигура"/>
            <p:cNvSpPr/>
            <p:nvPr/>
          </p:nvSpPr>
          <p:spPr>
            <a:xfrm>
              <a:off x="15736893" y="-2"/>
              <a:ext cx="141019" cy="16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63" y="0"/>
                  </a:moveTo>
                  <a:lnTo>
                    <a:pt x="6872" y="1191"/>
                  </a:lnTo>
                  <a:lnTo>
                    <a:pt x="2371" y="4501"/>
                  </a:lnTo>
                  <a:lnTo>
                    <a:pt x="154" y="9126"/>
                  </a:lnTo>
                  <a:lnTo>
                    <a:pt x="0" y="10839"/>
                  </a:lnTo>
                  <a:lnTo>
                    <a:pt x="162" y="12537"/>
                  </a:lnTo>
                  <a:lnTo>
                    <a:pt x="2417" y="17150"/>
                  </a:lnTo>
                  <a:lnTo>
                    <a:pt x="6927" y="20437"/>
                  </a:lnTo>
                  <a:lnTo>
                    <a:pt x="12653" y="21600"/>
                  </a:lnTo>
                  <a:lnTo>
                    <a:pt x="12677" y="21600"/>
                  </a:lnTo>
                  <a:lnTo>
                    <a:pt x="18400" y="20428"/>
                  </a:lnTo>
                  <a:lnTo>
                    <a:pt x="21600" y="18436"/>
                  </a:lnTo>
                  <a:lnTo>
                    <a:pt x="18790" y="16154"/>
                  </a:lnTo>
                  <a:lnTo>
                    <a:pt x="11514" y="16154"/>
                  </a:lnTo>
                  <a:lnTo>
                    <a:pt x="9682" y="15609"/>
                  </a:lnTo>
                  <a:lnTo>
                    <a:pt x="8056" y="14571"/>
                  </a:lnTo>
                  <a:lnTo>
                    <a:pt x="7089" y="13415"/>
                  </a:lnTo>
                  <a:lnTo>
                    <a:pt x="6514" y="11891"/>
                  </a:lnTo>
                  <a:lnTo>
                    <a:pt x="6374" y="9858"/>
                  </a:lnTo>
                  <a:lnTo>
                    <a:pt x="7003" y="8285"/>
                  </a:lnTo>
                  <a:lnTo>
                    <a:pt x="8201" y="6906"/>
                  </a:lnTo>
                  <a:lnTo>
                    <a:pt x="9556" y="6064"/>
                  </a:lnTo>
                  <a:lnTo>
                    <a:pt x="11336" y="5560"/>
                  </a:lnTo>
                  <a:lnTo>
                    <a:pt x="13699" y="5431"/>
                  </a:lnTo>
                  <a:lnTo>
                    <a:pt x="18881" y="5431"/>
                  </a:lnTo>
                  <a:lnTo>
                    <a:pt x="21522" y="3098"/>
                  </a:lnTo>
                  <a:lnTo>
                    <a:pt x="20005" y="2008"/>
                  </a:lnTo>
                  <a:lnTo>
                    <a:pt x="18328" y="1144"/>
                  </a:lnTo>
                  <a:lnTo>
                    <a:pt x="16513" y="515"/>
                  </a:lnTo>
                  <a:lnTo>
                    <a:pt x="14584" y="130"/>
                  </a:lnTo>
                  <a:lnTo>
                    <a:pt x="12563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sp>
        <p:nvSpPr>
          <p:cNvPr id="14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20837" y="1139825"/>
            <a:ext cx="16862427" cy="11255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148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547812" y="3344862"/>
            <a:ext cx="17008477" cy="5518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9169672" y="10388600"/>
            <a:ext cx="193066" cy="2540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indent="12700" algn="r">
              <a:defRPr sz="1400">
                <a:latin typeface="Circe"/>
                <a:ea typeface="Circe"/>
                <a:cs typeface="Circe"/>
                <a:sym typeface="Circ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6" r:id="rId3"/>
    <p:sldLayoutId id="2147483658" r:id="rId4"/>
    <p:sldLayoutId id="2147483659" r:id="rId5"/>
    <p:sldLayoutId id="2147483666" r:id="rId6"/>
    <p:sldLayoutId id="2147483668" r:id="rId7"/>
    <p:sldLayoutId id="2147483670" r:id="rId8"/>
    <p:sldLayoutId id="2147483674" r:id="rId9"/>
    <p:sldLayoutId id="2147483677" r:id="rId10"/>
    <p:sldLayoutId id="2147483681" r:id="rId11"/>
    <p:sldLayoutId id="2147483682" r:id="rId12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1F497D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342900" marR="0" indent="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342900" marR="0" indent="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342900" marR="0" indent="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342900" marR="0" indent="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342900" marR="0" indent="-34290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42900" marR="0" indent="-34290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42900" marR="0" indent="-34290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42900" marR="0" indent="-342900" algn="l" defTabSz="914400" rtl="0" latinLnBrk="0">
        <a:lnSpc>
          <a:spcPct val="100000"/>
        </a:lnSpc>
        <a:spcBef>
          <a:spcPts val="40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1pPr>
      <a:lvl2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2pPr>
      <a:lvl3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3pPr>
      <a:lvl4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4pPr>
      <a:lvl5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5pPr>
      <a:lvl6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6pPr>
      <a:lvl7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7pPr>
      <a:lvl8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8pPr>
      <a:lvl9pPr marL="0" marR="0" indent="127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irc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st.ru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gost.ru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1.png"/><Relationship Id="rId18" Type="http://schemas.openxmlformats.org/officeDocument/2006/relationships/chart" Target="../charts/chart2.xml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0.gif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1.xml"/><Relationship Id="rId16" Type="http://schemas.openxmlformats.org/officeDocument/2006/relationships/chart" Target="../charts/char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11" Type="http://schemas.openxmlformats.org/officeDocument/2006/relationships/image" Target="../media/image9.png"/><Relationship Id="rId5" Type="http://schemas.openxmlformats.org/officeDocument/2006/relationships/image" Target="../media/image7.jpeg"/><Relationship Id="rId15" Type="http://schemas.openxmlformats.org/officeDocument/2006/relationships/image" Target="../media/image13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jpe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940" y="2178478"/>
            <a:ext cx="13141160" cy="5002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925235" y="1619675"/>
            <a:ext cx="13178865" cy="6120025"/>
          </a:xfrm>
          <a:prstGeom prst="rect">
            <a:avLst/>
          </a:prstGeom>
          <a:solidFill>
            <a:schemeClr val="tx1">
              <a:alpha val="59000"/>
            </a:scheme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47001" y="4249043"/>
            <a:ext cx="9839985" cy="861290"/>
          </a:xfrm>
        </p:spPr>
        <p:txBody>
          <a:bodyPr>
            <a:noAutofit/>
          </a:bodyPr>
          <a:lstStyle/>
          <a:p>
            <a:r>
              <a:rPr lang="ru-RU" sz="3200" cap="all" dirty="0" smtClean="0"/>
              <a:t>Развитие системы обеспечения единства измерений</a:t>
            </a:r>
            <a:endParaRPr lang="ru-RU" sz="3200" cap="all" dirty="0">
              <a:latin typeface="Circe Light" panose="020B0402020203020203" pitchFamily="34" charset="-52"/>
            </a:endParaRPr>
          </a:p>
        </p:txBody>
      </p:sp>
      <p:sp>
        <p:nvSpPr>
          <p:cNvPr id="6" name="object 32">
            <a:hlinkClick r:id="rId3"/>
          </p:cNvPr>
          <p:cNvSpPr txBox="1"/>
          <p:nvPr/>
        </p:nvSpPr>
        <p:spPr>
          <a:xfrm rot="16200000">
            <a:off x="17048628" y="4555429"/>
            <a:ext cx="1791434" cy="24851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692" marR="5077" algn="ctr">
              <a:lnSpc>
                <a:spcPct val="101099"/>
              </a:lnSpc>
            </a:pPr>
            <a:r>
              <a:rPr sz="1599" spc="10" dirty="0">
                <a:solidFill>
                  <a:schemeClr val="bg1"/>
                </a:solidFill>
                <a:latin typeface="Circe Light"/>
                <a:cs typeface="Circe Light"/>
              </a:rPr>
              <a:t>ww</a:t>
            </a:r>
            <a:r>
              <a:rPr sz="1599" spc="-45" dirty="0">
                <a:solidFill>
                  <a:schemeClr val="bg1"/>
                </a:solidFill>
                <a:latin typeface="Circe Light"/>
                <a:cs typeface="Circe Light"/>
              </a:rPr>
              <a:t>w</a:t>
            </a:r>
            <a:r>
              <a:rPr sz="1599" spc="5" dirty="0">
                <a:solidFill>
                  <a:schemeClr val="bg1"/>
                </a:solidFill>
                <a:latin typeface="Circe Light"/>
                <a:cs typeface="Circe Light"/>
              </a:rPr>
              <a:t>.</a:t>
            </a:r>
            <a:r>
              <a:rPr lang="en-US" sz="1599" spc="5" dirty="0">
                <a:solidFill>
                  <a:schemeClr val="bg1"/>
                </a:solidFill>
                <a:latin typeface="Circe Light"/>
                <a:cs typeface="Circe Light"/>
              </a:rPr>
              <a:t>rst.gov</a:t>
            </a:r>
            <a:r>
              <a:rPr sz="1599" spc="5" dirty="0">
                <a:solidFill>
                  <a:schemeClr val="bg1"/>
                </a:solidFill>
                <a:latin typeface="Circe Light"/>
                <a:cs typeface="Circe Light"/>
              </a:rPr>
              <a:t>.ru</a:t>
            </a:r>
            <a:endParaRPr sz="1599" dirty="0">
              <a:solidFill>
                <a:schemeClr val="bg1"/>
              </a:solidFill>
              <a:latin typeface="Circe Light"/>
              <a:cs typeface="Circe Light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1829855" y="8029507"/>
            <a:ext cx="9839985" cy="135345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>
              <a:defRPr sz="3950" b="0" i="0">
                <a:solidFill>
                  <a:schemeClr val="bg1"/>
                </a:solidFill>
                <a:latin typeface="Circe Bold" panose="020B0602020203020203" pitchFamily="34" charset="-52"/>
                <a:ea typeface="+mj-ea"/>
                <a:cs typeface="Circe Light"/>
              </a:defRPr>
            </a:lvl1pPr>
          </a:lstStyle>
          <a:p>
            <a:r>
              <a:rPr lang="ru-RU" sz="2798" cap="all" dirty="0"/>
              <a:t>Ершов Илья Игоревич</a:t>
            </a:r>
          </a:p>
          <a:p>
            <a:r>
              <a:rPr lang="ru-RU" sz="1999" dirty="0" smtClean="0">
                <a:latin typeface="Circe Light" panose="020B0402020203020203" pitchFamily="34" charset="-52"/>
              </a:rPr>
              <a:t>Заместитель начальника Управления метрологии Росстандарта</a:t>
            </a:r>
            <a:endParaRPr lang="ru-RU" sz="1999" dirty="0">
              <a:latin typeface="Circe Light" panose="020B0402020203020203" pitchFamily="34" charset="-52"/>
            </a:endParaRPr>
          </a:p>
          <a:p>
            <a:r>
              <a:rPr lang="en-US" sz="1999" dirty="0">
                <a:latin typeface="Circe Light" panose="020B0402020203020203" pitchFamily="34" charset="-52"/>
              </a:rPr>
              <a:t>iershov@rst.gov.ru</a:t>
            </a:r>
          </a:p>
          <a:p>
            <a:r>
              <a:rPr lang="en-US" sz="1999" dirty="0">
                <a:latin typeface="Circe Light" panose="020B0402020203020203" pitchFamily="34" charset="-52"/>
              </a:rPr>
              <a:t>8 </a:t>
            </a:r>
            <a:r>
              <a:rPr lang="ru-RU" sz="1999" dirty="0" smtClean="0">
                <a:latin typeface="Circe Light" panose="020B0402020203020203" pitchFamily="34" charset="-52"/>
              </a:rPr>
              <a:t>(</a:t>
            </a:r>
            <a:r>
              <a:rPr lang="en-US" sz="1999" dirty="0" smtClean="0">
                <a:latin typeface="Circe Light" panose="020B0402020203020203" pitchFamily="34" charset="-52"/>
              </a:rPr>
              <a:t>495</a:t>
            </a:r>
            <a:r>
              <a:rPr lang="ru-RU" sz="1999" dirty="0" smtClean="0">
                <a:latin typeface="Circe Light" panose="020B0402020203020203" pitchFamily="34" charset="-52"/>
              </a:rPr>
              <a:t>)</a:t>
            </a:r>
            <a:r>
              <a:rPr lang="en-US" sz="1999" dirty="0" smtClean="0">
                <a:latin typeface="Circe Light" panose="020B0402020203020203" pitchFamily="34" charset="-52"/>
              </a:rPr>
              <a:t> </a:t>
            </a:r>
            <a:r>
              <a:rPr lang="en-US" sz="1999" dirty="0">
                <a:latin typeface="Circe Light" panose="020B0402020203020203" pitchFamily="34" charset="-52"/>
              </a:rPr>
              <a:t>547 51 92 </a:t>
            </a:r>
            <a:endParaRPr lang="ru-RU" sz="1999" dirty="0">
              <a:latin typeface="Circe Light" panose="020B04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833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8513" y="7240337"/>
            <a:ext cx="2576350" cy="254707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812" y="1941512"/>
            <a:ext cx="10793414" cy="8262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06710" y="984436"/>
            <a:ext cx="16862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2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Российская измерительная техника</a:t>
            </a:r>
            <a:endParaRPr lang="ru-RU" altLang="ru-RU" sz="3200" b="1" cap="all" dirty="0">
              <a:solidFill>
                <a:schemeClr val="tx1"/>
              </a:solidFill>
              <a:latin typeface="Circe Light" panose="020B04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58719" y="6560666"/>
            <a:ext cx="7158038" cy="3443287"/>
          </a:xfrm>
          <a:prstGeom prst="rect">
            <a:avLst/>
          </a:prstGeom>
          <a:solidFill>
            <a:srgbClr val="2F7A9F">
              <a:alpha val="64000"/>
            </a:srgb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18988" y="1941512"/>
            <a:ext cx="7437501" cy="5103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1884385" y="7349457"/>
            <a:ext cx="2304502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Calibri" panose="020F0502020204030204" pitchFamily="34" charset="0"/>
              </a:rPr>
              <a:t>1801</a:t>
            </a:r>
            <a:endParaRPr lang="ru-RU" sz="4000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  <a:ea typeface="Calibri" panose="020F0502020204030204" pitchFamily="34" charset="0"/>
            </a:endParaRPr>
          </a:p>
        </p:txBody>
      </p:sp>
      <p:sp>
        <p:nvSpPr>
          <p:cNvPr id="9" name="TextBox 51"/>
          <p:cNvSpPr txBox="1"/>
          <p:nvPr/>
        </p:nvSpPr>
        <p:spPr>
          <a:xfrm>
            <a:off x="13641947" y="7337342"/>
            <a:ext cx="302891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Отечественных средств измерений</a:t>
            </a:r>
            <a:endParaRPr lang="ru-RU" dirty="0"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 Light" panose="020B0402020203020203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911218" y="8429644"/>
            <a:ext cx="2304502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Calibri" panose="020F0502020204030204" pitchFamily="34" charset="0"/>
              </a:rPr>
              <a:t>8145</a:t>
            </a:r>
            <a:endParaRPr lang="ru-RU" sz="4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  <a:ea typeface="Calibri" panose="020F0502020204030204" pitchFamily="34" charset="0"/>
            </a:endParaRPr>
          </a:p>
        </p:txBody>
      </p:sp>
      <p:sp>
        <p:nvSpPr>
          <p:cNvPr id="11" name="TextBox 51"/>
          <p:cNvSpPr txBox="1"/>
          <p:nvPr/>
        </p:nvSpPr>
        <p:spPr>
          <a:xfrm>
            <a:off x="13641947" y="8410659"/>
            <a:ext cx="2643832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Зарубежных аналогов</a:t>
            </a:r>
            <a:endParaRPr lang="ru-RU" dirty="0"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 Light" panose="020B0402020203020203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8766" y="6855377"/>
            <a:ext cx="2005887" cy="203284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738766" y="6842234"/>
            <a:ext cx="2005887" cy="2045991"/>
          </a:xfrm>
          <a:prstGeom prst="rect">
            <a:avLst/>
          </a:prstGeom>
          <a:solidFill>
            <a:srgbClr val="034761">
              <a:alpha val="47000"/>
            </a:srgb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4800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169" y="1922683"/>
            <a:ext cx="9868335" cy="8337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332318" y="1948033"/>
            <a:ext cx="9980620" cy="8311705"/>
          </a:xfrm>
          <a:prstGeom prst="rect">
            <a:avLst/>
          </a:prstGeom>
          <a:solidFill>
            <a:schemeClr val="bg1">
              <a:alpha val="73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7606" y="2701800"/>
            <a:ext cx="9704679" cy="409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999" b="1" cap="all" spc="100" dirty="0">
                <a:latin typeface="Circe" panose="020B0502020203020203" pitchFamily="34" charset="-52"/>
              </a:rPr>
              <a:t>Постановление Правительства РФ от 23.09.2010 № 734 </a:t>
            </a:r>
          </a:p>
          <a:p>
            <a:pPr lvl="0" algn="just"/>
            <a:r>
              <a:rPr lang="ru-RU" sz="1999" spc="100" dirty="0">
                <a:latin typeface="Circe" panose="020B0502020203020203" pitchFamily="34" charset="-52"/>
              </a:rPr>
              <a:t>«Об эталонах единиц величин, используемых в сфере государственного регулирования обеспечения единства измерений»</a:t>
            </a:r>
          </a:p>
          <a:p>
            <a:pPr lvl="0" algn="just"/>
            <a:endParaRPr lang="en-US" sz="1999" spc="100" dirty="0">
              <a:latin typeface="Circe" panose="020B0502020203020203" pitchFamily="34" charset="-52"/>
            </a:endParaRPr>
          </a:p>
          <a:p>
            <a:pPr lvl="0" algn="just"/>
            <a:r>
              <a:rPr lang="ru-RU" sz="1999" b="1" cap="all" spc="100" dirty="0">
                <a:latin typeface="Circe" panose="020B0502020203020203" pitchFamily="34" charset="-52"/>
              </a:rPr>
              <a:t>Приказ Минпромторга России от 11.02.2020 № 456 </a:t>
            </a:r>
          </a:p>
          <a:p>
            <a:pPr lvl="0" algn="just"/>
            <a:r>
              <a:rPr lang="ru-RU" sz="1999" spc="100" dirty="0" smtClean="0">
                <a:latin typeface="Circe" panose="020B0502020203020203" pitchFamily="34" charset="-52"/>
              </a:rPr>
              <a:t>«Об утверждении «…» требований </a:t>
            </a:r>
            <a:r>
              <a:rPr lang="ru-RU" sz="1999" spc="100" dirty="0">
                <a:latin typeface="Circe" panose="020B0502020203020203" pitchFamily="34" charset="-52"/>
              </a:rPr>
              <a:t>к оформлению материалов первичной аттестации и периодической аттестации эталонов единиц </a:t>
            </a:r>
            <a:r>
              <a:rPr lang="ru-RU" sz="1999" spc="100" dirty="0" smtClean="0">
                <a:latin typeface="Circe" panose="020B0502020203020203" pitchFamily="34" charset="-52"/>
              </a:rPr>
              <a:t>величин…»</a:t>
            </a:r>
            <a:endParaRPr lang="ru-RU" sz="1999" spc="100" dirty="0">
              <a:latin typeface="Circe" panose="020B0502020203020203" pitchFamily="34" charset="-52"/>
            </a:endParaRPr>
          </a:p>
          <a:p>
            <a:pPr lvl="0" algn="just"/>
            <a:endParaRPr lang="ru-RU" sz="1999" spc="100" dirty="0">
              <a:latin typeface="Circe" panose="020B0502020203020203" pitchFamily="34" charset="-52"/>
            </a:endParaRPr>
          </a:p>
          <a:p>
            <a:pPr algn="just"/>
            <a:r>
              <a:rPr lang="ru-RU" sz="1999" b="1" cap="all" spc="100" dirty="0">
                <a:latin typeface="Circe" panose="020B0502020203020203" pitchFamily="34" charset="-52"/>
              </a:rPr>
              <a:t>Приказ Росстандарта</a:t>
            </a:r>
          </a:p>
          <a:p>
            <a:pPr lvl="0" algn="just"/>
            <a:r>
              <a:rPr lang="ru-RU" sz="1999" spc="100" dirty="0">
                <a:latin typeface="Circe" panose="020B0502020203020203" pitchFamily="34" charset="-52"/>
              </a:rPr>
              <a:t>«Об утверждении Административного регламента Федерального агентства по техническому </a:t>
            </a:r>
            <a:r>
              <a:rPr lang="ru-RU" sz="1999" spc="100" dirty="0" smtClean="0">
                <a:latin typeface="Circe" panose="020B0502020203020203" pitchFamily="34" charset="-52"/>
              </a:rPr>
              <a:t>регулированию и метрологии по </a:t>
            </a:r>
            <a:r>
              <a:rPr lang="ru-RU" sz="1999" spc="100" dirty="0">
                <a:latin typeface="Circe" panose="020B0502020203020203" pitchFamily="34" charset="-52"/>
              </a:rPr>
              <a:t>предоставлению государственной услуги </a:t>
            </a:r>
            <a:r>
              <a:rPr lang="ru-RU" sz="1999" b="1" spc="100" dirty="0" smtClean="0">
                <a:latin typeface="Circe" panose="020B0502020203020203" pitchFamily="34" charset="-52"/>
              </a:rPr>
              <a:t>«</a:t>
            </a:r>
            <a:r>
              <a:rPr lang="ru-RU" sz="1999" b="1" spc="100" dirty="0">
                <a:latin typeface="Circe" panose="020B0502020203020203" pitchFamily="34" charset="-52"/>
              </a:rPr>
              <a:t>Утверждение эталонов единиц величин»</a:t>
            </a:r>
          </a:p>
          <a:p>
            <a:pPr algn="just"/>
            <a:endParaRPr lang="ru-RU" sz="1999" b="1" spc="100" dirty="0">
              <a:latin typeface="Circe" panose="020B0502020203020203" pitchFamily="34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56964" y="6898039"/>
            <a:ext cx="1299935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199"/>
              </a:spcBef>
            </a:pPr>
            <a:r>
              <a:rPr lang="ru-RU" sz="2200" b="1" dirty="0">
                <a:latin typeface="Circe" panose="020B0502020203020203" pitchFamily="34" charset="-52"/>
              </a:rPr>
              <a:t>сокращение общего срока утверждения </a:t>
            </a:r>
            <a:r>
              <a:rPr lang="ru-RU" sz="2200" b="1" dirty="0" smtClean="0">
                <a:latin typeface="Circe" panose="020B0502020203020203" pitchFamily="34" charset="-52"/>
              </a:rPr>
              <a:t>эталона</a:t>
            </a:r>
            <a:endParaRPr lang="ru-RU" sz="2200" b="1" dirty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200" b="1" dirty="0">
                <a:latin typeface="Circe" panose="020B0502020203020203" pitchFamily="34" charset="-52"/>
              </a:rPr>
              <a:t>оптимизация процесса проведения поверок с использованием локальных </a:t>
            </a:r>
            <a:r>
              <a:rPr lang="ru-RU" sz="2200" b="1" dirty="0" smtClean="0">
                <a:latin typeface="Circe" panose="020B0502020203020203" pitchFamily="34" charset="-52"/>
              </a:rPr>
              <a:t/>
            </a:r>
            <a:br>
              <a:rPr lang="ru-RU" sz="2200" b="1" dirty="0" smtClean="0">
                <a:latin typeface="Circe" panose="020B0502020203020203" pitchFamily="34" charset="-52"/>
              </a:rPr>
            </a:br>
            <a:r>
              <a:rPr lang="ru-RU" sz="2200" b="1" dirty="0" smtClean="0">
                <a:latin typeface="Circe" panose="020B0502020203020203" pitchFamily="34" charset="-52"/>
              </a:rPr>
              <a:t>поверочных схем</a:t>
            </a:r>
            <a:endParaRPr lang="ru-RU" sz="2200" b="1" dirty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200" b="1" dirty="0">
                <a:latin typeface="Circe" panose="020B0502020203020203" pitchFamily="34" charset="-52"/>
              </a:rPr>
              <a:t>упрощение оформления материалов первичной аттестации </a:t>
            </a:r>
            <a:r>
              <a:rPr lang="ru-RU" sz="2200" b="1" dirty="0" smtClean="0">
                <a:latin typeface="Circe" panose="020B0502020203020203" pitchFamily="34" charset="-52"/>
              </a:rPr>
              <a:t>эталонов</a:t>
            </a:r>
            <a:endParaRPr lang="ru-RU" sz="2200" b="1" dirty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200" b="1" dirty="0">
                <a:latin typeface="Circe" panose="020B0502020203020203" pitchFamily="34" charset="-52"/>
              </a:rPr>
              <a:t>совершенствование процесса обращения с эталонами переменного </a:t>
            </a:r>
            <a:r>
              <a:rPr lang="ru-RU" sz="2200" b="1" dirty="0" smtClean="0">
                <a:latin typeface="Circe" panose="020B0502020203020203" pitchFamily="34" charset="-52"/>
              </a:rPr>
              <a:t>состава</a:t>
            </a:r>
            <a:endParaRPr lang="ru-RU" sz="2200" b="1" dirty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200" b="1" dirty="0">
                <a:latin typeface="Circe" panose="020B0502020203020203" pitchFamily="34" charset="-52"/>
              </a:rPr>
              <a:t>регламентации процедуры утверждения </a:t>
            </a:r>
            <a:r>
              <a:rPr lang="ru-RU" sz="2200" b="1" dirty="0" smtClean="0">
                <a:latin typeface="Circe" panose="020B0502020203020203" pitchFamily="34" charset="-52"/>
              </a:rPr>
              <a:t>эталонов</a:t>
            </a:r>
            <a:endParaRPr lang="ru-RU" sz="2200" b="1" dirty="0">
              <a:latin typeface="Circe" panose="020B0502020203020203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8549" y="2772000"/>
            <a:ext cx="240722" cy="864000"/>
          </a:xfrm>
          <a:prstGeom prst="rect">
            <a:avLst/>
          </a:prstGeom>
          <a:solidFill>
            <a:srgbClr val="92D05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692" tIns="45692" rIns="45692" bIns="45692" numCol="1" spcCol="38100" rtlCol="0" anchor="ctr">
            <a:spAutoFit/>
          </a:bodyPr>
          <a:lstStyle/>
          <a:p>
            <a:pPr defTabSz="913851"/>
            <a:endParaRPr lang="ru-RU" sz="1599"/>
          </a:p>
        </p:txBody>
      </p:sp>
      <p:sp>
        <p:nvSpPr>
          <p:cNvPr id="13" name="Прямоугольник 12"/>
          <p:cNvSpPr/>
          <p:nvPr/>
        </p:nvSpPr>
        <p:spPr>
          <a:xfrm>
            <a:off x="1024053" y="5184000"/>
            <a:ext cx="240307" cy="1188000"/>
          </a:xfrm>
          <a:prstGeom prst="rect">
            <a:avLst/>
          </a:prstGeom>
          <a:solidFill>
            <a:srgbClr val="FFC00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692" tIns="45692" rIns="45692" bIns="45692" numCol="1" spcCol="38100" rtlCol="0" anchor="ctr">
            <a:spAutoFit/>
          </a:bodyPr>
          <a:lstStyle/>
          <a:p>
            <a:pPr defTabSz="913851"/>
            <a:endParaRPr lang="ru-RU" sz="1599"/>
          </a:p>
        </p:txBody>
      </p:sp>
      <p:sp>
        <p:nvSpPr>
          <p:cNvPr id="10" name="Прямоугольник 9"/>
          <p:cNvSpPr/>
          <p:nvPr/>
        </p:nvSpPr>
        <p:spPr>
          <a:xfrm>
            <a:off x="1551727" y="1276354"/>
            <a:ext cx="16862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cap="all" dirty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Утверждение эталонов единиц величин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15" y="6898039"/>
            <a:ext cx="540000" cy="54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69" y="7553988"/>
            <a:ext cx="540000" cy="54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69" y="8221375"/>
            <a:ext cx="540000" cy="54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66" y="8716738"/>
            <a:ext cx="540000" cy="540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15" y="9205720"/>
            <a:ext cx="540000" cy="5400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003228" y="3960000"/>
            <a:ext cx="240722" cy="900000"/>
          </a:xfrm>
          <a:prstGeom prst="rect">
            <a:avLst/>
          </a:prstGeom>
          <a:solidFill>
            <a:srgbClr val="92D05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692" tIns="45692" rIns="45692" bIns="45692" numCol="1" spcCol="38100" rtlCol="0" anchor="ctr">
            <a:spAutoFit/>
          </a:bodyPr>
          <a:lstStyle/>
          <a:p>
            <a:pPr defTabSz="913851"/>
            <a:endParaRPr lang="ru-RU" sz="1599"/>
          </a:p>
        </p:txBody>
      </p:sp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7560312"/>
              </p:ext>
            </p:extLst>
          </p:nvPr>
        </p:nvGraphicFramePr>
        <p:xfrm>
          <a:off x="11946071" y="6044339"/>
          <a:ext cx="7876261" cy="3701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2219348"/>
              </p:ext>
            </p:extLst>
          </p:nvPr>
        </p:nvGraphicFramePr>
        <p:xfrm>
          <a:off x="11794909" y="1922683"/>
          <a:ext cx="8027423" cy="3904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88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5823" y="3931031"/>
            <a:ext cx="7166201" cy="6135166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295577" y="3133802"/>
            <a:ext cx="8946694" cy="2745984"/>
          </a:xfrm>
          <a:prstGeom prst="rect">
            <a:avLst/>
          </a:prstGeom>
          <a:solidFill>
            <a:schemeClr val="bg1">
              <a:alpha val="73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06710" y="984436"/>
            <a:ext cx="16862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Поверка средств измерений</a:t>
            </a:r>
            <a:endParaRPr lang="ru-RU" altLang="ru-RU" sz="3600" b="1" cap="all" dirty="0">
              <a:solidFill>
                <a:schemeClr val="tx1"/>
              </a:solidFill>
              <a:latin typeface="Circe Light" panose="020B0402020203020203" pitchFamily="34" charset="-52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23473668"/>
              </p:ext>
            </p:extLst>
          </p:nvPr>
        </p:nvGraphicFramePr>
        <p:xfrm>
          <a:off x="1316880" y="6703688"/>
          <a:ext cx="7638769" cy="3362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89596" y="6057357"/>
            <a:ext cx="6093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Количество записей о результатах поверки </a:t>
            </a:r>
          </a:p>
          <a:p>
            <a:pPr algn="ctr"/>
            <a:r>
              <a:rPr lang="ru-RU" cap="all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(млн. ед.)</a:t>
            </a:r>
            <a:endParaRPr lang="ru-RU" cap="all" dirty="0">
              <a:latin typeface="Circe" panose="020B0502020203020203" pitchFamily="34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4208" y="2237441"/>
            <a:ext cx="4289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Поверка средств измерений</a:t>
            </a:r>
            <a:endParaRPr lang="ru-RU" altLang="ru-RU" sz="20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347589" y="2605023"/>
            <a:ext cx="7669691" cy="16317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Прямоугольник 8"/>
          <p:cNvSpPr/>
          <p:nvPr/>
        </p:nvSpPr>
        <p:spPr>
          <a:xfrm>
            <a:off x="1389021" y="2959985"/>
            <a:ext cx="9316211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199"/>
              </a:spcBef>
            </a:pPr>
            <a:r>
              <a:rPr lang="ru-RU" sz="2000" b="1" dirty="0">
                <a:latin typeface="Circe" panose="020B0502020203020203" pitchFamily="34" charset="-52"/>
              </a:rPr>
              <a:t>Поверка средств измерений после ремонта</a:t>
            </a:r>
            <a:endParaRPr lang="en-US" sz="2000" b="1" dirty="0" smtClean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000" b="1" dirty="0" smtClean="0">
                <a:latin typeface="Circe" panose="020B0502020203020203" pitchFamily="34" charset="-52"/>
              </a:rPr>
              <a:t>Поверка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«амнистированных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</a:rPr>
              <a:t>» </a:t>
            </a:r>
            <a:r>
              <a:rPr lang="ru-RU" sz="2000" b="1" dirty="0">
                <a:latin typeface="Circe" panose="020B0502020203020203" pitchFamily="34" charset="-52"/>
              </a:rPr>
              <a:t>средствах измерений</a:t>
            </a:r>
          </a:p>
          <a:p>
            <a:pPr>
              <a:spcBef>
                <a:spcPts val="1199"/>
              </a:spcBef>
            </a:pPr>
            <a:r>
              <a:rPr lang="ru-RU" sz="2000" b="1" dirty="0" smtClean="0">
                <a:latin typeface="Circe" panose="020B0502020203020203" pitchFamily="34" charset="-52"/>
              </a:rPr>
              <a:t>Проведение работ за пределами Российской Федерации</a:t>
            </a:r>
          </a:p>
          <a:p>
            <a:pPr>
              <a:spcBef>
                <a:spcPts val="1199"/>
              </a:spcBef>
            </a:pPr>
            <a:r>
              <a:rPr lang="ru-RU" sz="2000" b="1" dirty="0" smtClean="0">
                <a:latin typeface="Circe" panose="020B0502020203020203" pitchFamily="34" charset="-52"/>
              </a:rPr>
              <a:t>Предоставление в поверку средств измерений со сроком поверки</a:t>
            </a:r>
            <a:br>
              <a:rPr lang="ru-RU" sz="2000" b="1" dirty="0" smtClean="0">
                <a:latin typeface="Circe" panose="020B0502020203020203" pitchFamily="34" charset="-52"/>
              </a:rPr>
            </a:br>
            <a:r>
              <a:rPr lang="ru-RU" sz="2000" b="1" dirty="0" smtClean="0">
                <a:latin typeface="Circe" panose="020B0502020203020203" pitchFamily="34" charset="-52"/>
              </a:rPr>
              <a:t> «по техническому состоянию»</a:t>
            </a:r>
          </a:p>
          <a:p>
            <a:pPr>
              <a:spcBef>
                <a:spcPts val="1199"/>
              </a:spcBef>
            </a:pPr>
            <a:r>
              <a:rPr lang="ru-RU" sz="2000" b="1" dirty="0" smtClean="0">
                <a:latin typeface="Circe" panose="020B0502020203020203" pitchFamily="34" charset="-52"/>
              </a:rPr>
              <a:t>Предотвращение доступа </a:t>
            </a:r>
            <a:r>
              <a:rPr lang="ru-RU" sz="2000" b="1" dirty="0">
                <a:latin typeface="Circe" panose="020B0502020203020203" pitchFamily="34" charset="-52"/>
              </a:rPr>
              <a:t>к элементам конструкции средств </a:t>
            </a:r>
            <a:r>
              <a:rPr lang="ru-RU" sz="2000" b="1" dirty="0" smtClean="0">
                <a:latin typeface="Circe" panose="020B0502020203020203" pitchFamily="34" charset="-52"/>
              </a:rPr>
              <a:t>измерений</a:t>
            </a:r>
            <a:endParaRPr lang="ru-RU" sz="2000" b="1" dirty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endParaRPr lang="ru-RU" sz="2000" b="1" dirty="0" smtClean="0">
              <a:latin typeface="Circe" panose="020B0502020203020203" pitchFamily="34" charset="-52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12" y="2807790"/>
            <a:ext cx="540000" cy="540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0876305" y="1934467"/>
            <a:ext cx="8624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признание </a:t>
            </a:r>
            <a:r>
              <a:rPr lang="ru-RU" sz="20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результатов калибровки</a:t>
            </a:r>
          </a:p>
          <a:p>
            <a:pPr algn="ctr">
              <a:defRPr/>
            </a:pPr>
            <a:r>
              <a:rPr lang="ru-RU" sz="20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и использования их при поверке </a:t>
            </a:r>
            <a:endParaRPr lang="ru-RU" sz="2000" b="1" cap="all" dirty="0" smtClean="0">
              <a:solidFill>
                <a:schemeClr val="tx1"/>
              </a:solidFill>
              <a:latin typeface="Circe" panose="020B0502020203020203" pitchFamily="34" charset="-52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10843506" y="2565613"/>
            <a:ext cx="8466185" cy="47568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Прямоугольник 18"/>
          <p:cNvSpPr/>
          <p:nvPr/>
        </p:nvSpPr>
        <p:spPr>
          <a:xfrm>
            <a:off x="10769656" y="2909705"/>
            <a:ext cx="8847608" cy="30777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1199"/>
              </a:spcBef>
            </a:pPr>
            <a:r>
              <a:rPr lang="ru-RU" sz="2400" b="1" dirty="0" smtClean="0">
                <a:latin typeface="Circe" panose="020B0502020203020203" pitchFamily="34" charset="-52"/>
              </a:rPr>
              <a:t>Условия признания</a:t>
            </a:r>
            <a:endParaRPr lang="ru-RU" sz="2400" b="1" dirty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400" b="1" dirty="0" smtClean="0">
                <a:latin typeface="Circe" panose="020B0502020203020203" pitchFamily="34" charset="-52"/>
              </a:rPr>
              <a:t>Порядок </a:t>
            </a:r>
            <a:r>
              <a:rPr lang="ru-RU" sz="2400" b="1" dirty="0">
                <a:latin typeface="Circe" panose="020B0502020203020203" pitchFamily="34" charset="-52"/>
              </a:rPr>
              <a:t>признания результатов калибровки </a:t>
            </a:r>
            <a:endParaRPr lang="ru-RU" sz="2400" b="1" dirty="0" smtClean="0">
              <a:latin typeface="Circe" panose="020B0502020203020203" pitchFamily="34" charset="-52"/>
            </a:endParaRPr>
          </a:p>
          <a:p>
            <a:pPr>
              <a:spcBef>
                <a:spcPts val="1199"/>
              </a:spcBef>
            </a:pPr>
            <a:r>
              <a:rPr lang="ru-RU" sz="2400" b="1" dirty="0" smtClean="0">
                <a:latin typeface="Circe" panose="020B0502020203020203" pitchFamily="34" charset="-52"/>
              </a:rPr>
              <a:t>Порядок использования результатов в Сфере</a:t>
            </a:r>
          </a:p>
          <a:p>
            <a:pPr>
              <a:spcBef>
                <a:spcPts val="1199"/>
              </a:spcBef>
            </a:pPr>
            <a:r>
              <a:rPr lang="ru-RU" sz="2400" b="1" dirty="0" smtClean="0">
                <a:latin typeface="Circe" panose="020B0502020203020203" pitchFamily="34" charset="-52"/>
              </a:rPr>
              <a:t>Требования к комплектности и оформлению материалов</a:t>
            </a:r>
          </a:p>
          <a:p>
            <a:pPr>
              <a:spcBef>
                <a:spcPts val="1199"/>
              </a:spcBef>
            </a:pPr>
            <a:r>
              <a:rPr lang="ru-RU" sz="2400" b="1" dirty="0" smtClean="0">
                <a:latin typeface="Circe" panose="020B0502020203020203" pitchFamily="34" charset="-52"/>
              </a:rPr>
              <a:t>Срок поверки от даты калибровки</a:t>
            </a:r>
          </a:p>
          <a:p>
            <a:pPr>
              <a:spcBef>
                <a:spcPts val="1199"/>
              </a:spcBef>
            </a:pPr>
            <a:r>
              <a:rPr lang="ru-RU" sz="2400" b="1" dirty="0" smtClean="0">
                <a:latin typeface="Circe" panose="020B0502020203020203" pitchFamily="34" charset="-52"/>
              </a:rPr>
              <a:t>СИ не относится к ПП РФ 250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432" y="2810441"/>
            <a:ext cx="512838" cy="5400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14" y="3321200"/>
            <a:ext cx="512838" cy="5400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687" y="3831959"/>
            <a:ext cx="512838" cy="5400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16" y="4342718"/>
            <a:ext cx="512838" cy="5400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587" y="4853476"/>
            <a:ext cx="512838" cy="54000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11958541" y="9710057"/>
            <a:ext cx="5936342" cy="356140"/>
          </a:xfrm>
          <a:prstGeom prst="rect">
            <a:avLst/>
          </a:prstGeom>
          <a:noFill/>
          <a:ln w="3175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Блок-схема: узел 34"/>
          <p:cNvSpPr/>
          <p:nvPr/>
        </p:nvSpPr>
        <p:spPr>
          <a:xfrm>
            <a:off x="10261376" y="5595462"/>
            <a:ext cx="201478" cy="201478"/>
          </a:xfrm>
          <a:prstGeom prst="flowChartConnector">
            <a:avLst/>
          </a:prstGeom>
          <a:solidFill>
            <a:srgbClr val="92D050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73" y="3371213"/>
            <a:ext cx="580793" cy="54669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58" y="4545688"/>
            <a:ext cx="422589" cy="38998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07" y="5115802"/>
            <a:ext cx="422589" cy="38998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52" y="3864641"/>
            <a:ext cx="580793" cy="5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480" y="1629553"/>
            <a:ext cx="9626194" cy="67375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032" y="5738394"/>
            <a:ext cx="4224556" cy="42771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06710" y="984436"/>
            <a:ext cx="16862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Работа с населением</a:t>
            </a:r>
            <a:endParaRPr lang="ru-RU" altLang="ru-RU" sz="3600" b="1" cap="all" dirty="0">
              <a:solidFill>
                <a:schemeClr val="tx1"/>
              </a:solidFill>
              <a:latin typeface="Circe Light" panose="020B04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48029" y="7590325"/>
            <a:ext cx="4115381" cy="120032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600" b="1" cap="all" dirty="0" smtClean="0">
                <a:solidFill>
                  <a:schemeClr val="tx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Скачать</a:t>
            </a:r>
            <a:br>
              <a:rPr lang="ru-RU" altLang="ru-RU" sz="3600" b="1" cap="all" dirty="0" smtClean="0">
                <a:solidFill>
                  <a:schemeClr val="tx1"/>
                </a:solidFill>
                <a:latin typeface="Circe" panose="020B0502020203020203" pitchFamily="34" charset="-52"/>
                <a:cs typeface="Arial" panose="020B0604020202020204" pitchFamily="34" charset="0"/>
              </a:rPr>
            </a:br>
            <a:r>
              <a:rPr lang="ru-RU" altLang="ru-RU" sz="3600" b="1" cap="all" dirty="0" smtClean="0">
                <a:solidFill>
                  <a:schemeClr val="tx1"/>
                </a:solidFill>
                <a:latin typeface="Circe" panose="020B0502020203020203" pitchFamily="34" charset="-52"/>
                <a:cs typeface="Arial" panose="020B0604020202020204" pitchFamily="34" charset="0"/>
              </a:rPr>
              <a:t>инструкцию</a:t>
            </a:r>
            <a:endParaRPr lang="ru-RU" altLang="ru-RU" sz="36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3472585" y="7878440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612" y="1966030"/>
            <a:ext cx="5740400" cy="8049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97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/>
          <p:cNvSpPr txBox="1">
            <a:spLocks/>
          </p:cNvSpPr>
          <p:nvPr/>
        </p:nvSpPr>
        <p:spPr>
          <a:xfrm>
            <a:off x="10661309" y="4131837"/>
            <a:ext cx="4264803" cy="121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sz="3950" b="0" i="0">
                <a:solidFill>
                  <a:schemeClr val="tx1"/>
                </a:solidFill>
                <a:latin typeface="Circe Light"/>
                <a:ea typeface="+mj-ea"/>
                <a:cs typeface="Circe Light"/>
              </a:defRPr>
            </a:lvl1pPr>
          </a:lstStyle>
          <a:p>
            <a:r>
              <a:rPr lang="ru-RU" sz="3948" dirty="0">
                <a:solidFill>
                  <a:schemeClr val="bg1"/>
                </a:solidFill>
                <a:latin typeface="Circe Bold"/>
                <a:cs typeface="Circe Bold"/>
              </a:rPr>
              <a:t>СПАСИБО</a:t>
            </a:r>
          </a:p>
          <a:p>
            <a:r>
              <a:rPr lang="ru-RU" sz="3948" spc="-180" dirty="0">
                <a:solidFill>
                  <a:schemeClr val="bg1"/>
                </a:solidFill>
              </a:rPr>
              <a:t>ЗА ВНИМАНИЕ!</a:t>
            </a:r>
            <a:endParaRPr lang="ru-RU" sz="3948" dirty="0">
              <a:solidFill>
                <a:schemeClr val="bg1"/>
              </a:solidFill>
              <a:latin typeface="Circe Bold"/>
              <a:cs typeface="Circe Bold"/>
            </a:endParaRPr>
          </a:p>
        </p:txBody>
      </p:sp>
      <p:sp>
        <p:nvSpPr>
          <p:cNvPr id="3" name="object 32">
            <a:hlinkClick r:id="rId2"/>
          </p:cNvPr>
          <p:cNvSpPr txBox="1"/>
          <p:nvPr/>
        </p:nvSpPr>
        <p:spPr>
          <a:xfrm rot="16200000">
            <a:off x="17078622" y="4290555"/>
            <a:ext cx="1791434" cy="24851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692" marR="5077" algn="ctr">
              <a:lnSpc>
                <a:spcPct val="101099"/>
              </a:lnSpc>
            </a:pPr>
            <a:r>
              <a:rPr sz="1599" spc="10" dirty="0">
                <a:solidFill>
                  <a:srgbClr val="FFFFFF"/>
                </a:solidFill>
                <a:latin typeface="Circe Light"/>
                <a:cs typeface="Circe Light"/>
              </a:rPr>
              <a:t>ww</a:t>
            </a:r>
            <a:r>
              <a:rPr sz="1599" spc="-45" dirty="0">
                <a:solidFill>
                  <a:srgbClr val="FFFFFF"/>
                </a:solidFill>
                <a:latin typeface="Circe Light"/>
                <a:cs typeface="Circe Light"/>
              </a:rPr>
              <a:t>w</a:t>
            </a:r>
            <a:r>
              <a:rPr sz="1599" spc="5" dirty="0">
                <a:solidFill>
                  <a:srgbClr val="FFFFFF"/>
                </a:solidFill>
                <a:latin typeface="Circe Light"/>
                <a:cs typeface="Circe Light"/>
              </a:rPr>
              <a:t>.</a:t>
            </a:r>
            <a:r>
              <a:rPr lang="en-US" sz="1599" spc="5" dirty="0">
                <a:solidFill>
                  <a:srgbClr val="FFFFFF"/>
                </a:solidFill>
                <a:latin typeface="Circe Light"/>
                <a:cs typeface="Circe Light"/>
              </a:rPr>
              <a:t>rst.gov</a:t>
            </a:r>
            <a:r>
              <a:rPr sz="1599" spc="5" dirty="0">
                <a:solidFill>
                  <a:srgbClr val="FFFFFF"/>
                </a:solidFill>
                <a:latin typeface="Circe Light"/>
                <a:cs typeface="Circe Light"/>
              </a:rPr>
              <a:t>.ru</a:t>
            </a:r>
            <a:endParaRPr sz="1599" dirty="0">
              <a:latin typeface="Circe Light"/>
              <a:cs typeface="Circe Light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821324" y="4216421"/>
            <a:ext cx="9839985" cy="10458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>
              <a:defRPr sz="3950" b="0" i="0">
                <a:solidFill>
                  <a:schemeClr val="bg1"/>
                </a:solidFill>
                <a:latin typeface="Circe Bold" panose="020B0602020203020203" pitchFamily="34" charset="-52"/>
                <a:ea typeface="+mj-ea"/>
                <a:cs typeface="Circe Light"/>
              </a:defRPr>
            </a:lvl1pPr>
          </a:lstStyle>
          <a:p>
            <a:r>
              <a:rPr lang="ru-RU" sz="2798" cap="all" dirty="0"/>
              <a:t>Ершов Илья Игоревич</a:t>
            </a:r>
          </a:p>
          <a:p>
            <a:r>
              <a:rPr lang="ru-RU" sz="1999" dirty="0">
                <a:latin typeface="Circe Light" panose="020B0402020203020203" pitchFamily="34" charset="-52"/>
              </a:rPr>
              <a:t>Заместитель начальника Управления метрологии Росстандарта</a:t>
            </a:r>
          </a:p>
          <a:p>
            <a:r>
              <a:rPr lang="en-US" sz="1999" dirty="0" smtClean="0">
                <a:latin typeface="Circe Light" panose="020B0402020203020203" pitchFamily="34" charset="-52"/>
              </a:rPr>
              <a:t>iershov@rst.gov.ru</a:t>
            </a:r>
            <a:endParaRPr lang="en-US" sz="1999" dirty="0">
              <a:latin typeface="Circe Light" panose="020B0402020203020203" pitchFamily="34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24" y="5803815"/>
            <a:ext cx="2105586" cy="198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852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Рисунок 185"/>
          <p:cNvPicPr>
            <a:picLocks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61" r="21061"/>
          <a:stretch>
            <a:fillRect/>
          </a:stretch>
        </p:blipFill>
        <p:spPr>
          <a:xfrm rot="5400000">
            <a:off x="8612050" y="-148534"/>
            <a:ext cx="2880000" cy="20104100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dist="50800" dir="5400000" sx="1000" sy="1000" algn="ctr" rotWithShape="0">
              <a:srgbClr val="000000"/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-17660" y="8449063"/>
            <a:ext cx="20104101" cy="2880000"/>
          </a:xfrm>
          <a:prstGeom prst="rect">
            <a:avLst/>
          </a:prstGeom>
          <a:solidFill>
            <a:srgbClr val="00B0F0">
              <a:alpha val="30000"/>
            </a:srgb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15" name="object 2"/>
          <p:cNvSpPr txBox="1">
            <a:spLocks noGrp="1"/>
          </p:cNvSpPr>
          <p:nvPr>
            <p:ph type="sldNum" sz="quarter" idx="2"/>
          </p:nvPr>
        </p:nvSpPr>
        <p:spPr>
          <a:xfrm>
            <a:off x="19199097" y="10383356"/>
            <a:ext cx="164084" cy="30777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sz="2000"/>
              <a:t>1</a:t>
            </a:fld>
            <a:endParaRPr sz="2000"/>
          </a:p>
        </p:txBody>
      </p:sp>
      <p:sp>
        <p:nvSpPr>
          <p:cNvPr id="1718" name="Исполнение Программы…"/>
          <p:cNvSpPr txBox="1"/>
          <p:nvPr/>
        </p:nvSpPr>
        <p:spPr>
          <a:xfrm>
            <a:off x="1588660" y="1123060"/>
            <a:ext cx="15379880" cy="7134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>
              <a:defRPr sz="3600" b="1" cap="all" spc="-128">
                <a:latin typeface="Circe"/>
                <a:ea typeface="Circe"/>
                <a:cs typeface="Circe"/>
                <a:sym typeface="Circe"/>
              </a:defRPr>
            </a:pPr>
            <a:r>
              <a:rPr lang="ru-RU" b="1" dirty="0" smtClean="0">
                <a:latin typeface="Circe Light"/>
                <a:ea typeface="Circe Light"/>
                <a:cs typeface="Circe Light"/>
                <a:sym typeface="Circe Light"/>
              </a:rPr>
              <a:t>Российская метрология на мировой арене</a:t>
            </a:r>
            <a:endParaRPr b="0" dirty="0">
              <a:latin typeface="Circe Light"/>
              <a:ea typeface="Circe Light"/>
              <a:cs typeface="Circe Light"/>
              <a:sym typeface="Circe Light"/>
            </a:endParaRPr>
          </a:p>
        </p:txBody>
      </p:sp>
      <p:sp>
        <p:nvSpPr>
          <p:cNvPr id="1776" name="TextBox 51"/>
          <p:cNvSpPr txBox="1"/>
          <p:nvPr/>
        </p:nvSpPr>
        <p:spPr>
          <a:xfrm>
            <a:off x="1402781" y="2060434"/>
            <a:ext cx="5250972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>
                <a:latin typeface="Circe Light" panose="020B0402020203020203"/>
              </a:rPr>
              <a:t>Один из Лидеров по </a:t>
            </a:r>
            <a:r>
              <a:rPr lang="ru-RU" dirty="0">
                <a:latin typeface="Circe Light" panose="020B0402020203020203"/>
              </a:rPr>
              <a:t>Количеству измерительных возможностей</a:t>
            </a:r>
            <a:endParaRPr dirty="0">
              <a:latin typeface="Circe Light" panose="020B0402020203020203"/>
            </a:endParaRPr>
          </a:p>
        </p:txBody>
      </p:sp>
      <p:sp>
        <p:nvSpPr>
          <p:cNvPr id="2" name="AutoShape 4" descr="Overview and implementation of the CIPM M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1" name="object 2">
            <a:extLst>
              <a:ext uri="{FF2B5EF4-FFF2-40B4-BE49-F238E27FC236}">
                <a16:creationId xmlns:a16="http://schemas.microsoft.com/office/drawing/2014/main" id="{17EB0EDA-D38B-425F-8572-1852B17D2F34}"/>
              </a:ext>
            </a:extLst>
          </p:cNvPr>
          <p:cNvSpPr txBox="1">
            <a:spLocks/>
          </p:cNvSpPr>
          <p:nvPr/>
        </p:nvSpPr>
        <p:spPr>
          <a:xfrm>
            <a:off x="19196148" y="10383356"/>
            <a:ext cx="167033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12692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15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irce"/>
                <a:ea typeface="Circe"/>
                <a:cs typeface="Circe"/>
                <a:sym typeface="Circ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fld id="{86CB4B4D-7CA3-9044-876B-883B54F8677D}" type="slidenum">
              <a:rPr lang="ru-RU" sz="2000" smtClean="0">
                <a:solidFill>
                  <a:schemeClr val="bg1"/>
                </a:solidFill>
              </a:rPr>
              <a:pPr/>
              <a:t>1</a:t>
            </a:fld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85" name="Текст">
            <a:extLst>
              <a:ext uri="{FF2B5EF4-FFF2-40B4-BE49-F238E27FC236}">
                <a16:creationId xmlns:a16="http://schemas.microsoft.com/office/drawing/2014/main" id="{6F63E662-F8F7-47C4-8888-3D803B8B6327}"/>
              </a:ext>
            </a:extLst>
          </p:cNvPr>
          <p:cNvSpPr txBox="1"/>
          <p:nvPr/>
        </p:nvSpPr>
        <p:spPr>
          <a:xfrm>
            <a:off x="19353563" y="10389189"/>
            <a:ext cx="96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indent="9525" algn="r">
              <a:defRPr sz="1300">
                <a:solidFill>
                  <a:srgbClr val="FFFFFF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endParaRPr sz="2000" dirty="0"/>
          </a:p>
        </p:txBody>
      </p:sp>
      <p:grpSp>
        <p:nvGrpSpPr>
          <p:cNvPr id="1919" name="Группа"/>
          <p:cNvGrpSpPr/>
          <p:nvPr/>
        </p:nvGrpSpPr>
        <p:grpSpPr>
          <a:xfrm>
            <a:off x="1675590" y="10262393"/>
            <a:ext cx="16717977" cy="290525"/>
            <a:chOff x="0" y="0"/>
            <a:chExt cx="16717975" cy="290523"/>
          </a:xfrm>
        </p:grpSpPr>
        <p:sp>
          <p:nvSpPr>
            <p:cNvPr id="1778" name="Линия"/>
            <p:cNvSpPr/>
            <p:nvPr/>
          </p:nvSpPr>
          <p:spPr>
            <a:xfrm>
              <a:off x="1622267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79" name="Линия"/>
            <p:cNvSpPr/>
            <p:nvPr/>
          </p:nvSpPr>
          <p:spPr>
            <a:xfrm>
              <a:off x="1634649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0" name="Линия"/>
            <p:cNvSpPr/>
            <p:nvPr/>
          </p:nvSpPr>
          <p:spPr>
            <a:xfrm>
              <a:off x="1647032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1" name="Линия"/>
            <p:cNvSpPr/>
            <p:nvPr/>
          </p:nvSpPr>
          <p:spPr>
            <a:xfrm>
              <a:off x="1659414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2" name="Линия"/>
            <p:cNvSpPr/>
            <p:nvPr/>
          </p:nvSpPr>
          <p:spPr>
            <a:xfrm>
              <a:off x="16717971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3" name="Линия"/>
            <p:cNvSpPr/>
            <p:nvPr/>
          </p:nvSpPr>
          <p:spPr>
            <a:xfrm>
              <a:off x="1424147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4" name="Линия"/>
            <p:cNvSpPr/>
            <p:nvPr/>
          </p:nvSpPr>
          <p:spPr>
            <a:xfrm>
              <a:off x="1436529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5" name="Линия"/>
            <p:cNvSpPr/>
            <p:nvPr/>
          </p:nvSpPr>
          <p:spPr>
            <a:xfrm>
              <a:off x="1448912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6" name="Линия"/>
            <p:cNvSpPr/>
            <p:nvPr/>
          </p:nvSpPr>
          <p:spPr>
            <a:xfrm>
              <a:off x="1461294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7" name="Линия"/>
            <p:cNvSpPr/>
            <p:nvPr/>
          </p:nvSpPr>
          <p:spPr>
            <a:xfrm>
              <a:off x="1473677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8" name="Линия"/>
            <p:cNvSpPr/>
            <p:nvPr/>
          </p:nvSpPr>
          <p:spPr>
            <a:xfrm>
              <a:off x="14860595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89" name="Линия"/>
            <p:cNvSpPr/>
            <p:nvPr/>
          </p:nvSpPr>
          <p:spPr>
            <a:xfrm>
              <a:off x="13622345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0" name="Линия"/>
            <p:cNvSpPr/>
            <p:nvPr/>
          </p:nvSpPr>
          <p:spPr>
            <a:xfrm>
              <a:off x="1374617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1" name="Линия"/>
            <p:cNvSpPr/>
            <p:nvPr/>
          </p:nvSpPr>
          <p:spPr>
            <a:xfrm>
              <a:off x="1386999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2" name="Линия"/>
            <p:cNvSpPr/>
            <p:nvPr/>
          </p:nvSpPr>
          <p:spPr>
            <a:xfrm>
              <a:off x="1399382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3" name="Линия"/>
            <p:cNvSpPr/>
            <p:nvPr/>
          </p:nvSpPr>
          <p:spPr>
            <a:xfrm>
              <a:off x="1411764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4" name="Линия"/>
            <p:cNvSpPr/>
            <p:nvPr/>
          </p:nvSpPr>
          <p:spPr>
            <a:xfrm>
              <a:off x="1300481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5" name="Линия"/>
            <p:cNvSpPr/>
            <p:nvPr/>
          </p:nvSpPr>
          <p:spPr>
            <a:xfrm>
              <a:off x="1312863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6" name="Линия"/>
            <p:cNvSpPr/>
            <p:nvPr/>
          </p:nvSpPr>
          <p:spPr>
            <a:xfrm>
              <a:off x="13252459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7" name="Линия"/>
            <p:cNvSpPr/>
            <p:nvPr/>
          </p:nvSpPr>
          <p:spPr>
            <a:xfrm>
              <a:off x="1337469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8" name="Линия"/>
            <p:cNvSpPr/>
            <p:nvPr/>
          </p:nvSpPr>
          <p:spPr>
            <a:xfrm>
              <a:off x="1349852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99" name="Линия"/>
            <p:cNvSpPr/>
            <p:nvPr/>
          </p:nvSpPr>
          <p:spPr>
            <a:xfrm>
              <a:off x="12385683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0" name="Линия"/>
            <p:cNvSpPr/>
            <p:nvPr/>
          </p:nvSpPr>
          <p:spPr>
            <a:xfrm>
              <a:off x="1250950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1" name="Линия"/>
            <p:cNvSpPr/>
            <p:nvPr/>
          </p:nvSpPr>
          <p:spPr>
            <a:xfrm>
              <a:off x="12633331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2" name="Линия"/>
            <p:cNvSpPr/>
            <p:nvPr/>
          </p:nvSpPr>
          <p:spPr>
            <a:xfrm>
              <a:off x="1275716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3" name="Линия"/>
            <p:cNvSpPr/>
            <p:nvPr/>
          </p:nvSpPr>
          <p:spPr>
            <a:xfrm>
              <a:off x="1288098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4" name="Линия"/>
            <p:cNvSpPr/>
            <p:nvPr/>
          </p:nvSpPr>
          <p:spPr>
            <a:xfrm>
              <a:off x="11766558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5" name="Линия"/>
            <p:cNvSpPr/>
            <p:nvPr/>
          </p:nvSpPr>
          <p:spPr>
            <a:xfrm>
              <a:off x="11890381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6" name="Линия"/>
            <p:cNvSpPr/>
            <p:nvPr/>
          </p:nvSpPr>
          <p:spPr>
            <a:xfrm>
              <a:off x="1201420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7" name="Линия"/>
            <p:cNvSpPr/>
            <p:nvPr/>
          </p:nvSpPr>
          <p:spPr>
            <a:xfrm>
              <a:off x="12138031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8" name="Линия"/>
            <p:cNvSpPr/>
            <p:nvPr/>
          </p:nvSpPr>
          <p:spPr>
            <a:xfrm>
              <a:off x="1226185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09" name="Линия"/>
            <p:cNvSpPr/>
            <p:nvPr/>
          </p:nvSpPr>
          <p:spPr>
            <a:xfrm>
              <a:off x="1114743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0" name="Линия"/>
            <p:cNvSpPr/>
            <p:nvPr/>
          </p:nvSpPr>
          <p:spPr>
            <a:xfrm>
              <a:off x="11271256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1" name="Линия"/>
            <p:cNvSpPr/>
            <p:nvPr/>
          </p:nvSpPr>
          <p:spPr>
            <a:xfrm>
              <a:off x="113950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2" name="Линия"/>
            <p:cNvSpPr/>
            <p:nvPr/>
          </p:nvSpPr>
          <p:spPr>
            <a:xfrm>
              <a:off x="11518906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3" name="Линия"/>
            <p:cNvSpPr/>
            <p:nvPr/>
          </p:nvSpPr>
          <p:spPr>
            <a:xfrm>
              <a:off x="11642731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4" name="Линия"/>
            <p:cNvSpPr/>
            <p:nvPr/>
          </p:nvSpPr>
          <p:spPr>
            <a:xfrm>
              <a:off x="10528306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5" name="Линия"/>
            <p:cNvSpPr/>
            <p:nvPr/>
          </p:nvSpPr>
          <p:spPr>
            <a:xfrm>
              <a:off x="1065213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6" name="Линия"/>
            <p:cNvSpPr/>
            <p:nvPr/>
          </p:nvSpPr>
          <p:spPr>
            <a:xfrm>
              <a:off x="10775956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7" name="Линия"/>
            <p:cNvSpPr/>
            <p:nvPr/>
          </p:nvSpPr>
          <p:spPr>
            <a:xfrm>
              <a:off x="108997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8" name="Линия"/>
            <p:cNvSpPr/>
            <p:nvPr/>
          </p:nvSpPr>
          <p:spPr>
            <a:xfrm>
              <a:off x="11023606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19" name="Линия"/>
            <p:cNvSpPr/>
            <p:nvPr/>
          </p:nvSpPr>
          <p:spPr>
            <a:xfrm>
              <a:off x="990918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0" name="Линия"/>
            <p:cNvSpPr/>
            <p:nvPr/>
          </p:nvSpPr>
          <p:spPr>
            <a:xfrm>
              <a:off x="100330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1" name="Линия"/>
            <p:cNvSpPr/>
            <p:nvPr/>
          </p:nvSpPr>
          <p:spPr>
            <a:xfrm>
              <a:off x="1015683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2" name="Линия"/>
            <p:cNvSpPr/>
            <p:nvPr/>
          </p:nvSpPr>
          <p:spPr>
            <a:xfrm>
              <a:off x="10280656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3" name="Линия"/>
            <p:cNvSpPr/>
            <p:nvPr/>
          </p:nvSpPr>
          <p:spPr>
            <a:xfrm>
              <a:off x="104044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4" name="Линия"/>
            <p:cNvSpPr/>
            <p:nvPr/>
          </p:nvSpPr>
          <p:spPr>
            <a:xfrm>
              <a:off x="9290053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5" name="Линия"/>
            <p:cNvSpPr/>
            <p:nvPr/>
          </p:nvSpPr>
          <p:spPr>
            <a:xfrm>
              <a:off x="94138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6" name="Линия"/>
            <p:cNvSpPr/>
            <p:nvPr/>
          </p:nvSpPr>
          <p:spPr>
            <a:xfrm>
              <a:off x="95377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7" name="Линия"/>
            <p:cNvSpPr/>
            <p:nvPr/>
          </p:nvSpPr>
          <p:spPr>
            <a:xfrm>
              <a:off x="966153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8" name="Линия"/>
            <p:cNvSpPr/>
            <p:nvPr/>
          </p:nvSpPr>
          <p:spPr>
            <a:xfrm>
              <a:off x="978535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29" name="Линия"/>
            <p:cNvSpPr/>
            <p:nvPr/>
          </p:nvSpPr>
          <p:spPr>
            <a:xfrm>
              <a:off x="867093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0" name="Линия"/>
            <p:cNvSpPr/>
            <p:nvPr/>
          </p:nvSpPr>
          <p:spPr>
            <a:xfrm>
              <a:off x="879475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1" name="Линия"/>
            <p:cNvSpPr/>
            <p:nvPr/>
          </p:nvSpPr>
          <p:spPr>
            <a:xfrm>
              <a:off x="89185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2" name="Линия"/>
            <p:cNvSpPr/>
            <p:nvPr/>
          </p:nvSpPr>
          <p:spPr>
            <a:xfrm>
              <a:off x="90424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3" name="Линия"/>
            <p:cNvSpPr/>
            <p:nvPr/>
          </p:nvSpPr>
          <p:spPr>
            <a:xfrm>
              <a:off x="916623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4" name="Линия"/>
            <p:cNvSpPr/>
            <p:nvPr/>
          </p:nvSpPr>
          <p:spPr>
            <a:xfrm>
              <a:off x="8051803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5" name="Линия"/>
            <p:cNvSpPr/>
            <p:nvPr/>
          </p:nvSpPr>
          <p:spPr>
            <a:xfrm>
              <a:off x="817563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6" name="Линия"/>
            <p:cNvSpPr/>
            <p:nvPr/>
          </p:nvSpPr>
          <p:spPr>
            <a:xfrm>
              <a:off x="829945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7" name="Линия"/>
            <p:cNvSpPr/>
            <p:nvPr/>
          </p:nvSpPr>
          <p:spPr>
            <a:xfrm>
              <a:off x="84232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8" name="Линия"/>
            <p:cNvSpPr/>
            <p:nvPr/>
          </p:nvSpPr>
          <p:spPr>
            <a:xfrm>
              <a:off x="85471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39" name="Линия"/>
            <p:cNvSpPr/>
            <p:nvPr/>
          </p:nvSpPr>
          <p:spPr>
            <a:xfrm>
              <a:off x="743268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0" name="Линия"/>
            <p:cNvSpPr/>
            <p:nvPr/>
          </p:nvSpPr>
          <p:spPr>
            <a:xfrm>
              <a:off x="75565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1" name="Линия"/>
            <p:cNvSpPr/>
            <p:nvPr/>
          </p:nvSpPr>
          <p:spPr>
            <a:xfrm>
              <a:off x="768032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2" name="Линия"/>
            <p:cNvSpPr/>
            <p:nvPr/>
          </p:nvSpPr>
          <p:spPr>
            <a:xfrm>
              <a:off x="780415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3" name="Линия"/>
            <p:cNvSpPr/>
            <p:nvPr/>
          </p:nvSpPr>
          <p:spPr>
            <a:xfrm>
              <a:off x="792798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4" name="Линия"/>
            <p:cNvSpPr/>
            <p:nvPr/>
          </p:nvSpPr>
          <p:spPr>
            <a:xfrm>
              <a:off x="6813555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5" name="Линия"/>
            <p:cNvSpPr/>
            <p:nvPr/>
          </p:nvSpPr>
          <p:spPr>
            <a:xfrm>
              <a:off x="693737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6" name="Линия"/>
            <p:cNvSpPr/>
            <p:nvPr/>
          </p:nvSpPr>
          <p:spPr>
            <a:xfrm>
              <a:off x="70612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7" name="Линия"/>
            <p:cNvSpPr/>
            <p:nvPr/>
          </p:nvSpPr>
          <p:spPr>
            <a:xfrm>
              <a:off x="718502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8" name="Линия"/>
            <p:cNvSpPr/>
            <p:nvPr/>
          </p:nvSpPr>
          <p:spPr>
            <a:xfrm>
              <a:off x="730885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49" name="Линия"/>
            <p:cNvSpPr/>
            <p:nvPr/>
          </p:nvSpPr>
          <p:spPr>
            <a:xfrm>
              <a:off x="6196015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0" name="Линия"/>
            <p:cNvSpPr/>
            <p:nvPr/>
          </p:nvSpPr>
          <p:spPr>
            <a:xfrm>
              <a:off x="631984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1" name="Линия"/>
            <p:cNvSpPr/>
            <p:nvPr/>
          </p:nvSpPr>
          <p:spPr>
            <a:xfrm>
              <a:off x="644207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2" name="Линия"/>
            <p:cNvSpPr/>
            <p:nvPr/>
          </p:nvSpPr>
          <p:spPr>
            <a:xfrm>
              <a:off x="6565903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3" name="Линия"/>
            <p:cNvSpPr/>
            <p:nvPr/>
          </p:nvSpPr>
          <p:spPr>
            <a:xfrm>
              <a:off x="6689728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4" name="Линия"/>
            <p:cNvSpPr/>
            <p:nvPr/>
          </p:nvSpPr>
          <p:spPr>
            <a:xfrm>
              <a:off x="5576890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5" name="Линия"/>
            <p:cNvSpPr/>
            <p:nvPr/>
          </p:nvSpPr>
          <p:spPr>
            <a:xfrm>
              <a:off x="3095627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6" name="Линия"/>
            <p:cNvSpPr/>
            <p:nvPr/>
          </p:nvSpPr>
          <p:spPr>
            <a:xfrm>
              <a:off x="570071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7" name="Линия"/>
            <p:cNvSpPr/>
            <p:nvPr/>
          </p:nvSpPr>
          <p:spPr>
            <a:xfrm>
              <a:off x="582454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8" name="Линия"/>
            <p:cNvSpPr/>
            <p:nvPr/>
          </p:nvSpPr>
          <p:spPr>
            <a:xfrm>
              <a:off x="5948365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59" name="Линия"/>
            <p:cNvSpPr/>
            <p:nvPr/>
          </p:nvSpPr>
          <p:spPr>
            <a:xfrm>
              <a:off x="607219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0" name="Линия"/>
            <p:cNvSpPr/>
            <p:nvPr/>
          </p:nvSpPr>
          <p:spPr>
            <a:xfrm>
              <a:off x="4957764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1" name="Линия"/>
            <p:cNvSpPr/>
            <p:nvPr/>
          </p:nvSpPr>
          <p:spPr>
            <a:xfrm>
              <a:off x="2476502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2" name="Линия"/>
            <p:cNvSpPr/>
            <p:nvPr/>
          </p:nvSpPr>
          <p:spPr>
            <a:xfrm>
              <a:off x="619125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3" name="Линия"/>
            <p:cNvSpPr/>
            <p:nvPr/>
          </p:nvSpPr>
          <p:spPr>
            <a:xfrm>
              <a:off x="508159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4" name="Линия"/>
            <p:cNvSpPr/>
            <p:nvPr/>
          </p:nvSpPr>
          <p:spPr>
            <a:xfrm>
              <a:off x="2600327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5" name="Линия"/>
            <p:cNvSpPr/>
            <p:nvPr/>
          </p:nvSpPr>
          <p:spPr>
            <a:xfrm>
              <a:off x="520541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6" name="Линия"/>
            <p:cNvSpPr/>
            <p:nvPr/>
          </p:nvSpPr>
          <p:spPr>
            <a:xfrm>
              <a:off x="272415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7" name="Линия"/>
            <p:cNvSpPr/>
            <p:nvPr/>
          </p:nvSpPr>
          <p:spPr>
            <a:xfrm>
              <a:off x="532924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8" name="Линия"/>
            <p:cNvSpPr/>
            <p:nvPr/>
          </p:nvSpPr>
          <p:spPr>
            <a:xfrm>
              <a:off x="2847977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69" name="Линия"/>
            <p:cNvSpPr/>
            <p:nvPr/>
          </p:nvSpPr>
          <p:spPr>
            <a:xfrm>
              <a:off x="545306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0" name="Линия"/>
            <p:cNvSpPr/>
            <p:nvPr/>
          </p:nvSpPr>
          <p:spPr>
            <a:xfrm>
              <a:off x="297180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1" name="Линия"/>
            <p:cNvSpPr/>
            <p:nvPr/>
          </p:nvSpPr>
          <p:spPr>
            <a:xfrm>
              <a:off x="4338639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2" name="Линия"/>
            <p:cNvSpPr/>
            <p:nvPr/>
          </p:nvSpPr>
          <p:spPr>
            <a:xfrm>
              <a:off x="1857377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3" name="Линия"/>
            <p:cNvSpPr/>
            <p:nvPr/>
          </p:nvSpPr>
          <p:spPr>
            <a:xfrm flipH="1">
              <a:off x="0" y="166691"/>
              <a:ext cx="6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4" name="Линия"/>
            <p:cNvSpPr/>
            <p:nvPr/>
          </p:nvSpPr>
          <p:spPr>
            <a:xfrm>
              <a:off x="446246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5" name="Линия"/>
            <p:cNvSpPr/>
            <p:nvPr/>
          </p:nvSpPr>
          <p:spPr>
            <a:xfrm>
              <a:off x="198120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6" name="Линия"/>
            <p:cNvSpPr/>
            <p:nvPr/>
          </p:nvSpPr>
          <p:spPr>
            <a:xfrm flipH="1">
              <a:off x="12382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7" name="Линия"/>
            <p:cNvSpPr/>
            <p:nvPr/>
          </p:nvSpPr>
          <p:spPr>
            <a:xfrm>
              <a:off x="458629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8" name="Линия"/>
            <p:cNvSpPr/>
            <p:nvPr/>
          </p:nvSpPr>
          <p:spPr>
            <a:xfrm>
              <a:off x="2105027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79" name="Линия"/>
            <p:cNvSpPr/>
            <p:nvPr/>
          </p:nvSpPr>
          <p:spPr>
            <a:xfrm>
              <a:off x="247649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0" name="Линия"/>
            <p:cNvSpPr/>
            <p:nvPr/>
          </p:nvSpPr>
          <p:spPr>
            <a:xfrm>
              <a:off x="471011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1" name="Линия"/>
            <p:cNvSpPr/>
            <p:nvPr/>
          </p:nvSpPr>
          <p:spPr>
            <a:xfrm>
              <a:off x="222885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2" name="Линия"/>
            <p:cNvSpPr/>
            <p:nvPr/>
          </p:nvSpPr>
          <p:spPr>
            <a:xfrm>
              <a:off x="37147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3" name="Линия"/>
            <p:cNvSpPr/>
            <p:nvPr/>
          </p:nvSpPr>
          <p:spPr>
            <a:xfrm>
              <a:off x="4833940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4" name="Линия"/>
            <p:cNvSpPr/>
            <p:nvPr/>
          </p:nvSpPr>
          <p:spPr>
            <a:xfrm>
              <a:off x="2352677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5" name="Линия"/>
            <p:cNvSpPr/>
            <p:nvPr/>
          </p:nvSpPr>
          <p:spPr>
            <a:xfrm>
              <a:off x="49530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6" name="Линия"/>
            <p:cNvSpPr/>
            <p:nvPr/>
          </p:nvSpPr>
          <p:spPr>
            <a:xfrm>
              <a:off x="3719513" y="166691"/>
              <a:ext cx="6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7" name="Линия"/>
            <p:cNvSpPr/>
            <p:nvPr/>
          </p:nvSpPr>
          <p:spPr>
            <a:xfrm>
              <a:off x="1238252" y="166691"/>
              <a:ext cx="5" cy="123833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8" name="Линия"/>
            <p:cNvSpPr/>
            <p:nvPr/>
          </p:nvSpPr>
          <p:spPr>
            <a:xfrm>
              <a:off x="3843339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89" name="Линия"/>
            <p:cNvSpPr/>
            <p:nvPr/>
          </p:nvSpPr>
          <p:spPr>
            <a:xfrm>
              <a:off x="136207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0" name="Линия"/>
            <p:cNvSpPr/>
            <p:nvPr/>
          </p:nvSpPr>
          <p:spPr>
            <a:xfrm>
              <a:off x="396716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1" name="Линия"/>
            <p:cNvSpPr/>
            <p:nvPr/>
          </p:nvSpPr>
          <p:spPr>
            <a:xfrm>
              <a:off x="148590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2" name="Линия"/>
            <p:cNvSpPr/>
            <p:nvPr/>
          </p:nvSpPr>
          <p:spPr>
            <a:xfrm>
              <a:off x="4090989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3" name="Линия"/>
            <p:cNvSpPr/>
            <p:nvPr/>
          </p:nvSpPr>
          <p:spPr>
            <a:xfrm>
              <a:off x="1609727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4" name="Линия"/>
            <p:cNvSpPr/>
            <p:nvPr/>
          </p:nvSpPr>
          <p:spPr>
            <a:xfrm>
              <a:off x="421481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5" name="Линия"/>
            <p:cNvSpPr/>
            <p:nvPr/>
          </p:nvSpPr>
          <p:spPr>
            <a:xfrm>
              <a:off x="173355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6" name="Линия"/>
            <p:cNvSpPr/>
            <p:nvPr/>
          </p:nvSpPr>
          <p:spPr>
            <a:xfrm>
              <a:off x="322421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7" name="Линия"/>
            <p:cNvSpPr/>
            <p:nvPr/>
          </p:nvSpPr>
          <p:spPr>
            <a:xfrm>
              <a:off x="74295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8" name="Линия"/>
            <p:cNvSpPr/>
            <p:nvPr/>
          </p:nvSpPr>
          <p:spPr>
            <a:xfrm>
              <a:off x="3348039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899" name="Линия"/>
            <p:cNvSpPr/>
            <p:nvPr/>
          </p:nvSpPr>
          <p:spPr>
            <a:xfrm>
              <a:off x="866774" y="207966"/>
              <a:ext cx="6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0" name="Линия"/>
            <p:cNvSpPr/>
            <p:nvPr/>
          </p:nvSpPr>
          <p:spPr>
            <a:xfrm>
              <a:off x="3471864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1" name="Линия"/>
            <p:cNvSpPr/>
            <p:nvPr/>
          </p:nvSpPr>
          <p:spPr>
            <a:xfrm>
              <a:off x="990602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2" name="Линия"/>
            <p:cNvSpPr/>
            <p:nvPr/>
          </p:nvSpPr>
          <p:spPr>
            <a:xfrm>
              <a:off x="3595689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3" name="Линия"/>
            <p:cNvSpPr/>
            <p:nvPr/>
          </p:nvSpPr>
          <p:spPr>
            <a:xfrm>
              <a:off x="111442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4" name="Линия"/>
            <p:cNvSpPr/>
            <p:nvPr/>
          </p:nvSpPr>
          <p:spPr>
            <a:xfrm>
              <a:off x="1498442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5" name="Линия"/>
            <p:cNvSpPr/>
            <p:nvPr/>
          </p:nvSpPr>
          <p:spPr>
            <a:xfrm>
              <a:off x="1510824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6" name="Линия"/>
            <p:cNvSpPr/>
            <p:nvPr/>
          </p:nvSpPr>
          <p:spPr>
            <a:xfrm>
              <a:off x="1523207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7" name="Линия"/>
            <p:cNvSpPr/>
            <p:nvPr/>
          </p:nvSpPr>
          <p:spPr>
            <a:xfrm>
              <a:off x="1535589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8" name="Линия"/>
            <p:cNvSpPr/>
            <p:nvPr/>
          </p:nvSpPr>
          <p:spPr>
            <a:xfrm>
              <a:off x="15479719" y="1588"/>
              <a:ext cx="5" cy="288901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09" name="Линия"/>
            <p:cNvSpPr/>
            <p:nvPr/>
          </p:nvSpPr>
          <p:spPr>
            <a:xfrm>
              <a:off x="1560354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0" name="Линия"/>
            <p:cNvSpPr/>
            <p:nvPr/>
          </p:nvSpPr>
          <p:spPr>
            <a:xfrm>
              <a:off x="1572737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1" name="Линия"/>
            <p:cNvSpPr/>
            <p:nvPr/>
          </p:nvSpPr>
          <p:spPr>
            <a:xfrm>
              <a:off x="15851195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2" name="Линия"/>
            <p:cNvSpPr/>
            <p:nvPr/>
          </p:nvSpPr>
          <p:spPr>
            <a:xfrm>
              <a:off x="15975020" y="207966"/>
              <a:ext cx="5" cy="81938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3" name="Линия"/>
            <p:cNvSpPr/>
            <p:nvPr/>
          </p:nvSpPr>
          <p:spPr>
            <a:xfrm>
              <a:off x="15603545" y="1589"/>
              <a:ext cx="5" cy="165071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4" name="Линия"/>
            <p:cNvSpPr/>
            <p:nvPr/>
          </p:nvSpPr>
          <p:spPr>
            <a:xfrm>
              <a:off x="15975020" y="1589"/>
              <a:ext cx="5" cy="165071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5" name="Линия"/>
            <p:cNvSpPr/>
            <p:nvPr/>
          </p:nvSpPr>
          <p:spPr>
            <a:xfrm>
              <a:off x="15913107" y="22227"/>
              <a:ext cx="123801" cy="4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6" name="Линия"/>
            <p:cNvSpPr/>
            <p:nvPr/>
          </p:nvSpPr>
          <p:spPr>
            <a:xfrm>
              <a:off x="16098844" y="1588"/>
              <a:ext cx="5" cy="288901"/>
            </a:xfrm>
            <a:prstGeom prst="line">
              <a:avLst/>
            </a:prstGeom>
            <a:noFill/>
            <a:ln w="4253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917" name="Фигура"/>
            <p:cNvSpPr/>
            <p:nvPr/>
          </p:nvSpPr>
          <p:spPr>
            <a:xfrm>
              <a:off x="15603545" y="1589"/>
              <a:ext cx="102793" cy="12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72" y="0"/>
                  </a:moveTo>
                  <a:lnTo>
                    <a:pt x="0" y="0"/>
                  </a:lnTo>
                  <a:lnTo>
                    <a:pt x="0" y="7211"/>
                  </a:lnTo>
                  <a:lnTo>
                    <a:pt x="10245" y="7430"/>
                  </a:lnTo>
                  <a:lnTo>
                    <a:pt x="12296" y="8879"/>
                  </a:lnTo>
                  <a:lnTo>
                    <a:pt x="13039" y="11524"/>
                  </a:lnTo>
                  <a:lnTo>
                    <a:pt x="11540" y="13568"/>
                  </a:lnTo>
                  <a:lnTo>
                    <a:pt x="8772" y="14388"/>
                  </a:lnTo>
                  <a:lnTo>
                    <a:pt x="0" y="14388"/>
                  </a:lnTo>
                  <a:lnTo>
                    <a:pt x="0" y="21600"/>
                  </a:lnTo>
                  <a:lnTo>
                    <a:pt x="8772" y="21600"/>
                  </a:lnTo>
                  <a:lnTo>
                    <a:pt x="10684" y="21484"/>
                  </a:lnTo>
                  <a:lnTo>
                    <a:pt x="19401" y="16535"/>
                  </a:lnTo>
                  <a:lnTo>
                    <a:pt x="21600" y="8573"/>
                  </a:lnTo>
                  <a:lnTo>
                    <a:pt x="20654" y="6240"/>
                  </a:lnTo>
                  <a:lnTo>
                    <a:pt x="19119" y="4177"/>
                  </a:lnTo>
                  <a:lnTo>
                    <a:pt x="17081" y="2452"/>
                  </a:lnTo>
                  <a:lnTo>
                    <a:pt x="14621" y="1136"/>
                  </a:lnTo>
                  <a:lnTo>
                    <a:pt x="11824" y="295"/>
                  </a:lnTo>
                  <a:lnTo>
                    <a:pt x="87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918" name="Фигура"/>
            <p:cNvSpPr/>
            <p:nvPr/>
          </p:nvSpPr>
          <p:spPr>
            <a:xfrm>
              <a:off x="15736895" y="0"/>
              <a:ext cx="141018" cy="16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63" y="0"/>
                  </a:moveTo>
                  <a:lnTo>
                    <a:pt x="6872" y="1191"/>
                  </a:lnTo>
                  <a:lnTo>
                    <a:pt x="2371" y="4501"/>
                  </a:lnTo>
                  <a:lnTo>
                    <a:pt x="154" y="9126"/>
                  </a:lnTo>
                  <a:lnTo>
                    <a:pt x="0" y="10839"/>
                  </a:lnTo>
                  <a:lnTo>
                    <a:pt x="162" y="12537"/>
                  </a:lnTo>
                  <a:lnTo>
                    <a:pt x="2417" y="17150"/>
                  </a:lnTo>
                  <a:lnTo>
                    <a:pt x="6927" y="20437"/>
                  </a:lnTo>
                  <a:lnTo>
                    <a:pt x="12653" y="21600"/>
                  </a:lnTo>
                  <a:lnTo>
                    <a:pt x="12677" y="21600"/>
                  </a:lnTo>
                  <a:lnTo>
                    <a:pt x="18400" y="20428"/>
                  </a:lnTo>
                  <a:lnTo>
                    <a:pt x="21600" y="18436"/>
                  </a:lnTo>
                  <a:lnTo>
                    <a:pt x="18790" y="16154"/>
                  </a:lnTo>
                  <a:lnTo>
                    <a:pt x="11514" y="16154"/>
                  </a:lnTo>
                  <a:lnTo>
                    <a:pt x="9682" y="15609"/>
                  </a:lnTo>
                  <a:lnTo>
                    <a:pt x="8056" y="14571"/>
                  </a:lnTo>
                  <a:lnTo>
                    <a:pt x="7089" y="13415"/>
                  </a:lnTo>
                  <a:lnTo>
                    <a:pt x="6514" y="11891"/>
                  </a:lnTo>
                  <a:lnTo>
                    <a:pt x="6374" y="9858"/>
                  </a:lnTo>
                  <a:lnTo>
                    <a:pt x="7003" y="8285"/>
                  </a:lnTo>
                  <a:lnTo>
                    <a:pt x="8201" y="6906"/>
                  </a:lnTo>
                  <a:lnTo>
                    <a:pt x="9556" y="6064"/>
                  </a:lnTo>
                  <a:lnTo>
                    <a:pt x="11336" y="5560"/>
                  </a:lnTo>
                  <a:lnTo>
                    <a:pt x="13699" y="5431"/>
                  </a:lnTo>
                  <a:lnTo>
                    <a:pt x="18881" y="5431"/>
                  </a:lnTo>
                  <a:lnTo>
                    <a:pt x="21522" y="3098"/>
                  </a:lnTo>
                  <a:lnTo>
                    <a:pt x="20005" y="2008"/>
                  </a:lnTo>
                  <a:lnTo>
                    <a:pt x="18328" y="1144"/>
                  </a:lnTo>
                  <a:lnTo>
                    <a:pt x="16513" y="515"/>
                  </a:lnTo>
                  <a:lnTo>
                    <a:pt x="14584" y="130"/>
                  </a:lnTo>
                  <a:lnTo>
                    <a:pt x="12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sp>
        <p:nvSpPr>
          <p:cNvPr id="197" name="1"/>
          <p:cNvSpPr txBox="1"/>
          <p:nvPr/>
        </p:nvSpPr>
        <p:spPr>
          <a:xfrm>
            <a:off x="590490" y="9061819"/>
            <a:ext cx="1559977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 numCol="1" anchor="t">
            <a:spAutoFit/>
          </a:bodyPr>
          <a:lstStyle>
            <a:lvl1pPr>
              <a:defRPr sz="10400" b="1">
                <a:solidFill>
                  <a:srgbClr val="76B9B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rPr lang="ru-RU" sz="6000" dirty="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161</a:t>
            </a:r>
            <a:endParaRPr sz="6000" dirty="0"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8" name="TextBox 51"/>
          <p:cNvSpPr txBox="1"/>
          <p:nvPr/>
        </p:nvSpPr>
        <p:spPr>
          <a:xfrm>
            <a:off x="1881748" y="9185501"/>
            <a:ext cx="378347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Государственный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/>
            </a:r>
            <a:br>
              <a:rPr lang="ru-RU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</a:br>
            <a:r>
              <a:rPr lang="ru-RU" dirty="0" smtClean="0"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первичный Эталон</a:t>
            </a:r>
            <a:endParaRPr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 Light" panose="020B0402020203020203"/>
            </a:endParaRPr>
          </a:p>
        </p:txBody>
      </p:sp>
      <p:sp>
        <p:nvSpPr>
          <p:cNvPr id="199" name="1"/>
          <p:cNvSpPr txBox="1"/>
          <p:nvPr/>
        </p:nvSpPr>
        <p:spPr>
          <a:xfrm>
            <a:off x="13921181" y="9192049"/>
            <a:ext cx="3378402" cy="1015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 numCol="1" anchor="t">
            <a:spAutoFit/>
          </a:bodyPr>
          <a:lstStyle>
            <a:lvl1pPr>
              <a:defRPr sz="10400" b="1">
                <a:solidFill>
                  <a:srgbClr val="76B9B0"/>
                </a:solidFill>
                <a:latin typeface="Circe"/>
                <a:ea typeface="Circe"/>
                <a:cs typeface="Circe"/>
                <a:sym typeface="Circe"/>
              </a:defRPr>
            </a:lvl1pPr>
          </a:lstStyle>
          <a:p>
            <a:r>
              <a:rPr lang="ru-RU" sz="6000" dirty="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116 000+</a:t>
            </a:r>
            <a:endParaRPr sz="6000" dirty="0"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1" name="TextBox 51"/>
          <p:cNvSpPr txBox="1"/>
          <p:nvPr/>
        </p:nvSpPr>
        <p:spPr>
          <a:xfrm>
            <a:off x="27108324" y="12466955"/>
            <a:ext cx="3307941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Вторичных </a:t>
            </a:r>
            <a: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/>
            </a:r>
            <a:b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</a:br>
            <a: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и </a:t>
            </a:r>
            <a:r>
              <a:rPr lang="ru-RU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рабочих эталонов</a:t>
            </a:r>
          </a:p>
        </p:txBody>
      </p:sp>
      <p:pic>
        <p:nvPicPr>
          <p:cNvPr id="205" name="Рисунок 20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635" y="8926392"/>
            <a:ext cx="1719580" cy="133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6" name="Рисунок 20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004" y="8928216"/>
            <a:ext cx="2547148" cy="133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247021" y="8897455"/>
            <a:ext cx="1852744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/>
          </p:nvPr>
        </p:nvGraphicFramePr>
        <p:xfrm>
          <a:off x="11940120" y="8897455"/>
          <a:ext cx="1912615" cy="13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Точечный рисунок" r:id="rId7" imgW="1762371" imgH="1228571" progId="Paint.Picture">
                  <p:embed/>
                </p:oleObj>
              </mc:Choice>
              <mc:Fallback>
                <p:oleObj name="Точечный рисунок" r:id="rId7" imgW="1762371" imgH="1228571" progId="Paint.Picture">
                  <p:embed/>
                  <p:pic>
                    <p:nvPicPr>
                      <p:cNvPr id="7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0120" y="8897455"/>
                        <a:ext cx="1912615" cy="1332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0200662" y="3073825"/>
            <a:ext cx="20104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/>
          </p:nvPr>
        </p:nvGraphicFramePr>
        <p:xfrm>
          <a:off x="10098941" y="8912642"/>
          <a:ext cx="1595391" cy="13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Точечный рисунок" r:id="rId9" imgW="2352381" imgH="1971950" progId="Paint.Picture">
                  <p:embed/>
                </p:oleObj>
              </mc:Choice>
              <mc:Fallback>
                <p:oleObj name="Точечный рисунок" r:id="rId9" imgW="2352381" imgH="1971950" progId="Paint.Picture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8941" y="8912642"/>
                        <a:ext cx="1595391" cy="1332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" name="TextBox 51"/>
          <p:cNvSpPr txBox="1"/>
          <p:nvPr/>
        </p:nvSpPr>
        <p:spPr>
          <a:xfrm>
            <a:off x="16899149" y="9279588"/>
            <a:ext cx="345073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Вторичных </a:t>
            </a:r>
            <a: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/>
            </a:r>
            <a:b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</a:br>
            <a:r>
              <a:rPr lang="ru-RU" dirty="0" smtClean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и </a:t>
            </a:r>
            <a:r>
              <a:rPr lang="ru-RU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/>
              </a:rPr>
              <a:t>рабочих эталонов</a:t>
            </a:r>
          </a:p>
        </p:txBody>
      </p:sp>
      <p:sp>
        <p:nvSpPr>
          <p:cNvPr id="208" name="TextBox 51"/>
          <p:cNvSpPr txBox="1"/>
          <p:nvPr/>
        </p:nvSpPr>
        <p:spPr>
          <a:xfrm>
            <a:off x="6633355" y="2052593"/>
            <a:ext cx="7406934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>
                <a:latin typeface="Circe Light" panose="020B0402020203020203"/>
              </a:rPr>
              <a:t>Участие в международных организациях</a:t>
            </a:r>
            <a:endParaRPr dirty="0">
              <a:latin typeface="Circe Light" panose="020B0402020203020203"/>
            </a:endParaRPr>
          </a:p>
        </p:txBody>
      </p:sp>
      <p:pic>
        <p:nvPicPr>
          <p:cNvPr id="210" name="Рисунок 209" descr="International Bureau of Weights and Measures - Wikipedia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20" y="2712098"/>
            <a:ext cx="2103638" cy="2037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Рисунок 215" descr="http://www.coomet.org/images/coomet.gif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740" y="5163253"/>
            <a:ext cx="2137754" cy="1062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Рисунок 222" descr="International Organization of Legal Metrology — English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090" y="5101228"/>
            <a:ext cx="2981199" cy="1123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Рисунок 227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090" y="2576097"/>
            <a:ext cx="2403846" cy="2264818"/>
          </a:xfrm>
          <a:prstGeom prst="rect">
            <a:avLst/>
          </a:prstGeom>
          <a:noFill/>
        </p:spPr>
      </p:pic>
      <p:pic>
        <p:nvPicPr>
          <p:cNvPr id="233" name="Рисунок 232" descr="APMP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186" y="6580709"/>
            <a:ext cx="4443489" cy="96122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По состоянию на 01.01.2021 индикаторы по стандартизации содержатся в:"/>
          <p:cNvSpPr txBox="1"/>
          <p:nvPr/>
        </p:nvSpPr>
        <p:spPr>
          <a:xfrm>
            <a:off x="133919" y="6845612"/>
            <a:ext cx="7240773" cy="929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>
                <a:latin typeface="Circe Light"/>
                <a:ea typeface="Circe Light"/>
                <a:cs typeface="Circe Light"/>
                <a:sym typeface="Circe Light"/>
              </a:defRPr>
            </a:pPr>
            <a:r>
              <a:rPr lang="ru-RU" sz="2400" b="1" cap="all" dirty="0">
                <a:latin typeface="Circe Light" panose="020B0402020203020203" pitchFamily="34" charset="-52"/>
                <a:cs typeface="Arial" panose="020B0604020202020204" pitchFamily="34" charset="0"/>
              </a:rPr>
              <a:t>Россия приняла участие в</a:t>
            </a:r>
            <a:r>
              <a:rPr lang="ru-RU" sz="2400" b="1" cap="all" dirty="0">
                <a:solidFill>
                  <a:srgbClr val="92D050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 </a:t>
            </a:r>
            <a:r>
              <a:rPr lang="ru-RU" sz="4400" b="1" cap="all" dirty="0" smtClean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 Light" panose="020B0402020203020203" pitchFamily="34" charset="-52"/>
                <a:ea typeface="Circe"/>
                <a:cs typeface="Circe"/>
                <a:sym typeface="Circe"/>
              </a:rPr>
              <a:t>542</a:t>
            </a:r>
            <a:r>
              <a:rPr lang="ru-RU" sz="4400" b="1" cap="all" dirty="0" smtClean="0">
                <a:solidFill>
                  <a:srgbClr val="92D050"/>
                </a:solidFill>
                <a:latin typeface="Circe Light" panose="020B0402020203020203" pitchFamily="34" charset="-52"/>
                <a:ea typeface="Circe"/>
                <a:cs typeface="Circe"/>
                <a:sym typeface="Circe"/>
              </a:rPr>
              <a:t> </a:t>
            </a:r>
            <a:r>
              <a:rPr lang="ru-RU" sz="2400" b="1" cap="all" dirty="0">
                <a:latin typeface="Circe Light" panose="020B0402020203020203" pitchFamily="34" charset="-52"/>
                <a:cs typeface="Arial" panose="020B0604020202020204" pitchFamily="34" charset="0"/>
              </a:rPr>
              <a:t>международных сличениях эталонов</a:t>
            </a:r>
          </a:p>
        </p:txBody>
      </p:sp>
      <p:sp>
        <p:nvSpPr>
          <p:cNvPr id="179" name="TextBox 51"/>
          <p:cNvSpPr txBox="1"/>
          <p:nvPr/>
        </p:nvSpPr>
        <p:spPr>
          <a:xfrm>
            <a:off x="13057161" y="2832710"/>
            <a:ext cx="7343695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200" u="sng" spc="-1" dirty="0">
                <a:latin typeface="Circe Light"/>
                <a:cs typeface="+mn-cs"/>
                <a:sym typeface="Calibri"/>
              </a:rPr>
              <a:t>Совершенствование Эталонов: </a:t>
            </a:r>
            <a:endParaRPr sz="2200" u="sng" spc="-1" dirty="0">
              <a:latin typeface="Circe Light"/>
              <a:cs typeface="+mn-cs"/>
              <a:sym typeface="Calibri"/>
            </a:endParaRPr>
          </a:p>
        </p:txBody>
      </p:sp>
      <p:sp>
        <p:nvSpPr>
          <p:cNvPr id="180" name="TextBox 51"/>
          <p:cNvSpPr txBox="1"/>
          <p:nvPr/>
        </p:nvSpPr>
        <p:spPr>
          <a:xfrm>
            <a:off x="14991088" y="3257898"/>
            <a:ext cx="4084641" cy="1815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pc="-1" dirty="0">
                <a:latin typeface="Circe Light"/>
                <a:cs typeface="+mn-cs"/>
              </a:rPr>
              <a:t>2022 </a:t>
            </a:r>
            <a:r>
              <a:rPr lang="ru-RU" spc="-1" dirty="0" smtClean="0">
                <a:latin typeface="Circe Light"/>
                <a:cs typeface="+mn-cs"/>
              </a:rPr>
              <a:t>год – </a:t>
            </a:r>
            <a:r>
              <a:rPr lang="ru-RU" sz="2800" spc="-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/>
                <a:cs typeface="+mn-cs"/>
              </a:rPr>
              <a:t>11</a:t>
            </a:r>
            <a:r>
              <a:rPr lang="ru-RU" spc="-1" dirty="0">
                <a:latin typeface="Circe Light"/>
                <a:cs typeface="+mn-cs"/>
              </a:rPr>
              <a:t> </a:t>
            </a:r>
            <a:r>
              <a:rPr lang="ru-RU" spc="-1" dirty="0" smtClean="0">
                <a:latin typeface="Circe Light"/>
                <a:cs typeface="+mn-cs"/>
              </a:rPr>
              <a:t>	эталонов</a:t>
            </a:r>
          </a:p>
          <a:p>
            <a:pPr algn="l">
              <a:lnSpc>
                <a:spcPct val="100000"/>
              </a:lnSpc>
            </a:pPr>
            <a:r>
              <a:rPr lang="ru-RU" spc="-1" dirty="0" smtClean="0">
                <a:latin typeface="Circe Light"/>
                <a:cs typeface="+mn-cs"/>
              </a:rPr>
              <a:t>2023 год – </a:t>
            </a:r>
            <a:r>
              <a:rPr lang="ru-RU" sz="2800" spc="-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/>
                <a:cs typeface="+mn-cs"/>
              </a:rPr>
              <a:t>15</a:t>
            </a:r>
            <a:r>
              <a:rPr lang="ru-RU" spc="-1" dirty="0">
                <a:latin typeface="Circe Light"/>
                <a:cs typeface="+mn-cs"/>
              </a:rPr>
              <a:t> </a:t>
            </a:r>
            <a:r>
              <a:rPr lang="ru-RU" spc="-1" dirty="0" smtClean="0">
                <a:latin typeface="Circe Light"/>
                <a:cs typeface="+mn-cs"/>
              </a:rPr>
              <a:t>	эталонов </a:t>
            </a:r>
          </a:p>
          <a:p>
            <a:pPr algn="l">
              <a:lnSpc>
                <a:spcPct val="100000"/>
              </a:lnSpc>
            </a:pPr>
            <a:r>
              <a:rPr lang="ru-RU" spc="-1" dirty="0" smtClean="0">
                <a:latin typeface="Circe Light"/>
                <a:cs typeface="+mn-cs"/>
              </a:rPr>
              <a:t>2024 год – </a:t>
            </a:r>
            <a:r>
              <a:rPr lang="ru-RU" sz="2800" spc="-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/>
                <a:cs typeface="+mn-cs"/>
              </a:rPr>
              <a:t>13</a:t>
            </a:r>
            <a:r>
              <a:rPr lang="ru-RU" spc="-1" dirty="0">
                <a:latin typeface="Circe Light"/>
                <a:cs typeface="+mn-cs"/>
              </a:rPr>
              <a:t> </a:t>
            </a:r>
            <a:r>
              <a:rPr lang="ru-RU" spc="-1" dirty="0" smtClean="0">
                <a:latin typeface="Circe Light"/>
                <a:cs typeface="+mn-cs"/>
              </a:rPr>
              <a:t>	эталонов</a:t>
            </a:r>
          </a:p>
          <a:p>
            <a:pPr algn="l">
              <a:lnSpc>
                <a:spcPct val="100000"/>
              </a:lnSpc>
            </a:pPr>
            <a:r>
              <a:rPr lang="ru-RU" spc="-1" dirty="0" smtClean="0">
                <a:latin typeface="Circe Light"/>
                <a:cs typeface="+mn-cs"/>
              </a:rPr>
              <a:t>2025 год – </a:t>
            </a:r>
            <a:r>
              <a:rPr lang="ru-RU" sz="2800" spc="-1" dirty="0">
                <a:solidFill>
                  <a:srgbClr val="FFA3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/>
                <a:cs typeface="+mn-cs"/>
              </a:rPr>
              <a:t>12</a:t>
            </a:r>
            <a:r>
              <a:rPr lang="ru-RU" sz="2800" spc="-1" dirty="0">
                <a:latin typeface="Circe Light"/>
                <a:cs typeface="+mn-cs"/>
              </a:rPr>
              <a:t> </a:t>
            </a:r>
            <a:r>
              <a:rPr lang="ru-RU" sz="2800" spc="-1" dirty="0" smtClean="0">
                <a:latin typeface="Circe Light"/>
                <a:cs typeface="+mn-cs"/>
              </a:rPr>
              <a:t>	</a:t>
            </a:r>
            <a:r>
              <a:rPr lang="ru-RU" spc="-1" dirty="0" smtClean="0">
                <a:latin typeface="Circe Light"/>
                <a:cs typeface="+mn-cs"/>
              </a:rPr>
              <a:t>эталонов</a:t>
            </a:r>
            <a:endParaRPr spc="-1" dirty="0">
              <a:latin typeface="Circe Light"/>
              <a:cs typeface="+mn-cs"/>
            </a:endParaRPr>
          </a:p>
        </p:txBody>
      </p:sp>
      <p:sp>
        <p:nvSpPr>
          <p:cNvPr id="182" name="TextBox 51"/>
          <p:cNvSpPr txBox="1"/>
          <p:nvPr/>
        </p:nvSpPr>
        <p:spPr>
          <a:xfrm>
            <a:off x="13369786" y="2043977"/>
            <a:ext cx="674585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80000"/>
              </a:lnSpc>
              <a:defRPr sz="2000" b="1" cap="all">
                <a:latin typeface="Circe"/>
                <a:ea typeface="Circe"/>
                <a:cs typeface="Circe"/>
                <a:sym typeface="Circe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>
                <a:latin typeface="Circe Light" panose="020B0402020203020203"/>
              </a:rPr>
              <a:t>Эталонная база российской федерации</a:t>
            </a:r>
            <a:endParaRPr dirty="0">
              <a:latin typeface="Circe Light" panose="020B0402020203020203"/>
            </a:endParaRPr>
          </a:p>
        </p:txBody>
      </p:sp>
      <p:graphicFrame>
        <p:nvGraphicFramePr>
          <p:cNvPr id="183" name="Диаграмма 1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6149419"/>
              </p:ext>
            </p:extLst>
          </p:nvPr>
        </p:nvGraphicFramePr>
        <p:xfrm>
          <a:off x="900636" y="2970202"/>
          <a:ext cx="6252034" cy="3524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pic>
        <p:nvPicPr>
          <p:cNvPr id="184" name="Picture 6" descr="INN | Instituto Nacional de Normalización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 b="23879"/>
          <a:stretch/>
        </p:blipFill>
        <p:spPr bwMode="auto">
          <a:xfrm>
            <a:off x="5269665" y="3617750"/>
            <a:ext cx="1388970" cy="76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7" name="Диаграмма 1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3863310"/>
              </p:ext>
            </p:extLst>
          </p:nvPr>
        </p:nvGraphicFramePr>
        <p:xfrm>
          <a:off x="13993416" y="5088634"/>
          <a:ext cx="5668189" cy="3041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</p:spTree>
    <p:extLst>
      <p:ext uri="{BB962C8B-B14F-4D97-AF65-F5344CB8AC3E}">
        <p14:creationId xmlns:p14="http://schemas.microsoft.com/office/powerpoint/2010/main" val="35210343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EB06FC9F-6654-4250-991A-FCDE047329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10000"/>
          </a:blip>
          <a:srcRect l="-112" t="35137" b="50786"/>
          <a:stretch/>
        </p:blipFill>
        <p:spPr>
          <a:xfrm>
            <a:off x="653143" y="7583902"/>
            <a:ext cx="13901293" cy="2635502"/>
          </a:xfrm>
          <a:prstGeom prst="rect">
            <a:avLst/>
          </a:prstGeom>
        </p:spPr>
      </p:pic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EC82B211-A3BD-4999-991B-A9803F672561}"/>
              </a:ext>
            </a:extLst>
          </p:cNvPr>
          <p:cNvCxnSpPr>
            <a:cxnSpLocks/>
          </p:cNvCxnSpPr>
          <p:nvPr/>
        </p:nvCxnSpPr>
        <p:spPr>
          <a:xfrm>
            <a:off x="18234" y="7331666"/>
            <a:ext cx="20111591" cy="0"/>
          </a:xfrm>
          <a:prstGeom prst="line">
            <a:avLst/>
          </a:prstGeom>
          <a:ln w="2032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FC65B86B-6FF5-499E-9C13-98B1AA79F943}"/>
              </a:ext>
            </a:extLst>
          </p:cNvPr>
          <p:cNvCxnSpPr>
            <a:cxnSpLocks/>
          </p:cNvCxnSpPr>
          <p:nvPr/>
        </p:nvCxnSpPr>
        <p:spPr>
          <a:xfrm flipV="1">
            <a:off x="4392" y="4714812"/>
            <a:ext cx="20125433" cy="38100"/>
          </a:xfrm>
          <a:prstGeom prst="line">
            <a:avLst/>
          </a:prstGeom>
          <a:ln w="2032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C:\Users\grichishin\Desktop\IMG_2094.JPG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47" b="5614"/>
          <a:stretch/>
        </p:blipFill>
        <p:spPr bwMode="auto">
          <a:xfrm>
            <a:off x="18234" y="2694457"/>
            <a:ext cx="20085866" cy="744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24" b="100000" l="0" r="100000"/>
                    </a14:imgEffect>
                    <a14:imgEffect>
                      <a14:saturation sat="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18" y="2739654"/>
            <a:ext cx="9799438" cy="6037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8376328" y="2775971"/>
          <a:ext cx="4964761" cy="328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4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ХАРАКТЕРИСТИКА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ЗНАЧЕНИЕ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Воспроизведение единицы объемного расхода природного газа в диапазоне, м</a:t>
                      </a:r>
                      <a:r>
                        <a:rPr lang="ru-RU" sz="1600" baseline="300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3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/ч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2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Circe" pitchFamily="34" charset="-52"/>
                        </a:rPr>
                        <a:t>от не более 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Circe Extra Bold" pitchFamily="34" charset="-52"/>
                        </a:rPr>
                        <a:t>5</a:t>
                      </a:r>
                      <a:r>
                        <a:rPr lang="ru-RU" sz="1600" dirty="0">
                          <a:latin typeface="Circe" pitchFamily="34" charset="-52"/>
                        </a:rPr>
                        <a:t>  </a:t>
                      </a:r>
                    </a:p>
                    <a:p>
                      <a:pPr marL="0" marR="0" indent="12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Circe" pitchFamily="34" charset="-52"/>
                        </a:rPr>
                        <a:t>до не менее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Circe Extra Bold" pitchFamily="34" charset="-52"/>
                        </a:rPr>
                        <a:t>400 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Расширенная неопределенность воспроизведения объемного расхода газа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трубопоршневой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 установкой в составе ГПСЭ (k=2), не более, %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2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cap="none" spc="0" baseline="0" dirty="0">
                          <a:solidFill>
                            <a:srgbClr val="C00000"/>
                          </a:solidFill>
                          <a:uFillTx/>
                          <a:latin typeface="Circe Extra Bold" pitchFamily="34" charset="-52"/>
                          <a:ea typeface="+mn-ea"/>
                          <a:cs typeface="+mn-cs"/>
                          <a:sym typeface="Circe"/>
                        </a:rPr>
                        <a:t>0,08</a:t>
                      </a:r>
                    </a:p>
                    <a:p>
                      <a:pPr algn="ctr"/>
                      <a:endParaRPr lang="ru-RU" sz="1600" dirty="0"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Рабочий диапазон абсолютного давления, МПа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2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cap="none" spc="0" baseline="0" dirty="0">
                          <a:solidFill>
                            <a:srgbClr val="C00000"/>
                          </a:solidFill>
                          <a:uFillTx/>
                          <a:latin typeface="Circe Extra Bold" pitchFamily="34" charset="-52"/>
                          <a:ea typeface="+mn-ea"/>
                          <a:cs typeface="+mn-cs"/>
                          <a:sym typeface="Circe"/>
                        </a:rPr>
                        <a:t>от 0,1 до 10,0</a:t>
                      </a:r>
                      <a:endParaRPr lang="ru-RU" sz="1600" dirty="0">
                        <a:solidFill>
                          <a:srgbClr val="C00000"/>
                        </a:solidFill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1270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Circe" pitchFamily="34" charset="-52"/>
                          <a:cs typeface="Times New Roman"/>
                        </a:rPr>
                        <a:t>Температура рабочей среды, °С</a:t>
                      </a:r>
                      <a:endParaRPr lang="ru-RU" sz="1600" dirty="0"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2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cap="none" spc="0" baseline="0" dirty="0">
                          <a:solidFill>
                            <a:srgbClr val="C00000"/>
                          </a:solidFill>
                          <a:uFillTx/>
                          <a:latin typeface="Circe Extra Bold" pitchFamily="34" charset="-52"/>
                          <a:ea typeface="+mn-ea"/>
                          <a:cs typeface="+mn-cs"/>
                          <a:sym typeface="Circe"/>
                        </a:rPr>
                        <a:t>20 ± 5</a:t>
                      </a:r>
                      <a:endParaRPr lang="ru-RU" sz="1600" dirty="0">
                        <a:solidFill>
                          <a:srgbClr val="C00000"/>
                        </a:solidFill>
                        <a:latin typeface="Circe" pitchFamily="34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DD7B29C0-8610-47F5-B845-EB267E60D98F}"/>
              </a:ext>
            </a:extLst>
          </p:cNvPr>
          <p:cNvGrpSpPr/>
          <p:nvPr/>
        </p:nvGrpSpPr>
        <p:grpSpPr>
          <a:xfrm>
            <a:off x="10858708" y="7428132"/>
            <a:ext cx="1314725" cy="863395"/>
            <a:chOff x="5077801" y="1749861"/>
            <a:chExt cx="1338727" cy="2191974"/>
          </a:xfrm>
        </p:grpSpPr>
        <p:sp>
          <p:nvSpPr>
            <p:cNvPr id="20" name="Стрелка: шеврон 74">
              <a:extLst>
                <a:ext uri="{FF2B5EF4-FFF2-40B4-BE49-F238E27FC236}">
                  <a16:creationId xmlns:a16="http://schemas.microsoft.com/office/drawing/2014/main" id="{3FC90251-0C56-44D1-A608-64A989F60E65}"/>
                </a:ext>
              </a:extLst>
            </p:cNvPr>
            <p:cNvSpPr/>
            <p:nvPr/>
          </p:nvSpPr>
          <p:spPr>
            <a:xfrm>
              <a:off x="5957550" y="1749861"/>
              <a:ext cx="458978" cy="2191974"/>
            </a:xfrm>
            <a:prstGeom prst="chevron">
              <a:avLst/>
            </a:prstGeom>
            <a:solidFill>
              <a:srgbClr val="A6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1" name="Стрелка: шеврон 75">
              <a:extLst>
                <a:ext uri="{FF2B5EF4-FFF2-40B4-BE49-F238E27FC236}">
                  <a16:creationId xmlns:a16="http://schemas.microsoft.com/office/drawing/2014/main" id="{7C7334B0-650C-4B0D-84EF-7886A9B1660D}"/>
                </a:ext>
              </a:extLst>
            </p:cNvPr>
            <p:cNvSpPr/>
            <p:nvPr/>
          </p:nvSpPr>
          <p:spPr>
            <a:xfrm>
              <a:off x="5518275" y="1749861"/>
              <a:ext cx="458978" cy="2191974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Стрелка: шеврон 76">
              <a:extLst>
                <a:ext uri="{FF2B5EF4-FFF2-40B4-BE49-F238E27FC236}">
                  <a16:creationId xmlns:a16="http://schemas.microsoft.com/office/drawing/2014/main" id="{CB9A5F28-43C6-40CE-815B-EE16FC173CB9}"/>
                </a:ext>
              </a:extLst>
            </p:cNvPr>
            <p:cNvSpPr/>
            <p:nvPr/>
          </p:nvSpPr>
          <p:spPr>
            <a:xfrm>
              <a:off x="5077801" y="1749861"/>
              <a:ext cx="458978" cy="2191974"/>
            </a:xfrm>
            <a:prstGeom prst="chevron">
              <a:avLst/>
            </a:prstGeom>
            <a:solidFill>
              <a:srgbClr val="C959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3348010" y="6414167"/>
            <a:ext cx="6334097" cy="3336298"/>
          </a:xfrm>
          <a:prstGeom prst="rect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Circe Extra Bold" panose="020B0802020203020203" pitchFamily="34" charset="-52"/>
              </a:rPr>
              <a:t>РЕЗУЛЬТАТ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002060"/>
                </a:solidFill>
                <a:latin typeface="Circe" panose="020B0502020203020203" pitchFamily="34" charset="-52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Circe" panose="020B0502020203020203" pitchFamily="34" charset="-52"/>
              </a:rPr>
            </a:br>
            <a:r>
              <a:rPr lang="ru-RU" sz="2400" dirty="0">
                <a:solidFill>
                  <a:srgbClr val="002060"/>
                </a:solidFill>
                <a:latin typeface="Circe" panose="020B0502020203020203" pitchFamily="34" charset="-52"/>
              </a:rPr>
              <a:t>передача единицы величины </a:t>
            </a:r>
            <a:br>
              <a:rPr lang="ru-RU" sz="2400" dirty="0">
                <a:solidFill>
                  <a:srgbClr val="002060"/>
                </a:solidFill>
                <a:latin typeface="Circe" panose="020B0502020203020203" pitchFamily="34" charset="-52"/>
              </a:rPr>
            </a:br>
            <a:r>
              <a:rPr lang="ru-RU" sz="2400" dirty="0">
                <a:solidFill>
                  <a:srgbClr val="002060"/>
                </a:solidFill>
                <a:latin typeface="Circe" panose="020B0502020203020203" pitchFamily="34" charset="-52"/>
              </a:rPr>
              <a:t>и первичная аттестация рабочих эталонов первого разряда УРМЦ (УРМЦ 10000, УРМЦ 70000, 3ПК УРМЦ)</a:t>
            </a:r>
          </a:p>
          <a:p>
            <a:endParaRPr lang="ru-RU" sz="2400" dirty="0">
              <a:solidFill>
                <a:srgbClr val="002060"/>
              </a:solidFill>
              <a:latin typeface="Circe" panose="020B0502020203020203" pitchFamily="34" charset="-52"/>
            </a:endParaRPr>
          </a:p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latin typeface="Circe" panose="020B0502020203020203" pitchFamily="34" charset="-52"/>
              </a:rPr>
              <a:t>отказ от услуг зарубежных партнёров и работа в рамках собственных измерительных возможностей</a:t>
            </a:r>
          </a:p>
        </p:txBody>
      </p:sp>
      <p:sp>
        <p:nvSpPr>
          <p:cNvPr id="17" name="Номер слайда 1">
            <a:extLst>
              <a:ext uri="{FF2B5EF4-FFF2-40B4-BE49-F238E27FC236}">
                <a16:creationId xmlns:a16="http://schemas.microsoft.com/office/drawing/2014/main" id="{6194F170-3B40-4772-B438-506CCBE2F716}"/>
              </a:ext>
            </a:extLst>
          </p:cNvPr>
          <p:cNvSpPr txBox="1">
            <a:spLocks/>
          </p:cNvSpPr>
          <p:nvPr/>
        </p:nvSpPr>
        <p:spPr>
          <a:xfrm>
            <a:off x="18940152" y="10408089"/>
            <a:ext cx="208904" cy="307777"/>
          </a:xfrm>
          <a:prstGeom prst="rect">
            <a:avLst/>
          </a:prstGeom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fld id="{86CB4B4D-7CA3-9044-876B-883B54F8677D}" type="slidenum">
              <a:rPr lang="ru-RU" sz="1600" smtClean="0">
                <a:latin typeface="Circe" panose="020B0502020203020203" pitchFamily="34" charset="-52"/>
              </a:rPr>
              <a:pPr/>
              <a:t>2</a:t>
            </a:fld>
            <a:endParaRPr lang="ru-RU" sz="1600" dirty="0">
              <a:latin typeface="Circe" panose="020B0502020203020203" pitchFamily="34" charset="-5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FC2414-7B1E-CA67-F343-E6ACCF374587}"/>
              </a:ext>
            </a:extLst>
          </p:cNvPr>
          <p:cNvSpPr txBox="1"/>
          <p:nvPr/>
        </p:nvSpPr>
        <p:spPr>
          <a:xfrm>
            <a:off x="1848834" y="8903733"/>
            <a:ext cx="9281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Взаимодействие государства и бизнеса</a:t>
            </a:r>
            <a:endParaRPr lang="ru-RU" sz="28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Light" panose="020B0402020203020203" pitchFamily="34" charset="-52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0B7A2B4-5C35-1C0B-8BD7-BD8A84BD71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50" y="8584596"/>
            <a:ext cx="815384" cy="8153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2FC2414-7B1E-CA67-F343-E6ACCF374587}"/>
              </a:ext>
            </a:extLst>
          </p:cNvPr>
          <p:cNvSpPr txBox="1"/>
          <p:nvPr/>
        </p:nvSpPr>
        <p:spPr>
          <a:xfrm>
            <a:off x="1848833" y="9645158"/>
            <a:ext cx="11696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Применение уникальных физических принципов</a:t>
            </a:r>
            <a:endParaRPr lang="ru-RU" sz="28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Light" panose="020B0402020203020203" pitchFamily="34" charset="-52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0B7A2B4-5C35-1C0B-8BD7-BD8A84BD71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50" y="9326021"/>
            <a:ext cx="815384" cy="8153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29154" y="1991107"/>
            <a:ext cx="161336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">
              <a:defRPr sz="4800" b="1">
                <a:latin typeface="Circe"/>
                <a:ea typeface="Circe"/>
                <a:cs typeface="Circe"/>
                <a:sym typeface="Circe"/>
              </a:defRPr>
            </a:pPr>
            <a:r>
              <a:rPr lang="ru-RU" sz="2400" dirty="0" smtClean="0">
                <a:solidFill>
                  <a:schemeClr val="tx1"/>
                </a:solidFill>
              </a:rPr>
              <a:t>Государственный первичный специальный эталон </a:t>
            </a:r>
            <a:r>
              <a:rPr lang="ru-RU" sz="2400" dirty="0">
                <a:solidFill>
                  <a:schemeClr val="tx1"/>
                </a:solidFill>
              </a:rPr>
              <a:t>расхода </a:t>
            </a:r>
            <a:endParaRPr lang="ru-RU" sz="2400" dirty="0" smtClean="0">
              <a:solidFill>
                <a:schemeClr val="tx1"/>
              </a:solidFill>
            </a:endParaRPr>
          </a:p>
          <a:p>
            <a:pPr indent="12700">
              <a:defRPr sz="4800" b="1">
                <a:latin typeface="Circe"/>
                <a:ea typeface="Circe"/>
                <a:cs typeface="Circe"/>
                <a:sym typeface="Circe"/>
              </a:defRPr>
            </a:pPr>
            <a:r>
              <a:rPr lang="ru-RU" sz="2400" dirty="0" smtClean="0">
                <a:solidFill>
                  <a:schemeClr val="tx1"/>
                </a:solidFill>
              </a:rPr>
              <a:t>природного </a:t>
            </a:r>
            <a:r>
              <a:rPr lang="ru-RU" sz="2400" dirty="0">
                <a:solidFill>
                  <a:schemeClr val="tx1"/>
                </a:solidFill>
              </a:rPr>
              <a:t>газа высокого давления</a:t>
            </a:r>
            <a:endParaRPr lang="ru-RU" sz="2400" dirty="0">
              <a:solidFill>
                <a:schemeClr val="tx1"/>
              </a:solidFill>
              <a:latin typeface="Circe Light"/>
              <a:ea typeface="Circe Light"/>
              <a:cs typeface="Circe Light"/>
              <a:sym typeface="Circe Ligh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57893" y="1573717"/>
            <a:ext cx="6022642" cy="4843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Исполнение Программы…"/>
          <p:cNvSpPr txBox="1"/>
          <p:nvPr/>
        </p:nvSpPr>
        <p:spPr>
          <a:xfrm>
            <a:off x="1588660" y="1123060"/>
            <a:ext cx="15379880" cy="7134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>
              <a:defRPr sz="3600" b="1" cap="all" spc="-128">
                <a:latin typeface="Circe"/>
                <a:ea typeface="Circe"/>
                <a:cs typeface="Circe"/>
                <a:sym typeface="Circe"/>
              </a:defRPr>
            </a:pPr>
            <a:r>
              <a:rPr lang="ru-RU" b="1" dirty="0">
                <a:latin typeface="Circe Light"/>
                <a:ea typeface="Circe Light"/>
                <a:cs typeface="Circe Light"/>
                <a:sym typeface="Circe Light"/>
              </a:rPr>
              <a:t>Развитие эталонной базы</a:t>
            </a:r>
          </a:p>
        </p:txBody>
      </p:sp>
    </p:spTree>
    <p:extLst>
      <p:ext uri="{BB962C8B-B14F-4D97-AF65-F5344CB8AC3E}">
        <p14:creationId xmlns:p14="http://schemas.microsoft.com/office/powerpoint/2010/main" val="179654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2380" y="3160507"/>
            <a:ext cx="2660074" cy="26600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146" y="7145699"/>
            <a:ext cx="2660074" cy="2503883"/>
          </a:xfrm>
          <a:prstGeom prst="rect">
            <a:avLst/>
          </a:prstGeom>
          <a:noFill/>
        </p:spPr>
      </p:pic>
      <p:sp>
        <p:nvSpPr>
          <p:cNvPr id="34" name="Прямоугольник 33"/>
          <p:cNvSpPr/>
          <p:nvPr/>
        </p:nvSpPr>
        <p:spPr>
          <a:xfrm>
            <a:off x="13187812" y="2698842"/>
            <a:ext cx="6729272" cy="7125436"/>
          </a:xfrm>
          <a:prstGeom prst="rect">
            <a:avLst/>
          </a:prstGeom>
          <a:solidFill>
            <a:schemeClr val="bg1">
              <a:alpha val="79000"/>
            </a:schemeClr>
          </a:solidFill>
          <a:ln w="25400" cap="flat">
            <a:solidFill>
              <a:schemeClr val="bg1"/>
            </a:solidFill>
            <a:prstDash val="solid"/>
            <a:round/>
          </a:ln>
          <a:effectLst>
            <a:softEdge rad="1270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15" name="object 2"/>
          <p:cNvSpPr txBox="1">
            <a:spLocks noGrp="1"/>
          </p:cNvSpPr>
          <p:nvPr>
            <p:ph type="sldNum" sz="quarter" idx="2"/>
          </p:nvPr>
        </p:nvSpPr>
        <p:spPr>
          <a:xfrm>
            <a:off x="19236180" y="10383356"/>
            <a:ext cx="127001" cy="25400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sz="1600"/>
              <a:t>3</a:t>
            </a:fld>
            <a:endParaRPr sz="1600" dirty="0"/>
          </a:p>
        </p:txBody>
      </p:sp>
      <p:sp>
        <p:nvSpPr>
          <p:cNvPr id="149" name="Исполнение Программы…"/>
          <p:cNvSpPr txBox="1"/>
          <p:nvPr/>
        </p:nvSpPr>
        <p:spPr>
          <a:xfrm>
            <a:off x="1604584" y="967226"/>
            <a:ext cx="15379880" cy="1113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>
              <a:lnSpc>
                <a:spcPct val="120000"/>
              </a:lnSpc>
              <a:defRPr sz="3600" b="1" cap="all" spc="-128">
                <a:latin typeface="Circe"/>
                <a:ea typeface="Circe"/>
                <a:cs typeface="Circe"/>
                <a:sym typeface="Circe"/>
              </a:defRPr>
            </a:pPr>
            <a:r>
              <a:rPr lang="ru-RU" dirty="0" smtClean="0">
                <a:latin typeface="Circe Light" panose="020B0402020203020203"/>
              </a:rPr>
              <a:t>Перспективы развития эталонной базы</a:t>
            </a:r>
            <a:endParaRPr b="0" dirty="0">
              <a:latin typeface="Circe Light"/>
              <a:ea typeface="Circe Light"/>
              <a:cs typeface="Circe Light"/>
              <a:sym typeface="Circe Ligh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516" y="3123202"/>
            <a:ext cx="3946122" cy="2881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539" y="2810072"/>
            <a:ext cx="4527752" cy="6297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981516" y="6021699"/>
            <a:ext cx="37188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Circe Light" panose="020B0402020203020203"/>
                <a:cs typeface="Arial" panose="020B0604020202020204" pitchFamily="34" charset="0"/>
              </a:rPr>
              <a:t>Последняя единица </a:t>
            </a:r>
            <a:r>
              <a:rPr lang="ru-RU" sz="1400" dirty="0">
                <a:latin typeface="Circe Light" panose="020B0402020203020203"/>
                <a:cs typeface="Arial" panose="020B0604020202020204" pitchFamily="34" charset="0"/>
              </a:rPr>
              <a:t>СИ, </a:t>
            </a:r>
            <a:r>
              <a:rPr lang="ru-RU" sz="1400" dirty="0" smtClean="0">
                <a:latin typeface="Circe Light" panose="020B0402020203020203"/>
                <a:cs typeface="Arial" panose="020B0604020202020204" pitchFamily="34" charset="0"/>
              </a:rPr>
              <a:t>определенная </a:t>
            </a:r>
            <a:r>
              <a:rPr lang="ru-RU" sz="1400" dirty="0">
                <a:latin typeface="Circe Light" panose="020B0402020203020203"/>
                <a:cs typeface="Arial" panose="020B0604020202020204" pitchFamily="34" charset="0"/>
              </a:rPr>
              <a:t>на основе изготовленного человеком объекта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916246" y="9306138"/>
            <a:ext cx="4750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/>
                <a:cs typeface="Arial" panose="020B0604020202020204" pitchFamily="34" charset="0"/>
              </a:rPr>
              <a:t>Весы </a:t>
            </a:r>
            <a:r>
              <a:rPr lang="ru-RU" sz="3200" b="1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/>
                <a:cs typeface="Arial" panose="020B0604020202020204" pitchFamily="34" charset="0"/>
              </a:rPr>
              <a:t>Киббла</a:t>
            </a:r>
            <a:r>
              <a:rPr lang="ru-RU" sz="3200" b="1" cap="all" dirty="0">
                <a:latin typeface="Circe Light" panose="020B0402020203020203"/>
                <a:cs typeface="Arial" panose="020B0604020202020204" pitchFamily="34" charset="0"/>
              </a:rPr>
              <a:t> </a:t>
            </a:r>
            <a:r>
              <a:rPr lang="ru-RU" sz="3200" b="1" cap="all" dirty="0" smtClean="0">
                <a:latin typeface="Circe Light" panose="020B0402020203020203"/>
                <a:cs typeface="Arial" panose="020B0604020202020204" pitchFamily="34" charset="0"/>
              </a:rPr>
              <a:t/>
            </a:r>
            <a:br>
              <a:rPr lang="ru-RU" sz="3200" b="1" cap="all" dirty="0" smtClean="0">
                <a:latin typeface="Circe Light" panose="020B0402020203020203"/>
                <a:cs typeface="Arial" panose="020B0604020202020204" pitchFamily="34" charset="0"/>
              </a:rPr>
            </a:br>
            <a:r>
              <a:rPr lang="ru-RU" sz="3200" cap="all" dirty="0" smtClean="0">
                <a:latin typeface="Circe Light" panose="020B0402020203020203"/>
                <a:cs typeface="Arial" panose="020B0604020202020204" pitchFamily="34" charset="0"/>
              </a:rPr>
              <a:t>(ватт-весы)</a:t>
            </a:r>
            <a:endParaRPr lang="ru-RU" sz="3200" cap="all" dirty="0">
              <a:latin typeface="Circe Light" panose="020B0402020203020203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095128" y="2128090"/>
            <a:ext cx="37188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irce Light" panose="020B0402020203020203"/>
                <a:cs typeface="Arial" panose="020B0604020202020204" pitchFamily="34" charset="0"/>
              </a:rPr>
              <a:t>Государственный первичный эталон единицы </a:t>
            </a:r>
            <a:r>
              <a:rPr lang="ru-RU" sz="2000" b="1" dirty="0" smtClean="0">
                <a:latin typeface="Circe Light" panose="020B0402020203020203"/>
                <a:cs typeface="Arial" panose="020B0604020202020204" pitchFamily="34" charset="0"/>
              </a:rPr>
              <a:t>массы</a:t>
            </a:r>
            <a:br>
              <a:rPr lang="ru-RU" sz="2000" b="1" dirty="0" smtClean="0">
                <a:latin typeface="Circe Light" panose="020B0402020203020203"/>
                <a:cs typeface="Arial" panose="020B0604020202020204" pitchFamily="34" charset="0"/>
              </a:rPr>
            </a:br>
            <a:r>
              <a:rPr lang="ru-RU" sz="2000" b="1" dirty="0" smtClean="0">
                <a:latin typeface="Circe Light" panose="020B0402020203020203"/>
                <a:cs typeface="Arial" panose="020B0604020202020204" pitchFamily="34" charset="0"/>
              </a:rPr>
              <a:t>(ГЭТ 3 – 2008)</a:t>
            </a:r>
            <a:endParaRPr lang="ru-RU" sz="2000" b="1" dirty="0">
              <a:latin typeface="Circe Light" panose="020B0402020203020203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512" y="6592487"/>
            <a:ext cx="3851214" cy="267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Прямоугольник 42"/>
          <p:cNvSpPr/>
          <p:nvPr/>
        </p:nvSpPr>
        <p:spPr>
          <a:xfrm>
            <a:off x="1608833" y="9381877"/>
            <a:ext cx="43188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Circe Light" panose="020B0402020203020203"/>
                <a:cs typeface="Arial" panose="020B0604020202020204" pitchFamily="34" charset="0"/>
              </a:rPr>
              <a:t>Вакуумный компаратор массы, применяемый для передачи единицы рабочим эталонам</a:t>
            </a:r>
            <a:endParaRPr lang="ru-RU" sz="1600" dirty="0">
              <a:solidFill>
                <a:schemeClr val="tx1"/>
              </a:solidFill>
              <a:latin typeface="Circe Light" panose="020B0402020203020203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FC2414-7B1E-CA67-F343-E6ACCF374587}"/>
              </a:ext>
            </a:extLst>
          </p:cNvPr>
          <p:cNvSpPr txBox="1"/>
          <p:nvPr/>
        </p:nvSpPr>
        <p:spPr>
          <a:xfrm>
            <a:off x="11029120" y="2092213"/>
            <a:ext cx="6519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Создание эталона массы</a:t>
            </a:r>
            <a:endParaRPr lang="ru-RU" sz="2400" b="1" u="sng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Light" panose="020B0402020203020203" pitchFamily="34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342268" y="6756482"/>
            <a:ext cx="617009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Запланировано:</a:t>
            </a:r>
            <a:endParaRPr lang="ru-RU" sz="2800" b="1" u="sng" dirty="0">
              <a:latin typeface="Circe Light" panose="020B0402020203020203" pitchFamily="34" charset="-52"/>
              <a:ea typeface="Times New Roman" panose="02020603050405020304" pitchFamily="18" charset="0"/>
            </a:endParaRPr>
          </a:p>
          <a:p>
            <a:r>
              <a:rPr lang="ru-RU" sz="2000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Поручение Д.В. </a:t>
            </a:r>
            <a:r>
              <a:rPr lang="ru-RU" sz="2000" dirty="0" err="1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Мантурова</a:t>
            </a:r>
            <a:r>
              <a:rPr lang="ru-RU" sz="2000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 от 18 мая 2024 г. </a:t>
            </a:r>
            <a:br>
              <a:rPr lang="ru-RU" sz="2000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</a:br>
            <a:r>
              <a:rPr lang="ru-RU" sz="2000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№ МД-П9-14624 </a:t>
            </a:r>
            <a:r>
              <a:rPr lang="ru-RU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по проведению</a:t>
            </a:r>
          </a:p>
          <a:p>
            <a:endParaRPr lang="ru-RU" b="1" dirty="0" smtClean="0">
              <a:latin typeface="Circe Light" panose="020B0402020203020203" pitchFamily="34" charset="-52"/>
              <a:ea typeface="Times New Roman" panose="02020603050405020304" pitchFamily="18" charset="0"/>
            </a:endParaRPr>
          </a:p>
          <a:p>
            <a:r>
              <a:rPr lang="ru-RU" b="1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ОКР «Килограмм» </a:t>
            </a:r>
            <a:r>
              <a:rPr lang="ru-RU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(Разработка </a:t>
            </a:r>
            <a:r>
              <a:rPr lang="ru-RU" dirty="0">
                <a:latin typeface="Circe Light" panose="020B0402020203020203" pitchFamily="34" charset="-52"/>
                <a:ea typeface="Times New Roman" panose="02020603050405020304" pitchFamily="18" charset="0"/>
              </a:rPr>
              <a:t>и создание высокоточной измерительной системы на основе ватт-весов для воспроизведения единицы массы – </a:t>
            </a:r>
            <a:r>
              <a:rPr lang="ru-RU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килограмма)</a:t>
            </a:r>
          </a:p>
          <a:p>
            <a:r>
              <a:rPr lang="ru-RU" dirty="0" smtClean="0">
                <a:latin typeface="Circe Light" panose="020B0402020203020203" pitchFamily="34" charset="-52"/>
              </a:rPr>
              <a:t>Срок выполнения: 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2025 - 2029 гг.</a:t>
            </a:r>
          </a:p>
          <a:p>
            <a:r>
              <a:rPr lang="ru-RU" dirty="0">
                <a:latin typeface="Circe Light" panose="020B0402020203020203" pitchFamily="34" charset="-52"/>
              </a:rPr>
              <a:t>Ориентировочная </a:t>
            </a:r>
            <a:r>
              <a:rPr lang="ru-RU" dirty="0" smtClean="0">
                <a:latin typeface="Circe Light" panose="020B0402020203020203" pitchFamily="34" charset="-52"/>
              </a:rPr>
              <a:t>стоимость</a:t>
            </a:r>
            <a:r>
              <a:rPr lang="ru-RU" dirty="0" smtClean="0">
                <a:solidFill>
                  <a:srgbClr val="00B050"/>
                </a:solidFill>
                <a:latin typeface="Circe Light" panose="020B0402020203020203" pitchFamily="34" charset="-52"/>
              </a:rPr>
              <a:t>: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2 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210,00 млн. руб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 Light" panose="020B0402020203020203" pitchFamily="34" charset="-52"/>
              </a:rPr>
              <a:t>.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 Light" panose="020B0402020203020203" pitchFamily="34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3342268" y="2813821"/>
            <a:ext cx="642036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Circe Light" panose="020B0402020203020203" pitchFamily="34" charset="-52"/>
                <a:ea typeface="Times New Roman" panose="02020603050405020304" pitchFamily="18" charset="0"/>
              </a:rPr>
              <a:t>Выполнено:</a:t>
            </a:r>
          </a:p>
          <a:p>
            <a:pPr>
              <a:spcAft>
                <a:spcPts val="600"/>
              </a:spcAft>
            </a:pPr>
            <a:r>
              <a:rPr lang="ru-RU" sz="2000" b="1" cap="all" dirty="0" smtClean="0">
                <a:latin typeface="Circe Light" panose="020B0402020203020203" pitchFamily="34" charset="-52"/>
              </a:rPr>
              <a:t>НИР «Баланс» (2021 </a:t>
            </a:r>
            <a:r>
              <a:rPr lang="ru-RU" sz="1200" b="1" cap="all" dirty="0" smtClean="0">
                <a:latin typeface="Circe Light" panose="020B0402020203020203" pitchFamily="34" charset="-52"/>
              </a:rPr>
              <a:t>г.</a:t>
            </a:r>
            <a:r>
              <a:rPr lang="ru-RU" sz="2000" b="1" cap="all" dirty="0" smtClean="0">
                <a:latin typeface="Circe Light" panose="020B0402020203020203" pitchFamily="34" charset="-52"/>
              </a:rPr>
              <a:t>)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latin typeface="Circe Light" panose="020B0402020203020203" pitchFamily="34" charset="-52"/>
              </a:rPr>
              <a:t>Исследование </a:t>
            </a:r>
            <a:r>
              <a:rPr lang="ru-RU" sz="2000" dirty="0">
                <a:latin typeface="Circe Light" panose="020B0402020203020203" pitchFamily="34" charset="-52"/>
              </a:rPr>
              <a:t>путей создания эталона килограмма на основе </a:t>
            </a:r>
            <a:r>
              <a:rPr lang="ru-RU" sz="2000" dirty="0" smtClean="0">
                <a:latin typeface="Circe Light" panose="020B0402020203020203" pitchFamily="34" charset="-52"/>
              </a:rPr>
              <a:t>ватт-весов</a:t>
            </a:r>
          </a:p>
          <a:p>
            <a:r>
              <a:rPr lang="ru-RU" sz="2000" b="1" cap="all" dirty="0" smtClean="0">
                <a:latin typeface="Circe Light" panose="020B0402020203020203" pitchFamily="34" charset="-52"/>
              </a:rPr>
              <a:t>НИР «</a:t>
            </a:r>
            <a:r>
              <a:rPr lang="ru-RU" sz="2000" b="1" cap="all" dirty="0">
                <a:latin typeface="Circe Light" panose="020B0402020203020203" pitchFamily="34" charset="-52"/>
              </a:rPr>
              <a:t>Прогресс» (</a:t>
            </a:r>
            <a:r>
              <a:rPr lang="ru-RU" sz="2000" b="1" cap="all" dirty="0" smtClean="0">
                <a:latin typeface="Circe Light" panose="020B0402020203020203" pitchFamily="34" charset="-52"/>
              </a:rPr>
              <a:t>2022 </a:t>
            </a:r>
            <a:r>
              <a:rPr lang="ru-RU" sz="1200" b="1" cap="all" dirty="0">
                <a:latin typeface="Circe Light" panose="020B0402020203020203" pitchFamily="34" charset="-52"/>
              </a:rPr>
              <a:t>г</a:t>
            </a:r>
            <a:r>
              <a:rPr lang="ru-RU" sz="1200" b="1" cap="all" dirty="0" smtClean="0">
                <a:latin typeface="Circe Light" panose="020B0402020203020203" pitchFamily="34" charset="-52"/>
              </a:rPr>
              <a:t>.</a:t>
            </a:r>
            <a:r>
              <a:rPr lang="ru-RU" sz="2000" b="1" cap="all" dirty="0" smtClean="0">
                <a:latin typeface="Circe Light" panose="020B0402020203020203" pitchFamily="34" charset="-52"/>
              </a:rPr>
              <a:t>)</a:t>
            </a:r>
          </a:p>
          <a:p>
            <a:r>
              <a:rPr lang="ru-RU" sz="2000" dirty="0" smtClean="0">
                <a:latin typeface="Circe Light" panose="020B0402020203020203" pitchFamily="34" charset="-52"/>
              </a:rPr>
              <a:t>Исследование </a:t>
            </a:r>
            <a:r>
              <a:rPr lang="ru-RU" sz="2000" dirty="0">
                <a:latin typeface="Circe Light" panose="020B0402020203020203" pitchFamily="34" charset="-52"/>
              </a:rPr>
              <a:t>путей оптимизации конструкции систем ватт-весов для минимизации составляющих неопределенности измерений параметров, влияющих на точность воспроизведения килограмма на основе ватт-весов</a:t>
            </a:r>
            <a:endParaRPr lang="ru-RU" dirty="0">
              <a:latin typeface="Circe Light" panose="020B04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411954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0" y="138369"/>
            <a:ext cx="5876925" cy="5305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6687" y="2378775"/>
            <a:ext cx="5924550" cy="6057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41600" y="4840612"/>
            <a:ext cx="5943600" cy="5343525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14301787" y="1872432"/>
            <a:ext cx="1616047" cy="8311705"/>
          </a:xfrm>
          <a:prstGeom prst="rect">
            <a:avLst/>
          </a:prstGeom>
          <a:solidFill>
            <a:schemeClr val="bg1">
              <a:alpha val="73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54" y="1928134"/>
            <a:ext cx="5560264" cy="7816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Исполнение Программы…"/>
          <p:cNvSpPr txBox="1"/>
          <p:nvPr/>
        </p:nvSpPr>
        <p:spPr>
          <a:xfrm>
            <a:off x="1548972" y="1281803"/>
            <a:ext cx="17348627" cy="7134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>
              <a:defRPr sz="3600" b="1" cap="all" spc="-128">
                <a:latin typeface="Circe"/>
                <a:ea typeface="Circe"/>
                <a:cs typeface="Circe"/>
                <a:sym typeface="Circe"/>
              </a:defRPr>
            </a:pPr>
            <a:endParaRPr sz="3600" b="0" dirty="0">
              <a:latin typeface="Circe Light"/>
              <a:ea typeface="Circe Light"/>
              <a:cs typeface="Circe Light"/>
              <a:sym typeface="Circe Ligh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30779" y="1281803"/>
            <a:ext cx="16862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cap="all" dirty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Нормативно-правовое </a:t>
            </a:r>
            <a:r>
              <a:rPr lang="ru-RU" altLang="ru-RU" sz="36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регулирование</a:t>
            </a:r>
            <a:endParaRPr lang="ru-RU" altLang="ru-RU" sz="3600" b="1" cap="all" dirty="0">
              <a:solidFill>
                <a:schemeClr val="tx1"/>
              </a:solidFill>
              <a:latin typeface="Circe Light" panose="020B04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8" name="Прямоугольник: скругленные углы 4">
            <a:extLst>
              <a:ext uri="{FF2B5EF4-FFF2-40B4-BE49-F238E27FC236}">
                <a16:creationId xmlns:a16="http://schemas.microsoft.com/office/drawing/2014/main" id="{80A81851-7197-406C-AFA1-205B52D15178}"/>
              </a:ext>
            </a:extLst>
          </p:cNvPr>
          <p:cNvSpPr/>
          <p:nvPr/>
        </p:nvSpPr>
        <p:spPr>
          <a:xfrm>
            <a:off x="8201828" y="2699433"/>
            <a:ext cx="6840000" cy="396000"/>
          </a:xfrm>
          <a:prstGeom prst="rect">
            <a:avLst/>
          </a:prstGeom>
          <a:solidFill>
            <a:srgbClr val="92D050">
              <a:alpha val="75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spcBef>
                <a:spcPts val="600"/>
              </a:spcBef>
              <a:defRPr/>
            </a:pPr>
            <a:r>
              <a:rPr lang="ru-RU" sz="1700" b="1" cap="all" dirty="0" smtClean="0">
                <a:solidFill>
                  <a:schemeClr val="tx1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Постановление Правительства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РФ от 16.11.2020 № </a:t>
            </a: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1847</a:t>
            </a:r>
          </a:p>
        </p:txBody>
      </p:sp>
      <p:sp>
        <p:nvSpPr>
          <p:cNvPr id="36" name="Прямоугольник: скругленные углы 4">
            <a:extLst>
              <a:ext uri="{FF2B5EF4-FFF2-40B4-BE49-F238E27FC236}">
                <a16:creationId xmlns:a16="http://schemas.microsoft.com/office/drawing/2014/main" id="{CA41B2D5-A58A-433B-8A60-7BE894F3383F}"/>
              </a:ext>
            </a:extLst>
          </p:cNvPr>
          <p:cNvSpPr/>
          <p:nvPr/>
        </p:nvSpPr>
        <p:spPr>
          <a:xfrm>
            <a:off x="8201828" y="7509690"/>
            <a:ext cx="6840000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Постановление Правительства </a:t>
            </a:r>
            <a:r>
              <a:rPr lang="ru-RU" sz="1700" b="1" cap="all" dirty="0" smtClean="0">
                <a:solidFill>
                  <a:schemeClr val="tx1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РФ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от 17.06.2004 № 294 </a:t>
            </a:r>
            <a:endParaRPr lang="ru-RU" sz="1700" b="1" cap="all" spc="-10" dirty="0">
              <a:solidFill>
                <a:schemeClr val="tx1"/>
              </a:solidFill>
              <a:latin typeface="Circe" panose="020B0502020203020203" pitchFamily="34" charset="-52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37" name="Прямоугольник: скругленные углы 4">
            <a:extLst>
              <a:ext uri="{FF2B5EF4-FFF2-40B4-BE49-F238E27FC236}">
                <a16:creationId xmlns:a16="http://schemas.microsoft.com/office/drawing/2014/main" id="{F10E6DEB-FCC1-4A74-8035-2AA38BA77D66}"/>
              </a:ext>
            </a:extLst>
          </p:cNvPr>
          <p:cNvSpPr/>
          <p:nvPr/>
        </p:nvSpPr>
        <p:spPr>
          <a:xfrm>
            <a:off x="8201828" y="2164960"/>
            <a:ext cx="6840000" cy="396000"/>
          </a:xfrm>
          <a:prstGeom prst="rect">
            <a:avLst/>
          </a:prstGeom>
          <a:solidFill>
            <a:srgbClr val="92D050">
              <a:alpha val="75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rgbClr val="FF0000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Постановление Правительства </a:t>
            </a:r>
            <a:r>
              <a:rPr lang="ru-RU" sz="1700" b="1" cap="all" dirty="0" smtClean="0">
                <a:solidFill>
                  <a:srgbClr val="FF0000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РФ 02.04.2015 № 311</a:t>
            </a:r>
            <a:endParaRPr lang="ru-RU" sz="1700" b="1" cap="all" spc="-10" dirty="0">
              <a:solidFill>
                <a:srgbClr val="FF0000"/>
              </a:solidFill>
              <a:effectLst/>
              <a:latin typeface="Circe" panose="020B0502020203020203" pitchFamily="34" charset="-52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39" name="Прямоугольник: скругленные углы 4">
            <a:extLst>
              <a:ext uri="{FF2B5EF4-FFF2-40B4-BE49-F238E27FC236}">
                <a16:creationId xmlns:a16="http://schemas.microsoft.com/office/drawing/2014/main" id="{F5F031F1-912E-4386-8504-9C9043BE23E5}"/>
              </a:ext>
            </a:extLst>
          </p:cNvPr>
          <p:cNvSpPr/>
          <p:nvPr/>
        </p:nvSpPr>
        <p:spPr>
          <a:xfrm>
            <a:off x="8198271" y="8044163"/>
            <a:ext cx="6840000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 smtClean="0">
                <a:solidFill>
                  <a:schemeClr val="tx1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Постановление Правительства </a:t>
            </a: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РФ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от 05.06.2008 № 438 </a:t>
            </a:r>
            <a:endParaRPr lang="ru-RU" sz="1700" b="1" cap="all" spc="-10" dirty="0">
              <a:solidFill>
                <a:schemeClr val="tx1"/>
              </a:solidFill>
              <a:latin typeface="Circe" panose="020B0502020203020203" pitchFamily="34" charset="-52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6" name="Прямоугольник: скругленные углы 4">
            <a:extLst>
              <a:ext uri="{FF2B5EF4-FFF2-40B4-BE49-F238E27FC236}">
                <a16:creationId xmlns:a16="http://schemas.microsoft.com/office/drawing/2014/main" id="{F10E6DEB-FCC1-4A74-8035-2AA38BA77D66}"/>
              </a:ext>
            </a:extLst>
          </p:cNvPr>
          <p:cNvSpPr/>
          <p:nvPr/>
        </p:nvSpPr>
        <p:spPr>
          <a:xfrm>
            <a:off x="8194876" y="8578630"/>
            <a:ext cx="6840000" cy="792000"/>
          </a:xfrm>
          <a:prstGeom prst="rect">
            <a:avLst/>
          </a:prstGeom>
          <a:solidFill>
            <a:srgbClr val="92D050">
              <a:alpha val="4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effectLst/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Постановление Правительства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РФ </a:t>
            </a: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«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Calibri" panose="020F0502020204030204" pitchFamily="34" charset="0"/>
              </a:rPr>
              <a:t>Об утверждении Положения о Государственной метрологической службе»</a:t>
            </a:r>
            <a:endParaRPr lang="ru-RU" sz="1700" b="1" cap="all" spc="-10" dirty="0">
              <a:solidFill>
                <a:schemeClr val="tx1"/>
              </a:solidFill>
              <a:effectLst/>
              <a:latin typeface="Circe" panose="020B0502020203020203" pitchFamily="34" charset="-52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6" name="Прямоугольник: скругленные углы 4">
            <a:extLst>
              <a:ext uri="{FF2B5EF4-FFF2-40B4-BE49-F238E27FC236}">
                <a16:creationId xmlns:a16="http://schemas.microsoft.com/office/drawing/2014/main" id="{3697DDE0-FFBC-4DC1-A970-5B1E1C9421AE}"/>
              </a:ext>
            </a:extLst>
          </p:cNvPr>
          <p:cNvSpPr/>
          <p:nvPr/>
        </p:nvSpPr>
        <p:spPr>
          <a:xfrm>
            <a:off x="8201828" y="4837325"/>
            <a:ext cx="6840000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31.07.2020 № 2510 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21" name="Прямоугольник: скругленные углы 4">
            <a:extLst>
              <a:ext uri="{FF2B5EF4-FFF2-40B4-BE49-F238E27FC236}">
                <a16:creationId xmlns:a16="http://schemas.microsoft.com/office/drawing/2014/main" id="{182D0986-AF31-4CA9-8A6B-E081EF67C7F8}"/>
              </a:ext>
            </a:extLst>
          </p:cNvPr>
          <p:cNvSpPr/>
          <p:nvPr/>
        </p:nvSpPr>
        <p:spPr>
          <a:xfrm>
            <a:off x="8201828" y="5371798"/>
            <a:ext cx="6840000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28.08.2020 № 2905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22" name="Прямоугольник: скругленные углы 4">
            <a:extLst>
              <a:ext uri="{FF2B5EF4-FFF2-40B4-BE49-F238E27FC236}">
                <a16:creationId xmlns:a16="http://schemas.microsoft.com/office/drawing/2014/main" id="{6FEE1AF1-C127-484F-9B99-07265705AD72}"/>
              </a:ext>
            </a:extLst>
          </p:cNvPr>
          <p:cNvSpPr/>
          <p:nvPr/>
        </p:nvSpPr>
        <p:spPr>
          <a:xfrm>
            <a:off x="8201828" y="5906271"/>
            <a:ext cx="6840000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28.08.2020 № 2906 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25" name="Прямоугольник: скругленные углы 4">
            <a:extLst>
              <a:ext uri="{FF2B5EF4-FFF2-40B4-BE49-F238E27FC236}">
                <a16:creationId xmlns:a16="http://schemas.microsoft.com/office/drawing/2014/main" id="{A9425E5D-26FB-4C26-B094-8F7B90DA460C}"/>
              </a:ext>
            </a:extLst>
          </p:cNvPr>
          <p:cNvSpPr/>
          <p:nvPr/>
        </p:nvSpPr>
        <p:spPr>
          <a:xfrm>
            <a:off x="8205386" y="6975217"/>
            <a:ext cx="6832885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25.12.2015 № 4091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28" name="Прямоугольник: скругленные углы 4">
            <a:extLst>
              <a:ext uri="{FF2B5EF4-FFF2-40B4-BE49-F238E27FC236}">
                <a16:creationId xmlns:a16="http://schemas.microsoft.com/office/drawing/2014/main" id="{4F2E2D9A-A186-4165-ADB8-0C027333EFEA}"/>
              </a:ext>
            </a:extLst>
          </p:cNvPr>
          <p:cNvSpPr/>
          <p:nvPr/>
        </p:nvSpPr>
        <p:spPr>
          <a:xfrm>
            <a:off x="8201828" y="6440744"/>
            <a:ext cx="6840000" cy="396000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28.08.2020 № 2907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45" name="Прямоугольник: скругленные углы 4">
            <a:extLst>
              <a:ext uri="{FF2B5EF4-FFF2-40B4-BE49-F238E27FC236}">
                <a16:creationId xmlns:a16="http://schemas.microsoft.com/office/drawing/2014/main" id="{2B378FFC-479B-4D1D-8248-8CB3AEB2EBCE}"/>
              </a:ext>
            </a:extLst>
          </p:cNvPr>
          <p:cNvSpPr/>
          <p:nvPr/>
        </p:nvSpPr>
        <p:spPr>
          <a:xfrm>
            <a:off x="8201828" y="3233906"/>
            <a:ext cx="6840000" cy="396000"/>
          </a:xfrm>
          <a:prstGeom prst="rect">
            <a:avLst/>
          </a:prstGeom>
          <a:solidFill>
            <a:srgbClr val="92D050">
              <a:alpha val="75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27.01.2025 </a:t>
            </a: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№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335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685" y="1971624"/>
            <a:ext cx="540000" cy="5400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685" y="3024393"/>
            <a:ext cx="540000" cy="5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6459" y="8606271"/>
            <a:ext cx="580793" cy="546691"/>
          </a:xfrm>
          <a:prstGeom prst="rect">
            <a:avLst/>
          </a:prstGeom>
        </p:spPr>
      </p:pic>
      <p:sp>
        <p:nvSpPr>
          <p:cNvPr id="51" name="Стрелка вправо 50"/>
          <p:cNvSpPr/>
          <p:nvPr/>
        </p:nvSpPr>
        <p:spPr>
          <a:xfrm>
            <a:off x="7356524" y="2506879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право 51"/>
          <p:cNvSpPr/>
          <p:nvPr/>
        </p:nvSpPr>
        <p:spPr>
          <a:xfrm>
            <a:off x="7356524" y="3663286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>
            <a:off x="7356524" y="4819693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право 53"/>
          <p:cNvSpPr/>
          <p:nvPr/>
        </p:nvSpPr>
        <p:spPr>
          <a:xfrm>
            <a:off x="7356524" y="5976100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право 54"/>
          <p:cNvSpPr/>
          <p:nvPr/>
        </p:nvSpPr>
        <p:spPr>
          <a:xfrm>
            <a:off x="7356524" y="7132507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0" y="9731337"/>
            <a:ext cx="17496227" cy="523220"/>
          </a:xfrm>
          <a:prstGeom prst="rect">
            <a:avLst/>
          </a:prstGeom>
          <a:solidFill>
            <a:schemeClr val="bg1">
              <a:alpha val="53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irce" panose="020B0502020203020203" pitchFamily="34" charset="-52"/>
                <a:ea typeface="Calibri" panose="020F0502020204030204" pitchFamily="34" charset="0"/>
              </a:rPr>
              <a:t>Федеральный закон от 14.02.2024 </a:t>
            </a:r>
            <a:r>
              <a:rPr lang="ru-RU" sz="2800" b="1" dirty="0" smtClean="0">
                <a:solidFill>
                  <a:schemeClr val="tx1"/>
                </a:solidFill>
                <a:latin typeface="Circe" panose="020B0502020203020203" pitchFamily="34" charset="-52"/>
                <a:ea typeface="Calibri" panose="020F0502020204030204" pitchFamily="34" charset="0"/>
              </a:rPr>
              <a:t>№ </a:t>
            </a:r>
            <a:r>
              <a:rPr lang="ru-RU" sz="2800" b="1" dirty="0">
                <a:solidFill>
                  <a:schemeClr val="tx1"/>
                </a:solidFill>
                <a:latin typeface="Circe" panose="020B0502020203020203" pitchFamily="34" charset="-52"/>
                <a:ea typeface="Calibri" panose="020F0502020204030204" pitchFamily="34" charset="0"/>
              </a:rPr>
              <a:t>18-ФЗ </a:t>
            </a:r>
            <a:r>
              <a:rPr lang="ru-RU" sz="2800" b="1" dirty="0" smtClean="0">
                <a:solidFill>
                  <a:schemeClr val="tx1"/>
                </a:solidFill>
                <a:latin typeface="Circe" panose="020B0502020203020203" pitchFamily="34" charset="-52"/>
                <a:ea typeface="Calibri" panose="020F0502020204030204" pitchFamily="34" charset="0"/>
              </a:rPr>
              <a:t>вступил в силу </a:t>
            </a:r>
            <a:r>
              <a:rPr lang="ru-RU" sz="2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Calibri" panose="020F0502020204030204" pitchFamily="34" charset="0"/>
              </a:rPr>
              <a:t>1 марта 2025 года</a:t>
            </a:r>
            <a:endParaRPr lang="ru-RU" sz="2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</a:endParaRP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41" y="8685818"/>
            <a:ext cx="2076794" cy="1626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9" name="Стрелка вправо 58"/>
          <p:cNvSpPr/>
          <p:nvPr/>
        </p:nvSpPr>
        <p:spPr>
          <a:xfrm>
            <a:off x="7356524" y="8288916"/>
            <a:ext cx="719447" cy="624101"/>
          </a:xfrm>
          <a:prstGeom prst="rightArrow">
            <a:avLst/>
          </a:prstGeom>
          <a:solidFill>
            <a:schemeClr val="accent1">
              <a:alpha val="51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: скругленные углы 4">
            <a:extLst>
              <a:ext uri="{FF2B5EF4-FFF2-40B4-BE49-F238E27FC236}">
                <a16:creationId xmlns:a16="http://schemas.microsoft.com/office/drawing/2014/main" id="{2B378FFC-479B-4D1D-8248-8CB3AEB2EBCE}"/>
              </a:ext>
            </a:extLst>
          </p:cNvPr>
          <p:cNvSpPr/>
          <p:nvPr/>
        </p:nvSpPr>
        <p:spPr>
          <a:xfrm>
            <a:off x="8201828" y="3768379"/>
            <a:ext cx="6840000" cy="396000"/>
          </a:xfrm>
          <a:prstGeom prst="rect">
            <a:avLst/>
          </a:prstGeom>
          <a:solidFill>
            <a:srgbClr val="92D050">
              <a:alpha val="75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21.01.2025 </a:t>
            </a: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№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219 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61" name="Прямоугольник: скругленные углы 4">
            <a:extLst>
              <a:ext uri="{FF2B5EF4-FFF2-40B4-BE49-F238E27FC236}">
                <a16:creationId xmlns:a16="http://schemas.microsoft.com/office/drawing/2014/main" id="{2B378FFC-479B-4D1D-8248-8CB3AEB2EBCE}"/>
              </a:ext>
            </a:extLst>
          </p:cNvPr>
          <p:cNvSpPr/>
          <p:nvPr/>
        </p:nvSpPr>
        <p:spPr>
          <a:xfrm>
            <a:off x="8201828" y="4302852"/>
            <a:ext cx="6840000" cy="396000"/>
          </a:xfrm>
          <a:prstGeom prst="rect">
            <a:avLst/>
          </a:prstGeom>
          <a:solidFill>
            <a:srgbClr val="92D050">
              <a:alpha val="75000"/>
            </a:srgbClr>
          </a:solidFill>
          <a:ln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53" tIns="11427" rIns="22853" bIns="11427" anchor="ctr"/>
          <a:lstStyle/>
          <a:p>
            <a:pPr algn="ctr">
              <a:defRPr/>
            </a:pP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Приказ Минпромторга России от 27.01.2025 </a:t>
            </a:r>
            <a:r>
              <a:rPr lang="ru-RU" sz="1700" b="1" cap="all" dirty="0" smtClean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№ </a:t>
            </a:r>
            <a:r>
              <a:rPr lang="ru-RU" sz="1700" b="1" cap="all" dirty="0">
                <a:solidFill>
                  <a:schemeClr val="tx1"/>
                </a:solidFill>
                <a:latin typeface="Circe" panose="020B0502020203020203" pitchFamily="34" charset="-52"/>
                <a:ea typeface="Times New Roman" panose="02020603050405020304" pitchFamily="18" charset="0"/>
                <a:cs typeface="Arial" panose="020B0604020202020204" pitchFamily="34" charset="0"/>
              </a:rPr>
              <a:t>336 </a:t>
            </a:r>
            <a:endParaRPr lang="ru-RU" altLang="ru-RU" sz="1700" b="1" cap="all" dirty="0">
              <a:solidFill>
                <a:schemeClr val="tx1"/>
              </a:solidFill>
              <a:latin typeface="Circe" panose="020B0502020203020203" pitchFamily="34" charset="-52"/>
              <a:cs typeface="Arial" panose="020B0604020202020204" pitchFamily="34" charset="0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685" y="3604513"/>
            <a:ext cx="540000" cy="54000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685" y="4102225"/>
            <a:ext cx="540000" cy="540000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685" y="2526350"/>
            <a:ext cx="540000" cy="54000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6390" y="4844148"/>
            <a:ext cx="422589" cy="389987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476" y="5371798"/>
            <a:ext cx="422589" cy="389987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475" y="5898163"/>
            <a:ext cx="422589" cy="389987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416" y="6424382"/>
            <a:ext cx="422589" cy="389987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475" y="6981230"/>
            <a:ext cx="422589" cy="389987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475" y="7490602"/>
            <a:ext cx="422589" cy="389987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416" y="8049954"/>
            <a:ext cx="422589" cy="389987"/>
          </a:xfrm>
          <a:prstGeom prst="rect">
            <a:avLst/>
          </a:prstGeom>
        </p:spPr>
      </p:pic>
      <p:sp>
        <p:nvSpPr>
          <p:cNvPr id="43" name="Номер слайда 1">
            <a:extLst>
              <a:ext uri="{FF2B5EF4-FFF2-40B4-BE49-F238E27FC236}">
                <a16:creationId xmlns:a16="http://schemas.microsoft.com/office/drawing/2014/main" id="{6194F170-3B40-4772-B438-506CCBE2F716}"/>
              </a:ext>
            </a:extLst>
          </p:cNvPr>
          <p:cNvSpPr txBox="1">
            <a:spLocks/>
          </p:cNvSpPr>
          <p:nvPr/>
        </p:nvSpPr>
        <p:spPr>
          <a:xfrm>
            <a:off x="18940152" y="10408089"/>
            <a:ext cx="208904" cy="307777"/>
          </a:xfrm>
          <a:prstGeom prst="rect">
            <a:avLst/>
          </a:prstGeom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fld id="{86CB4B4D-7CA3-9044-876B-883B54F8677D}" type="slidenum">
              <a:rPr lang="ru-RU" sz="1600" smtClean="0">
                <a:latin typeface="Circe" panose="020B0502020203020203" pitchFamily="34" charset="-52"/>
              </a:rPr>
              <a:pPr/>
              <a:t>4</a:t>
            </a:fld>
            <a:endParaRPr lang="ru-RU" sz="1600" dirty="0">
              <a:latin typeface="Circe" panose="020B05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931468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Стрелка вправо 41"/>
          <p:cNvSpPr/>
          <p:nvPr/>
        </p:nvSpPr>
        <p:spPr>
          <a:xfrm>
            <a:off x="1815198" y="2991173"/>
            <a:ext cx="17575888" cy="1270861"/>
          </a:xfrm>
          <a:prstGeom prst="rightArrow">
            <a:avLst/>
          </a:prstGeom>
          <a:gradFill flip="none" rotWithShape="1">
            <a:gsLst>
              <a:gs pos="12000">
                <a:schemeClr val="bg1"/>
              </a:gs>
              <a:gs pos="36000">
                <a:srgbClr val="92D050"/>
              </a:gs>
              <a:gs pos="66000">
                <a:srgbClr val="00B0F0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90596" y="1319142"/>
            <a:ext cx="16862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Применение Аттестованных методик измерений</a:t>
            </a:r>
            <a:endParaRPr lang="ru-RU" altLang="ru-RU" sz="3600" b="1" cap="all" dirty="0">
              <a:solidFill>
                <a:schemeClr val="tx1"/>
              </a:solidFill>
              <a:latin typeface="Circe Light" panose="020B0402020203020203" pitchFamily="34" charset="-52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15286" y="284439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1993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032681" y="2844394"/>
            <a:ext cx="4" cy="223746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032681" y="3136900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9" name="Прямоугольник 28"/>
          <p:cNvSpPr/>
          <p:nvPr/>
        </p:nvSpPr>
        <p:spPr>
          <a:xfrm>
            <a:off x="4696659" y="2800964"/>
            <a:ext cx="638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1997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>
            <a:off x="4696659" y="2800964"/>
            <a:ext cx="17402" cy="3393663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714054" y="3093470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3" name="Прямоугольник 32"/>
          <p:cNvSpPr/>
          <p:nvPr/>
        </p:nvSpPr>
        <p:spPr>
          <a:xfrm>
            <a:off x="7589186" y="2842736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2008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606585" y="2842736"/>
            <a:ext cx="10093" cy="4606664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7606581" y="3135242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Прямоугольник 35"/>
          <p:cNvSpPr/>
          <p:nvPr/>
        </p:nvSpPr>
        <p:spPr>
          <a:xfrm>
            <a:off x="9879017" y="2918421"/>
            <a:ext cx="652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2016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9896413" y="2918421"/>
            <a:ext cx="2" cy="5827564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9896412" y="3210927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9" name="Прямоугольник 38"/>
          <p:cNvSpPr/>
          <p:nvPr/>
        </p:nvSpPr>
        <p:spPr>
          <a:xfrm>
            <a:off x="17209967" y="2529508"/>
            <a:ext cx="1280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atin typeface="Circe" panose="020B0502020203020203" pitchFamily="34" charset="-52"/>
              </a:rPr>
              <a:t>2025</a:t>
            </a:r>
            <a:endParaRPr lang="ru-RU" sz="2400" b="1" cap="all" dirty="0">
              <a:latin typeface="Circe" panose="020B0502020203020203" pitchFamily="34" charset="-52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18319064" y="2529508"/>
            <a:ext cx="8566" cy="7451653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16900452" y="2919017"/>
            <a:ext cx="1427178" cy="4073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Прямоугольник 18"/>
          <p:cNvSpPr/>
          <p:nvPr/>
        </p:nvSpPr>
        <p:spPr>
          <a:xfrm>
            <a:off x="2077288" y="4158530"/>
            <a:ext cx="7612248" cy="923330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июня 1993 года</a:t>
            </a:r>
            <a:endParaRPr lang="en-US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Закона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Российской Федерации </a:t>
            </a:r>
            <a:endParaRPr lang="ru-RU" dirty="0" smtClean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27 апреля 1993 г. № 4871-1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«Об обеспечении единства измерений»</a:t>
            </a: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14054" y="5073866"/>
            <a:ext cx="7057032" cy="120032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июля 1997 года</a:t>
            </a:r>
            <a:endParaRPr lang="en-US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Введение в действие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ГОСТ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Р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8.563-96 </a:t>
            </a: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«Государственный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стандарт Российской Федерации. Государственная система обеспечения единства измерений. Методики выполнения </a:t>
            </a: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измерений»</a:t>
            </a: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646549" y="6511141"/>
            <a:ext cx="7471382" cy="923330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30 декабря 2008 года</a:t>
            </a:r>
            <a:endParaRPr lang="en-US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Федерального закона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26 июня 2008 г. №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102-ФЗ </a:t>
            </a:r>
            <a:r>
              <a:rPr 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/>
            </a:r>
            <a:br>
              <a:rPr 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«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Об обеспечении единства измерений»</a:t>
            </a: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9913811" y="7684101"/>
            <a:ext cx="7862687" cy="923330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8 марта 2016 года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приказа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Минпромторга России </a:t>
            </a: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15 декабря 2015 г. № 4091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«Об утверждении порядка </a:t>
            </a: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аттестации…» </a:t>
            </a: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572960" y="8880277"/>
            <a:ext cx="7688733" cy="120032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марта 2025 года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Федерального закона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14 февраля 2024 г. № 18-ФЗ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«О внесении изменений </a:t>
            </a: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Федеральный закон «Об обеспечении единства измерений»</a:t>
            </a:r>
            <a:endParaRPr lang="ru-RU" dirty="0">
              <a:latin typeface="Circe" panose="020B0502020203020203" pitchFamily="34" charset="-52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flipH="1">
            <a:off x="2015286" y="5081860"/>
            <a:ext cx="7293814" cy="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Прямая соединительная линия 83"/>
          <p:cNvCxnSpPr/>
          <p:nvPr/>
        </p:nvCxnSpPr>
        <p:spPr>
          <a:xfrm flipH="1">
            <a:off x="4696659" y="6194627"/>
            <a:ext cx="7053613" cy="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>
            <a:off x="7616679" y="7434471"/>
            <a:ext cx="7412692" cy="1666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>
            <a:off x="9879017" y="8737054"/>
            <a:ext cx="7349440" cy="8931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>
            <a:off x="10610262" y="9990498"/>
            <a:ext cx="7723875" cy="3113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2" name="Прямоугольник 111"/>
          <p:cNvSpPr/>
          <p:nvPr/>
        </p:nvSpPr>
        <p:spPr>
          <a:xfrm>
            <a:off x="7769664" y="8207376"/>
            <a:ext cx="1919872" cy="107721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Calibri" panose="020F0502020204030204" pitchFamily="34" charset="0"/>
              </a:rPr>
              <a:t>49 000+ 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Calibri" panose="020F0502020204030204" pitchFamily="34" charset="0"/>
              </a:rPr>
              <a:t>МВИ</a:t>
            </a:r>
            <a:endParaRPr lang="ru-RU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550594" y="3445487"/>
            <a:ext cx="44489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Федеральный закон № 102-ФЗ</a:t>
            </a:r>
            <a:endParaRPr lang="ru-RU" sz="2000" b="1" cap="all" dirty="0">
              <a:effectLst>
                <a:glow rad="101600">
                  <a:schemeClr val="bg1">
                    <a:alpha val="6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68887" y="3445487"/>
            <a:ext cx="26452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000" b="1" cap="all" dirty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Закон </a:t>
            </a:r>
            <a:r>
              <a:rPr lang="ru-RU" sz="2000" b="1" cap="all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РФ </a:t>
            </a:r>
            <a:r>
              <a:rPr lang="ru-RU" sz="2000" b="1" cap="all" dirty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№ 4871-1</a:t>
            </a:r>
          </a:p>
        </p:txBody>
      </p:sp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3225539121"/>
              </p:ext>
            </p:extLst>
          </p:nvPr>
        </p:nvGraphicFramePr>
        <p:xfrm>
          <a:off x="332493" y="6620518"/>
          <a:ext cx="7511346" cy="385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200947" y="6612636"/>
            <a:ext cx="75687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cap="all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сведения об аттестации МВИ</a:t>
            </a:r>
            <a:endParaRPr lang="ru-RU" sz="2200" b="1" cap="all" dirty="0">
              <a:latin typeface="Circe" panose="020B0502020203020203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8735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1290918" y="2991173"/>
            <a:ext cx="18100168" cy="1270861"/>
          </a:xfrm>
          <a:prstGeom prst="rightArrow">
            <a:avLst/>
          </a:prstGeom>
          <a:gradFill flip="none" rotWithShape="1">
            <a:gsLst>
              <a:gs pos="12000">
                <a:schemeClr val="bg1"/>
              </a:gs>
              <a:gs pos="36000">
                <a:srgbClr val="92D050"/>
              </a:gs>
              <a:gs pos="66000">
                <a:srgbClr val="00B0F0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9463" y="2840945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1993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736858" y="3133451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9" name="Прямоугольник 28"/>
          <p:cNvSpPr/>
          <p:nvPr/>
        </p:nvSpPr>
        <p:spPr>
          <a:xfrm>
            <a:off x="5247567" y="2842736"/>
            <a:ext cx="638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1997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5264920" y="3148954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3" name="Прямоугольник 32"/>
          <p:cNvSpPr/>
          <p:nvPr/>
        </p:nvSpPr>
        <p:spPr>
          <a:xfrm>
            <a:off x="8115242" y="2870908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2008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8126841" y="2880000"/>
            <a:ext cx="5800" cy="2817835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8132637" y="3163414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Прямоугольник 35"/>
          <p:cNvSpPr/>
          <p:nvPr/>
        </p:nvSpPr>
        <p:spPr>
          <a:xfrm>
            <a:off x="10977846" y="2880000"/>
            <a:ext cx="652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2016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10995242" y="2894337"/>
            <a:ext cx="2" cy="738000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10992373" y="3175948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Прямоугольник 12"/>
          <p:cNvSpPr/>
          <p:nvPr/>
        </p:nvSpPr>
        <p:spPr>
          <a:xfrm>
            <a:off x="10550594" y="3445487"/>
            <a:ext cx="44489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Федеральный закон № 102-ФЗ</a:t>
            </a:r>
            <a:endParaRPr lang="ru-RU" sz="2000" b="1" cap="all" dirty="0">
              <a:effectLst>
                <a:glow rad="101600">
                  <a:schemeClr val="bg1">
                    <a:alpha val="6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68887" y="3445487"/>
            <a:ext cx="26452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000" b="1" cap="all" dirty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Закон </a:t>
            </a:r>
            <a:r>
              <a:rPr lang="ru-RU" sz="2000" b="1" cap="all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РФ </a:t>
            </a:r>
            <a:r>
              <a:rPr lang="ru-RU" sz="2000" b="1" cap="all" dirty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</a:rPr>
              <a:t>№ 4871-1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21213" y="4419815"/>
            <a:ext cx="3554901" cy="120032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</a:t>
            </a: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Закона РФ</a:t>
            </a:r>
          </a:p>
          <a:p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27 апреля 1993 г.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/>
            </a:r>
            <a:b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№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4871-1 </a:t>
            </a:r>
            <a:endParaRPr lang="ru-RU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227003" y="4424300"/>
            <a:ext cx="2537309" cy="646331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Введение в действие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ГОСТ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Р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8.563-96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8173460" y="4031802"/>
            <a:ext cx="25549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30 декабря 2008 года</a:t>
            </a:r>
            <a:endParaRPr lang="en-US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</a:t>
            </a:r>
            <a:b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Федерального закона</a:t>
            </a:r>
            <a:b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26 июля 2008 г. </a:t>
            </a:r>
            <a:b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№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102-ФЗ </a:t>
            </a:r>
            <a:r>
              <a:rPr 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/>
            </a:r>
            <a:br>
              <a:rPr lang="en-US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</a:b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1035819" y="4030494"/>
            <a:ext cx="44815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8 марта 2016 года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приказа </a:t>
            </a:r>
          </a:p>
          <a:p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Минпромторга </a:t>
            </a:r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России </a:t>
            </a:r>
            <a: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15 декабря 2015 г. №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4091</a:t>
            </a: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6670870" y="4031982"/>
            <a:ext cx="24444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марта 2025 года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r>
              <a:rPr lang="ru-RU" dirty="0">
                <a:latin typeface="Circe" panose="020B0502020203020203" pitchFamily="34" charset="-52"/>
                <a:ea typeface="Times New Roman" panose="02020603050405020304" pitchFamily="18" charset="0"/>
              </a:rPr>
              <a:t>Вступление в силу Федерального закона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от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14 февраля 2024 г. №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18-ФЗ</a:t>
            </a:r>
            <a:endParaRPr lang="ru-RU" dirty="0">
              <a:latin typeface="Circe" panose="020B0502020203020203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5944" y="4030494"/>
            <a:ext cx="18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июня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1993 года</a:t>
            </a:r>
            <a:endParaRPr lang="en-U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H="1">
            <a:off x="5254566" y="2880000"/>
            <a:ext cx="12476" cy="738000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Прямоугольник 7"/>
          <p:cNvSpPr/>
          <p:nvPr/>
        </p:nvSpPr>
        <p:spPr>
          <a:xfrm>
            <a:off x="5254566" y="4031982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июля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irce" panose="020B0502020203020203" pitchFamily="34" charset="-52"/>
                <a:ea typeface="Times New Roman" panose="02020603050405020304" pitchFamily="18" charset="0"/>
              </a:rPr>
              <a:t>1997 года</a:t>
            </a:r>
            <a:endParaRPr lang="en-US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16668000" y="2880000"/>
            <a:ext cx="0" cy="738000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4" name="Прямоугольник 43"/>
          <p:cNvSpPr/>
          <p:nvPr/>
        </p:nvSpPr>
        <p:spPr>
          <a:xfrm>
            <a:off x="1820353" y="6669697"/>
            <a:ext cx="3298947" cy="286232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Проведение анализа документов </a:t>
            </a:r>
            <a:b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по стандартизации, содержащих МВИ </a:t>
            </a:r>
            <a:b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endParaRPr lang="ru-RU" sz="2000" dirty="0" smtClean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Направление результатов анализа в Росстандарт</a:t>
            </a:r>
          </a:p>
          <a:p>
            <a:pPr marL="360000"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724386" y="2876551"/>
            <a:ext cx="12476" cy="7380000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Стрелка вправо 13"/>
          <p:cNvSpPr/>
          <p:nvPr/>
        </p:nvSpPr>
        <p:spPr>
          <a:xfrm rot="5400000">
            <a:off x="3298254" y="8128177"/>
            <a:ext cx="284786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82701" y="5954199"/>
            <a:ext cx="30216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Процедура признания </a:t>
            </a:r>
            <a:b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МВИ </a:t>
            </a:r>
          </a:p>
          <a:p>
            <a:pPr algn="ctr"/>
            <a:r>
              <a:rPr lang="ru-RU" sz="2000" b="1" u="sng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не требуется</a:t>
            </a:r>
            <a:endParaRPr lang="ru-RU" sz="2000" b="1" u="sng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51" name="Стрелка вправо 50"/>
          <p:cNvSpPr/>
          <p:nvPr/>
        </p:nvSpPr>
        <p:spPr>
          <a:xfrm rot="5400000">
            <a:off x="3296501" y="9077873"/>
            <a:ext cx="284786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227003" y="5933924"/>
            <a:ext cx="5808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Признается при наличии материалов аттестации (экспертизы) </a:t>
            </a:r>
            <a:b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по ГОСТ Р 8.563-96 </a:t>
            </a:r>
            <a:endParaRPr lang="ru-RU" sz="2000" b="1" u="sng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496194" y="7180721"/>
            <a:ext cx="5157914" cy="255454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360000"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Подготовка комплекта документов</a:t>
            </a:r>
          </a:p>
          <a:p>
            <a:pPr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endParaRPr lang="ru-RU" sz="2000" dirty="0" smtClean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Направление информации в Росстандарт</a:t>
            </a:r>
          </a:p>
          <a:p>
            <a:pPr marL="360000"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marL="360000" algn="ctr"/>
            <a:endParaRPr lang="ru-RU" sz="2000" b="1" dirty="0" smtClean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marL="360000" algn="ctr"/>
            <a:endParaRPr lang="ru-RU" sz="2000" b="1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57" name="Стрелка вправо 56"/>
          <p:cNvSpPr/>
          <p:nvPr/>
        </p:nvSpPr>
        <p:spPr>
          <a:xfrm rot="5400000">
            <a:off x="7834840" y="7962356"/>
            <a:ext cx="284786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8" name="Стрелка вправо 57"/>
          <p:cNvSpPr/>
          <p:nvPr/>
        </p:nvSpPr>
        <p:spPr>
          <a:xfrm rot="5400000">
            <a:off x="7820200" y="8985273"/>
            <a:ext cx="284786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0929193" y="5954199"/>
            <a:ext cx="5808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Признается при наличии материалов аттестации </a:t>
            </a:r>
            <a:b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в соответствии с приказом № 4091</a:t>
            </a:r>
            <a:endParaRPr lang="ru-RU" sz="2000" b="1" u="sng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1037556" y="7178241"/>
            <a:ext cx="5157914" cy="255454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360000"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Подготовка комплекта документов</a:t>
            </a:r>
          </a:p>
          <a:p>
            <a:pPr marL="360000"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marL="360000" algn="ctr"/>
            <a:endParaRPr lang="ru-RU" sz="2000" dirty="0" smtClean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Направление информации в Росстандарт</a:t>
            </a:r>
          </a:p>
          <a:p>
            <a:pPr marL="360000" algn="ctr"/>
            <a:endParaRPr lang="ru-RU" sz="2000" dirty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marL="360000" algn="ctr"/>
            <a:endParaRPr lang="ru-RU" sz="2000" b="1" dirty="0" smtClean="0">
              <a:latin typeface="Circe" panose="020B0502020203020203" pitchFamily="34" charset="-52"/>
              <a:ea typeface="Times New Roman" panose="02020603050405020304" pitchFamily="18" charset="0"/>
            </a:endParaRPr>
          </a:p>
          <a:p>
            <a:pPr marL="360000" algn="ctr"/>
            <a:endParaRPr lang="ru-RU" sz="2000" b="1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5400000">
            <a:off x="13567716" y="7962357"/>
            <a:ext cx="284786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5400000">
            <a:off x="13581806" y="8982793"/>
            <a:ext cx="284786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424975" y="5954199"/>
            <a:ext cx="36427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Процедура аттестации </a:t>
            </a:r>
            <a:r>
              <a:rPr lang="en-US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/>
            </a:r>
            <a:br>
              <a:rPr lang="en-US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МВИ</a:t>
            </a:r>
          </a:p>
          <a:p>
            <a:pPr algn="ctr"/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 в соответствии </a:t>
            </a:r>
            <a:b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Circe" panose="020B0502020203020203" pitchFamily="34" charset="-52"/>
                <a:ea typeface="Times New Roman" panose="02020603050405020304" pitchFamily="18" charset="0"/>
              </a:rPr>
              <a:t>с новым Порядком</a:t>
            </a:r>
            <a:endParaRPr lang="ru-RU" sz="2000" b="1" u="sng" dirty="0">
              <a:latin typeface="Circe" panose="020B0502020203020203" pitchFamily="34" charset="-52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738009" y="9532019"/>
            <a:ext cx="3329759" cy="40011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irce" panose="020B0502020203020203" pitchFamily="34" charset="-52"/>
                <a:ea typeface="Times New Roman" panose="02020603050405020304" pitchFamily="18" charset="0"/>
              </a:rPr>
              <a:t>Внесение сведений в Фонд</a:t>
            </a:r>
          </a:p>
        </p:txBody>
      </p:sp>
      <p:sp>
        <p:nvSpPr>
          <p:cNvPr id="64" name="Стрелка вправо 63"/>
          <p:cNvSpPr/>
          <p:nvPr/>
        </p:nvSpPr>
        <p:spPr>
          <a:xfrm rot="5400000">
            <a:off x="17519566" y="8112300"/>
            <a:ext cx="1792891" cy="414981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1809450" y="9559057"/>
            <a:ext cx="3907123" cy="40011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irce" panose="020B0502020203020203" pitchFamily="34" charset="-52"/>
                <a:ea typeface="Times New Roman" panose="02020603050405020304" pitchFamily="18" charset="0"/>
              </a:rPr>
              <a:t>Внесение сведений в Фонд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1808219" y="9559057"/>
            <a:ext cx="3329759" cy="40011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irce" panose="020B0502020203020203" pitchFamily="34" charset="-52"/>
                <a:ea typeface="Times New Roman" panose="02020603050405020304" pitchFamily="18" charset="0"/>
              </a:rPr>
              <a:t>Внесение сведений в Фонд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16645867" y="2840945"/>
            <a:ext cx="1134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atin typeface="Circe" panose="020B0502020203020203" pitchFamily="34" charset="-52"/>
              </a:rPr>
              <a:t>2025</a:t>
            </a:r>
            <a:endParaRPr lang="ru-RU" b="1" cap="all" dirty="0">
              <a:latin typeface="Circe" panose="020B0502020203020203" pitchFamily="34" charset="-52"/>
            </a:endParaRPr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16645867" y="3136893"/>
            <a:ext cx="583519" cy="626"/>
          </a:xfrm>
          <a:prstGeom prst="line">
            <a:avLst/>
          </a:prstGeom>
          <a:noFill/>
          <a:ln w="25400" cap="flat">
            <a:solidFill>
              <a:srgbClr val="FF0000">
                <a:alpha val="50000"/>
              </a:srgb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6" name="Прямоугольник 45"/>
          <p:cNvSpPr/>
          <p:nvPr/>
        </p:nvSpPr>
        <p:spPr>
          <a:xfrm>
            <a:off x="6177269" y="9559057"/>
            <a:ext cx="3907123" cy="40011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irce" panose="020B0502020203020203" pitchFamily="34" charset="-52"/>
                <a:ea typeface="Times New Roman" panose="02020603050405020304" pitchFamily="18" charset="0"/>
              </a:rPr>
              <a:t>Внесение сведений в Фонд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590596" y="1319142"/>
            <a:ext cx="168620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Применение Аттестованных методик измерений</a:t>
            </a:r>
            <a:endParaRPr lang="ru-RU" altLang="ru-RU" sz="3600" b="1" cap="all" dirty="0">
              <a:solidFill>
                <a:schemeClr val="tx1"/>
              </a:solidFill>
              <a:latin typeface="Circe Light" panose="020B0402020203020203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86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16046" y="8599382"/>
            <a:ext cx="17599787" cy="163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999" b="1" cap="all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Приказ </a:t>
            </a:r>
            <a:r>
              <a:rPr lang="ru-RU" sz="1999" b="1" cap="all" spc="100" dirty="0">
                <a:solidFill>
                  <a:schemeClr val="tx1"/>
                </a:solidFill>
                <a:latin typeface="Circe" panose="020B0502020203020203" pitchFamily="34" charset="-52"/>
              </a:rPr>
              <a:t>Минпромторга России от 28.08.2020 № </a:t>
            </a:r>
            <a:r>
              <a:rPr lang="ru-RU" sz="1999" b="1" cap="all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2907 </a:t>
            </a:r>
            <a:endParaRPr lang="ru-RU" sz="1999" b="1" cap="all" spc="100" dirty="0">
              <a:solidFill>
                <a:schemeClr val="tx1"/>
              </a:solidFill>
              <a:latin typeface="Circe" panose="020B0502020203020203" pitchFamily="34" charset="-52"/>
            </a:endParaRPr>
          </a:p>
          <a:p>
            <a:pPr lvl="0" algn="just"/>
            <a:r>
              <a:rPr lang="ru-RU" sz="1999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«</a:t>
            </a:r>
            <a:r>
              <a:rPr lang="ru-RU" sz="1999" spc="100" dirty="0">
                <a:solidFill>
                  <a:schemeClr val="tx1"/>
                </a:solidFill>
                <a:latin typeface="Circe" panose="020B0502020203020203" pitchFamily="34" charset="-52"/>
              </a:rPr>
              <a:t>Об утверждении порядка установления и изменения интервала между поверками средств </a:t>
            </a:r>
            <a:r>
              <a:rPr lang="ru-RU" sz="1999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измерений…»</a:t>
            </a:r>
            <a:endParaRPr lang="ru-RU" sz="1999" spc="100" dirty="0">
              <a:solidFill>
                <a:schemeClr val="tx1"/>
              </a:solidFill>
              <a:latin typeface="Circe" panose="020B0502020203020203" pitchFamily="34" charset="-52"/>
            </a:endParaRPr>
          </a:p>
          <a:p>
            <a:pPr lvl="0" algn="just"/>
            <a:endParaRPr lang="en-US" sz="1999" b="1" cap="all" spc="100" dirty="0" smtClean="0">
              <a:solidFill>
                <a:schemeClr val="tx1"/>
              </a:solidFill>
              <a:latin typeface="Circe" panose="020B0502020203020203" pitchFamily="34" charset="-52"/>
            </a:endParaRPr>
          </a:p>
          <a:p>
            <a:pPr lvl="0" algn="just"/>
            <a:r>
              <a:rPr lang="ru-RU" sz="1999" b="1" cap="all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Приказ </a:t>
            </a:r>
            <a:r>
              <a:rPr lang="ru-RU" sz="1999" b="1" cap="all" spc="100" dirty="0">
                <a:solidFill>
                  <a:schemeClr val="tx1"/>
                </a:solidFill>
                <a:latin typeface="Circe" panose="020B0502020203020203" pitchFamily="34" charset="-52"/>
              </a:rPr>
              <a:t>Минпромторга России от 28.08.2020 № 2905 </a:t>
            </a:r>
          </a:p>
          <a:p>
            <a:pPr lvl="0" algn="just"/>
            <a:r>
              <a:rPr lang="ru-RU" sz="1999" spc="100" dirty="0">
                <a:solidFill>
                  <a:schemeClr val="tx1"/>
                </a:solidFill>
                <a:latin typeface="Circe" panose="020B0502020203020203" pitchFamily="34" charset="-52"/>
              </a:rPr>
              <a:t>«Об утверждении порядка проведения испытаний СО или СИ в целях утверждения типа, порядка утверждения типа СО или типа СИ</a:t>
            </a:r>
            <a:r>
              <a:rPr lang="ru-RU" sz="1999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…»</a:t>
            </a:r>
            <a:endParaRPr lang="ru-RU" sz="1999" spc="100" dirty="0">
              <a:solidFill>
                <a:schemeClr val="tx1"/>
              </a:solidFill>
              <a:latin typeface="Circe" panose="020B0502020203020203" pitchFamily="34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0892" y="8400161"/>
            <a:ext cx="240722" cy="864000"/>
          </a:xfrm>
          <a:prstGeom prst="rect">
            <a:avLst/>
          </a:prstGeom>
          <a:solidFill>
            <a:srgbClr val="92D05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692" tIns="45692" rIns="45692" bIns="45692" numCol="1" spcCol="38100" rtlCol="0" anchor="ctr">
            <a:spAutoFit/>
          </a:bodyPr>
          <a:lstStyle/>
          <a:p>
            <a:pPr defTabSz="913851"/>
            <a:endParaRPr lang="ru-RU" sz="1599"/>
          </a:p>
        </p:txBody>
      </p:sp>
      <p:sp>
        <p:nvSpPr>
          <p:cNvPr id="21" name="Прямоугольник 20"/>
          <p:cNvSpPr/>
          <p:nvPr/>
        </p:nvSpPr>
        <p:spPr>
          <a:xfrm>
            <a:off x="1706710" y="984436"/>
            <a:ext cx="16862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200" b="1" cap="all" dirty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Утверждение типа стандартных образцов и типа средств измерений </a:t>
            </a:r>
          </a:p>
        </p:txBody>
      </p:sp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470175"/>
              </p:ext>
            </p:extLst>
          </p:nvPr>
        </p:nvGraphicFramePr>
        <p:xfrm>
          <a:off x="1504435" y="1748931"/>
          <a:ext cx="9197193" cy="2774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3717411"/>
              </p:ext>
            </p:extLst>
          </p:nvPr>
        </p:nvGraphicFramePr>
        <p:xfrm>
          <a:off x="1360576" y="4960635"/>
          <a:ext cx="8999024" cy="250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9220718"/>
              </p:ext>
            </p:extLst>
          </p:nvPr>
        </p:nvGraphicFramePr>
        <p:xfrm>
          <a:off x="11012382" y="5616918"/>
          <a:ext cx="8300179" cy="3281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800892" y="9414669"/>
            <a:ext cx="240722" cy="864000"/>
          </a:xfrm>
          <a:prstGeom prst="rect">
            <a:avLst/>
          </a:prstGeom>
          <a:solidFill>
            <a:srgbClr val="92D05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692" tIns="45692" rIns="45692" bIns="45692" numCol="1" spcCol="38100" rtlCol="0" anchor="ctr">
            <a:spAutoFit/>
          </a:bodyPr>
          <a:lstStyle/>
          <a:p>
            <a:pPr defTabSz="913851"/>
            <a:endParaRPr lang="ru-RU" sz="1599"/>
          </a:p>
        </p:txBody>
      </p:sp>
      <p:graphicFrame>
        <p:nvGraphicFramePr>
          <p:cNvPr id="27" name="Диаграмма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896160"/>
              </p:ext>
            </p:extLst>
          </p:nvPr>
        </p:nvGraphicFramePr>
        <p:xfrm>
          <a:off x="11012382" y="1859319"/>
          <a:ext cx="8524068" cy="3800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129505" y="2484830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2023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6988583" y="2484830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spc="100" dirty="0" smtClean="0">
                <a:solidFill>
                  <a:schemeClr val="tx1"/>
                </a:solidFill>
                <a:latin typeface="Circe" panose="020B0502020203020203" pitchFamily="34" charset="-52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19909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06710" y="984436"/>
            <a:ext cx="16862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200" b="1" cap="all" dirty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Утверждение типа </a:t>
            </a:r>
            <a:r>
              <a:rPr lang="ru-RU" altLang="ru-RU" sz="3200" b="1" cap="all" dirty="0" smtClean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средств </a:t>
            </a:r>
            <a:r>
              <a:rPr lang="ru-RU" altLang="ru-RU" sz="3200" b="1" cap="all" dirty="0">
                <a:solidFill>
                  <a:schemeClr val="tx1"/>
                </a:solidFill>
                <a:latin typeface="Circe Light" panose="020B0402020203020203" pitchFamily="34" charset="-52"/>
                <a:cs typeface="Arial" panose="020B0604020202020204" pitchFamily="34" charset="0"/>
              </a:rPr>
              <a:t>измерений 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30F785E-E364-4AFF-A5A3-70ACE550F2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9362085"/>
              </p:ext>
            </p:extLst>
          </p:nvPr>
        </p:nvGraphicFramePr>
        <p:xfrm>
          <a:off x="775637" y="1788267"/>
          <a:ext cx="10057680" cy="836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649928" y="9631173"/>
            <a:ext cx="975584" cy="5847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irce" panose="020B0502020203020203" pitchFamily="34" charset="-52"/>
                <a:sym typeface="Calibri"/>
              </a:rPr>
              <a:t>2023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irce" panose="020B0502020203020203" pitchFamily="34" charset="-52"/>
              <a:sym typeface="Calibri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8C71846D-A05B-47B4-8B9E-A05A9C2CE0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717999"/>
              </p:ext>
            </p:extLst>
          </p:nvPr>
        </p:nvGraphicFramePr>
        <p:xfrm>
          <a:off x="10833316" y="1788266"/>
          <a:ext cx="9045663" cy="8363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568731" y="9566618"/>
            <a:ext cx="983599" cy="5847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Circe" panose="020B0502020203020203" pitchFamily="34" charset="-52"/>
                <a:sym typeface="Calibri"/>
              </a:rPr>
              <a:t>2024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irce" panose="020B0502020203020203" pitchFamily="34" charset="-52"/>
              <a:sym typeface="Calibri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600266"/>
              </p:ext>
            </p:extLst>
          </p:nvPr>
        </p:nvGraphicFramePr>
        <p:xfrm>
          <a:off x="10833315" y="1754445"/>
          <a:ext cx="9045664" cy="8396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387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7593</TotalTime>
  <Words>1252</Words>
  <Application>Microsoft Office PowerPoint</Application>
  <PresentationFormat>Произвольный</PresentationFormat>
  <Paragraphs>264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Circe</vt:lpstr>
      <vt:lpstr>Circe Bold</vt:lpstr>
      <vt:lpstr>Circe Extra Bold</vt:lpstr>
      <vt:lpstr>Circe Light</vt:lpstr>
      <vt:lpstr>Helvetica</vt:lpstr>
      <vt:lpstr>Times New Roman</vt:lpstr>
      <vt:lpstr>Office Theme</vt:lpstr>
      <vt:lpstr>Точечный рисунок</vt:lpstr>
      <vt:lpstr>Развитие системы обеспечения единства измерений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Караульная Дарья Михайловна</dc:creator>
  <cp:lastModifiedBy>Ershov</cp:lastModifiedBy>
  <cp:revision>615</cp:revision>
  <cp:lastPrinted>2024-11-11T06:26:52Z</cp:lastPrinted>
  <dcterms:modified xsi:type="dcterms:W3CDTF">2025-04-17T07:04:50Z</dcterms:modified>
</cp:coreProperties>
</file>