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00" r:id="rId2"/>
    <p:sldId id="567" r:id="rId3"/>
    <p:sldId id="550" r:id="rId4"/>
    <p:sldId id="561" r:id="rId5"/>
    <p:sldId id="579" r:id="rId6"/>
    <p:sldId id="580" r:id="rId7"/>
    <p:sldId id="582" r:id="rId8"/>
    <p:sldId id="578" r:id="rId9"/>
    <p:sldId id="559" r:id="rId10"/>
    <p:sldId id="499" r:id="rId1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FFFF99"/>
    <a:srgbClr val="30C525"/>
    <a:srgbClr val="52BA9F"/>
    <a:srgbClr val="F9F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5" autoAdjust="0"/>
    <p:restoredTop sz="99822" autoAdjust="0"/>
  </p:normalViewPr>
  <p:slideViewPr>
    <p:cSldViewPr>
      <p:cViewPr varScale="1">
        <p:scale>
          <a:sx n="111" d="100"/>
          <a:sy n="111" d="100"/>
        </p:scale>
        <p:origin x="18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280CC0-478E-4CC4-9B03-69E8A5F4D6C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98E6E6-EAA8-402C-859C-271396C60379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1200" b="1" dirty="0"/>
            <a:t>Автоматизация измерений, контроля и испытаний</a:t>
          </a:r>
        </a:p>
      </dgm:t>
    </dgm:pt>
    <dgm:pt modelId="{B65063D7-B21D-489C-8F63-FF553ED2AB08}" type="parTrans" cxnId="{DD560B7E-5DB8-45D6-AB44-510F667352A6}">
      <dgm:prSet/>
      <dgm:spPr/>
      <dgm:t>
        <a:bodyPr/>
        <a:lstStyle/>
        <a:p>
          <a:endParaRPr lang="ru-RU" sz="1200"/>
        </a:p>
      </dgm:t>
    </dgm:pt>
    <dgm:pt modelId="{1D57F754-247A-4160-A8C6-2319756B3D48}" type="sibTrans" cxnId="{DD560B7E-5DB8-45D6-AB44-510F667352A6}">
      <dgm:prSet/>
      <dgm:spPr/>
      <dgm:t>
        <a:bodyPr/>
        <a:lstStyle/>
        <a:p>
          <a:endParaRPr lang="ru-RU" sz="1200"/>
        </a:p>
      </dgm:t>
    </dgm:pt>
    <dgm:pt modelId="{8427549F-2076-4EB3-89F8-A8CE3D36D96F}">
      <dgm:prSet phldrT="[Текст]" custT="1"/>
      <dgm:spPr/>
      <dgm:t>
        <a:bodyPr anchor="ctr" anchorCtr="0"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Универсальное программное обеспечение для измерения геометрических форм деталей сложной конструкции совместимого с измерительными машинами различных изготовителей. Контроллер и сервисное ПО для</a:t>
          </a:r>
          <a:r>
            <a:rPr lang="en-US" sz="1200" b="1" dirty="0"/>
            <a:t> </a:t>
          </a:r>
          <a:r>
            <a:rPr lang="ru-RU" sz="1200" b="1" dirty="0"/>
            <a:t>управления  и считывания данных отечественных и зарубежных координатно-измерительных машин</a:t>
          </a:r>
        </a:p>
      </dgm:t>
    </dgm:pt>
    <dgm:pt modelId="{B71361B8-3AE8-4A97-9BF2-25DC230438FC}" type="parTrans" cxnId="{1BE28E07-BEAB-4190-A394-B7F96F475667}">
      <dgm:prSet/>
      <dgm:spPr/>
      <dgm:t>
        <a:bodyPr/>
        <a:lstStyle/>
        <a:p>
          <a:endParaRPr lang="ru-RU" sz="1200"/>
        </a:p>
      </dgm:t>
    </dgm:pt>
    <dgm:pt modelId="{076379C3-6DF2-4EEC-A20E-031F5E99A4FB}" type="sibTrans" cxnId="{1BE28E07-BEAB-4190-A394-B7F96F475667}">
      <dgm:prSet/>
      <dgm:spPr/>
      <dgm:t>
        <a:bodyPr/>
        <a:lstStyle/>
        <a:p>
          <a:endParaRPr lang="ru-RU" sz="1200"/>
        </a:p>
      </dgm:t>
    </dgm:pt>
    <dgm:pt modelId="{6AC79260-0F68-4305-B318-9361A829ACBB}">
      <dgm:prSet custT="1"/>
      <dgm:spPr/>
      <dgm:t>
        <a:bodyPr anchor="ctr" anchorCtr="0"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Программно-аппаратный комплекс контроля качества поверхности стальной полосы с измерением глубины дефектов на основе ИИ</a:t>
          </a:r>
        </a:p>
      </dgm:t>
    </dgm:pt>
    <dgm:pt modelId="{77191073-320A-4EB0-97A0-674A91F6CAD9}" type="parTrans" cxnId="{7CF786FD-3289-4FD0-A3E0-8D75B38EB87B}">
      <dgm:prSet/>
      <dgm:spPr/>
      <dgm:t>
        <a:bodyPr/>
        <a:lstStyle/>
        <a:p>
          <a:endParaRPr lang="ru-RU" sz="1200"/>
        </a:p>
      </dgm:t>
    </dgm:pt>
    <dgm:pt modelId="{E3653BF0-800A-4D6B-B7B6-69DF3A94907E}" type="sibTrans" cxnId="{7CF786FD-3289-4FD0-A3E0-8D75B38EB87B}">
      <dgm:prSet/>
      <dgm:spPr/>
      <dgm:t>
        <a:bodyPr/>
        <a:lstStyle/>
        <a:p>
          <a:endParaRPr lang="ru-RU" sz="1200"/>
        </a:p>
      </dgm:t>
    </dgm:pt>
    <dgm:pt modelId="{59632D20-43BB-4437-8B72-08C3AAEAB14D}">
      <dgm:prSet custT="1"/>
      <dgm:spPr/>
      <dgm:t>
        <a:bodyPr anchor="ctr" anchorCtr="0"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Универсальное ПО для автоматизации измерительных и испытательных лабораторий на основе графического редактора систем сбора и обработки данных</a:t>
          </a:r>
        </a:p>
      </dgm:t>
    </dgm:pt>
    <dgm:pt modelId="{586A4020-359E-44CB-ACBF-2D036FC040D5}" type="parTrans" cxnId="{45C49F1B-72AC-4C4F-B5E8-6F3B5A39CD53}">
      <dgm:prSet/>
      <dgm:spPr/>
      <dgm:t>
        <a:bodyPr/>
        <a:lstStyle/>
        <a:p>
          <a:endParaRPr lang="ru-RU" sz="1200"/>
        </a:p>
      </dgm:t>
    </dgm:pt>
    <dgm:pt modelId="{B977534A-85EE-46AD-865F-CB0FB82F2680}" type="sibTrans" cxnId="{45C49F1B-72AC-4C4F-B5E8-6F3B5A39CD53}">
      <dgm:prSet/>
      <dgm:spPr/>
      <dgm:t>
        <a:bodyPr/>
        <a:lstStyle/>
        <a:p>
          <a:endParaRPr lang="ru-RU" sz="1200"/>
        </a:p>
      </dgm:t>
    </dgm:pt>
    <dgm:pt modelId="{776C17A3-89A7-44F3-823F-3A47BA77B76F}">
      <dgm:prSet custT="1"/>
      <dgm:spPr/>
      <dgm:t>
        <a:bodyPr anchor="ctr" anchorCtr="0"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Предиктивная система непрерывного автоматического контроля выброса парниковых газов и загрязняющих веществ промышленных предприятий ТЭК, металлургии и др.</a:t>
          </a:r>
        </a:p>
      </dgm:t>
    </dgm:pt>
    <dgm:pt modelId="{E59606E1-B528-4065-ABB1-A14FFB4724BE}" type="parTrans" cxnId="{544891E1-2140-444D-B38B-B0AF9D6544D0}">
      <dgm:prSet/>
      <dgm:spPr/>
      <dgm:t>
        <a:bodyPr/>
        <a:lstStyle/>
        <a:p>
          <a:endParaRPr lang="ru-RU" sz="1200"/>
        </a:p>
      </dgm:t>
    </dgm:pt>
    <dgm:pt modelId="{18ACF3F4-2D8F-4F8E-B940-B2F24F0B4C0F}" type="sibTrans" cxnId="{544891E1-2140-444D-B38B-B0AF9D6544D0}">
      <dgm:prSet/>
      <dgm:spPr/>
      <dgm:t>
        <a:bodyPr/>
        <a:lstStyle/>
        <a:p>
          <a:endParaRPr lang="ru-RU" sz="1200"/>
        </a:p>
      </dgm:t>
    </dgm:pt>
    <dgm:pt modelId="{C02374AA-6FDA-42FD-A4BA-C0FE0042DC24}">
      <dgm:prSet custT="1"/>
      <dgm:spPr/>
      <dgm:t>
        <a:bodyPr anchor="ctr" anchorCtr="0"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Программно-аппаратный комплекс (ПАК) на базе лазерного сканера,</a:t>
          </a:r>
          <a:r>
            <a:rPr lang="en-US" sz="1200" b="1" dirty="0"/>
            <a:t> </a:t>
          </a:r>
          <a:r>
            <a:rPr lang="ru-RU" sz="1200" b="1" dirty="0"/>
            <a:t>манипулятора и ПО</a:t>
          </a:r>
          <a:r>
            <a:rPr lang="en-US" sz="1200" b="1" dirty="0"/>
            <a:t> </a:t>
          </a:r>
          <a:r>
            <a:rPr lang="ru-RU" sz="1200" b="1" dirty="0"/>
            <a:t>для оценки состояния футеровки металлургического оборудования </a:t>
          </a:r>
        </a:p>
      </dgm:t>
    </dgm:pt>
    <dgm:pt modelId="{C6CFD5C3-D167-4AAA-BB9F-BDC3233C36B9}" type="parTrans" cxnId="{146C820C-D169-4953-BB1E-9E809F9C2537}">
      <dgm:prSet/>
      <dgm:spPr/>
      <dgm:t>
        <a:bodyPr/>
        <a:lstStyle/>
        <a:p>
          <a:endParaRPr lang="ru-RU" sz="1200"/>
        </a:p>
      </dgm:t>
    </dgm:pt>
    <dgm:pt modelId="{9E9ACB79-8039-47A3-9E86-AE9E226CE8D5}" type="sibTrans" cxnId="{146C820C-D169-4953-BB1E-9E809F9C2537}">
      <dgm:prSet/>
      <dgm:spPr/>
      <dgm:t>
        <a:bodyPr/>
        <a:lstStyle/>
        <a:p>
          <a:endParaRPr lang="ru-RU" sz="1200"/>
        </a:p>
      </dgm:t>
    </dgm:pt>
    <dgm:pt modelId="{CA3F68BE-B988-4CF3-B76A-80034AD78D02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Автоматизированный контроль геометрии и свойств материала готового изделия, полученного методом аддитивных технологий </a:t>
          </a:r>
        </a:p>
      </dgm:t>
    </dgm:pt>
    <dgm:pt modelId="{92412C65-B52B-432E-BECC-3902F7A962B4}" type="parTrans" cxnId="{03E1BDE8-572D-45FF-AB71-15479050E9F9}">
      <dgm:prSet/>
      <dgm:spPr/>
      <dgm:t>
        <a:bodyPr/>
        <a:lstStyle/>
        <a:p>
          <a:endParaRPr lang="ru-RU" sz="1200"/>
        </a:p>
      </dgm:t>
    </dgm:pt>
    <dgm:pt modelId="{8DE274C0-3C4A-4F69-A0DA-3FCCEBB485D1}" type="sibTrans" cxnId="{03E1BDE8-572D-45FF-AB71-15479050E9F9}">
      <dgm:prSet/>
      <dgm:spPr/>
      <dgm:t>
        <a:bodyPr/>
        <a:lstStyle/>
        <a:p>
          <a:endParaRPr lang="ru-RU" sz="1200"/>
        </a:p>
      </dgm:t>
    </dgm:pt>
    <dgm:pt modelId="{6C60AFFF-9407-4CDC-8DB3-79D589C89CD5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Интегрированная система измерения для </a:t>
          </a:r>
          <a:r>
            <a:rPr lang="ru-RU" sz="1200" b="1" dirty="0" err="1"/>
            <a:t>ультрапрецизионных</a:t>
          </a:r>
          <a:r>
            <a:rPr lang="ru-RU" sz="1200" b="1" dirty="0"/>
            <a:t> станков обработки оптики и точной механики, объединяющая задачи привязки зонда, эталонирования и определения параметров точности детали</a:t>
          </a:r>
        </a:p>
      </dgm:t>
    </dgm:pt>
    <dgm:pt modelId="{31ED0252-7990-4E99-8CC1-D5D40AAF3C34}" type="parTrans" cxnId="{0C9CC261-9CF5-49AA-9B5E-0A040A9C8CA5}">
      <dgm:prSet/>
      <dgm:spPr/>
      <dgm:t>
        <a:bodyPr/>
        <a:lstStyle/>
        <a:p>
          <a:endParaRPr lang="ru-RU" sz="1200"/>
        </a:p>
      </dgm:t>
    </dgm:pt>
    <dgm:pt modelId="{0ABC92A7-9030-45A2-B9ED-1350F99F0D35}" type="sibTrans" cxnId="{0C9CC261-9CF5-49AA-9B5E-0A040A9C8CA5}">
      <dgm:prSet/>
      <dgm:spPr/>
      <dgm:t>
        <a:bodyPr/>
        <a:lstStyle/>
        <a:p>
          <a:endParaRPr lang="ru-RU" sz="1200"/>
        </a:p>
      </dgm:t>
    </dgm:pt>
    <dgm:pt modelId="{0987D0D8-1639-4F80-9CC9-17E59ED92CEA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Автоматизированная система измерения и анализа 3D параметров геометрических объектов на стенде и конвейере. </a:t>
          </a:r>
        </a:p>
      </dgm:t>
    </dgm:pt>
    <dgm:pt modelId="{32C8F7F9-C2E3-4583-9018-82017B320100}" type="parTrans" cxnId="{E9D22B37-3E94-43B6-B0C7-F6BC90B6E289}">
      <dgm:prSet/>
      <dgm:spPr/>
      <dgm:t>
        <a:bodyPr/>
        <a:lstStyle/>
        <a:p>
          <a:endParaRPr lang="ru-RU" sz="1200"/>
        </a:p>
      </dgm:t>
    </dgm:pt>
    <dgm:pt modelId="{4864525E-2D5C-4262-B2BF-AEB0C59B23E0}" type="sibTrans" cxnId="{E9D22B37-3E94-43B6-B0C7-F6BC90B6E289}">
      <dgm:prSet/>
      <dgm:spPr/>
      <dgm:t>
        <a:bodyPr/>
        <a:lstStyle/>
        <a:p>
          <a:endParaRPr lang="ru-RU" sz="1200"/>
        </a:p>
      </dgm:t>
    </dgm:pt>
    <dgm:pt modelId="{BC2019D4-5DA7-43A9-BBC9-33840B5AEFA0}">
      <dgm:prSet custT="1"/>
      <dgm:spPr/>
      <dgm:t>
        <a:bodyPr anchor="ctr" anchorCtr="0"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Комплект модульного контроллера и ПО  для построения высокоскоростных систем автоматизации технологических процессов, контроля и испытаний продукции </a:t>
          </a:r>
        </a:p>
      </dgm:t>
    </dgm:pt>
    <dgm:pt modelId="{E944B565-F2F3-48ED-AA00-2D0058BC7B28}" type="parTrans" cxnId="{FB0CCC20-5610-41CF-90F8-1958981D3A53}">
      <dgm:prSet/>
      <dgm:spPr/>
      <dgm:t>
        <a:bodyPr/>
        <a:lstStyle/>
        <a:p>
          <a:endParaRPr lang="ru-RU" sz="1200"/>
        </a:p>
      </dgm:t>
    </dgm:pt>
    <dgm:pt modelId="{B4EA6460-EF51-414C-BF4F-70FE057005B4}" type="sibTrans" cxnId="{FB0CCC20-5610-41CF-90F8-1958981D3A53}">
      <dgm:prSet/>
      <dgm:spPr/>
      <dgm:t>
        <a:bodyPr/>
        <a:lstStyle/>
        <a:p>
          <a:endParaRPr lang="ru-RU" sz="1200"/>
        </a:p>
      </dgm:t>
    </dgm:pt>
    <dgm:pt modelId="{A28C7846-4BBB-4398-B834-FBD5F594073A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Полевая шина передачи данных измерительных приборов в </a:t>
          </a:r>
          <a:r>
            <a:rPr lang="ru-RU" sz="1200" b="1" dirty="0" err="1"/>
            <a:t>информационнозащищенных</a:t>
          </a:r>
          <a:r>
            <a:rPr lang="ru-RU" sz="1200" b="1" dirty="0"/>
            <a:t> объектах КИИ</a:t>
          </a:r>
        </a:p>
      </dgm:t>
    </dgm:pt>
    <dgm:pt modelId="{5F3D8007-D50C-437A-BACA-3F9FB67B168C}" type="parTrans" cxnId="{2F8DEA26-4AC9-48BC-9FD3-8EF70A62F617}">
      <dgm:prSet/>
      <dgm:spPr/>
      <dgm:t>
        <a:bodyPr/>
        <a:lstStyle/>
        <a:p>
          <a:endParaRPr lang="ru-RU" sz="1200"/>
        </a:p>
      </dgm:t>
    </dgm:pt>
    <dgm:pt modelId="{91709FA7-DA19-492E-88BC-4C06565B8C00}" type="sibTrans" cxnId="{2F8DEA26-4AC9-48BC-9FD3-8EF70A62F617}">
      <dgm:prSet/>
      <dgm:spPr/>
      <dgm:t>
        <a:bodyPr/>
        <a:lstStyle/>
        <a:p>
          <a:endParaRPr lang="ru-RU" sz="1200"/>
        </a:p>
      </dgm:t>
    </dgm:pt>
    <dgm:pt modelId="{5F85E214-7F0E-455A-B9FD-D4ECE0A5735C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Системный мониторинг качества услуг связи на отечественных и зарубежных сетях связи, включая измерения и отображение трафика пакетной передачи данных, для контроля параметров услуг связи</a:t>
          </a:r>
        </a:p>
      </dgm:t>
    </dgm:pt>
    <dgm:pt modelId="{6101FBA4-2291-4DC2-89E2-6BE3ACFEE863}" type="parTrans" cxnId="{2BCD46F4-736E-48F1-8A35-5D35F1255FF7}">
      <dgm:prSet/>
      <dgm:spPr/>
      <dgm:t>
        <a:bodyPr/>
        <a:lstStyle/>
        <a:p>
          <a:endParaRPr lang="ru-RU" sz="1200"/>
        </a:p>
      </dgm:t>
    </dgm:pt>
    <dgm:pt modelId="{59590E1A-1A99-464F-9CA9-6A0A92D090D3}" type="sibTrans" cxnId="{2BCD46F4-736E-48F1-8A35-5D35F1255FF7}">
      <dgm:prSet/>
      <dgm:spPr/>
      <dgm:t>
        <a:bodyPr/>
        <a:lstStyle/>
        <a:p>
          <a:endParaRPr lang="ru-RU" sz="1200"/>
        </a:p>
      </dgm:t>
    </dgm:pt>
    <dgm:pt modelId="{10FF0393-24E2-4A12-82CC-3A65E0808ACD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Комплексная автоматизация предварительной аппаратной обработки и анализа сетевого трафика, мониторинга производительности сети, приложений и видеопотоков на модульной основе. </a:t>
          </a:r>
        </a:p>
      </dgm:t>
    </dgm:pt>
    <dgm:pt modelId="{E8BE442D-5EF2-44D7-A248-BAA7D90C5980}" type="parTrans" cxnId="{530DF016-B553-4ED5-948A-7D0D4162BB6B}">
      <dgm:prSet/>
      <dgm:spPr/>
      <dgm:t>
        <a:bodyPr/>
        <a:lstStyle/>
        <a:p>
          <a:endParaRPr lang="ru-RU" sz="1200"/>
        </a:p>
      </dgm:t>
    </dgm:pt>
    <dgm:pt modelId="{E6E67B49-F6FA-4C1D-89FB-C4D25B592BEC}" type="sibTrans" cxnId="{530DF016-B553-4ED5-948A-7D0D4162BB6B}">
      <dgm:prSet/>
      <dgm:spPr/>
      <dgm:t>
        <a:bodyPr/>
        <a:lstStyle/>
        <a:p>
          <a:endParaRPr lang="ru-RU" sz="1200"/>
        </a:p>
      </dgm:t>
    </dgm:pt>
    <dgm:pt modelId="{8796D953-02AC-44DD-9519-B45C01C20C16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Программные и аппаратные средства мониторинга процессов добычи и переработки нефти и газа с учетом </a:t>
          </a:r>
          <a:r>
            <a:rPr lang="ru-RU" sz="1200" b="1" dirty="0" err="1"/>
            <a:t>многофазности</a:t>
          </a:r>
          <a:r>
            <a:rPr lang="ru-RU" sz="1200" b="1" dirty="0"/>
            <a:t> сред, компонентного состава и механических свойств, наличия серы и других примесей</a:t>
          </a:r>
        </a:p>
      </dgm:t>
    </dgm:pt>
    <dgm:pt modelId="{1E53D6F6-63F9-4AA9-9BB7-437DBA0A77C9}" type="parTrans" cxnId="{036563F2-718B-4D73-B065-F8F293AD2C5F}">
      <dgm:prSet/>
      <dgm:spPr/>
      <dgm:t>
        <a:bodyPr/>
        <a:lstStyle/>
        <a:p>
          <a:endParaRPr lang="ru-RU" sz="1200"/>
        </a:p>
      </dgm:t>
    </dgm:pt>
    <dgm:pt modelId="{22506EC5-4944-4045-BFBD-CD751BF6DEF3}" type="sibTrans" cxnId="{036563F2-718B-4D73-B065-F8F293AD2C5F}">
      <dgm:prSet/>
      <dgm:spPr/>
      <dgm:t>
        <a:bodyPr/>
        <a:lstStyle/>
        <a:p>
          <a:endParaRPr lang="ru-RU" sz="1200"/>
        </a:p>
      </dgm:t>
    </dgm:pt>
    <dgm:pt modelId="{06414F93-886A-4AB6-8C67-2E089ED5D412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Автоматизированная система измерения многофазных сред с контролем дебита нефти и газа</a:t>
          </a:r>
        </a:p>
      </dgm:t>
    </dgm:pt>
    <dgm:pt modelId="{DEAB1340-C9AD-4882-99F7-3CF36B65B01D}" type="parTrans" cxnId="{BAA1EF98-8403-4DB2-A532-6156753FE1EA}">
      <dgm:prSet/>
      <dgm:spPr/>
      <dgm:t>
        <a:bodyPr/>
        <a:lstStyle/>
        <a:p>
          <a:endParaRPr lang="ru-RU" sz="1200"/>
        </a:p>
      </dgm:t>
    </dgm:pt>
    <dgm:pt modelId="{5062E789-DF50-41B6-A2EE-1A7F6AA937E5}" type="sibTrans" cxnId="{BAA1EF98-8403-4DB2-A532-6156753FE1EA}">
      <dgm:prSet/>
      <dgm:spPr/>
      <dgm:t>
        <a:bodyPr/>
        <a:lstStyle/>
        <a:p>
          <a:endParaRPr lang="ru-RU" sz="1200"/>
        </a:p>
      </dgm:t>
    </dgm:pt>
    <dgm:pt modelId="{811885B6-C237-4CB7-B315-6E1D01804DB3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Определение хлорорганических соединений ПАК для контроля хлорорганических соединений (органических хлоридов)  в нефти и газовом конденсате.</a:t>
          </a:r>
        </a:p>
      </dgm:t>
    </dgm:pt>
    <dgm:pt modelId="{6DC7068F-92AD-4C4A-8E4D-44C648EBEF99}" type="parTrans" cxnId="{C2673EDF-86FC-4F10-9485-4CA9AF2C37D6}">
      <dgm:prSet/>
      <dgm:spPr/>
      <dgm:t>
        <a:bodyPr/>
        <a:lstStyle/>
        <a:p>
          <a:endParaRPr lang="ru-RU" sz="1200"/>
        </a:p>
      </dgm:t>
    </dgm:pt>
    <dgm:pt modelId="{EB685CE2-54F7-47CA-9883-022632F7B54F}" type="sibTrans" cxnId="{C2673EDF-86FC-4F10-9485-4CA9AF2C37D6}">
      <dgm:prSet/>
      <dgm:spPr/>
      <dgm:t>
        <a:bodyPr/>
        <a:lstStyle/>
        <a:p>
          <a:endParaRPr lang="ru-RU" sz="1200"/>
        </a:p>
      </dgm:t>
    </dgm:pt>
    <dgm:pt modelId="{C90E9529-104D-4E50-933C-21673B803508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Переносной ПАК для контроля </a:t>
          </a:r>
          <a:r>
            <a:rPr lang="ru-RU" sz="1200" b="1" dirty="0" err="1"/>
            <a:t>микровлаги</a:t>
          </a:r>
          <a:r>
            <a:rPr lang="ru-RU" sz="1200" b="1" dirty="0"/>
            <a:t> (на уровне 0,1</a:t>
          </a:r>
          <a:r>
            <a:rPr lang="en-US" sz="1200" b="1" dirty="0"/>
            <a:t>ppm)</a:t>
          </a:r>
          <a:r>
            <a:rPr lang="ru-RU" sz="1200" b="1" dirty="0"/>
            <a:t>  при производстве сжиженного природного газа и жидкого гелия </a:t>
          </a:r>
        </a:p>
      </dgm:t>
    </dgm:pt>
    <dgm:pt modelId="{B141C299-E325-41AC-9E44-F142101123A1}" type="parTrans" cxnId="{2DECF342-26CA-49A3-A19A-B0307268E609}">
      <dgm:prSet/>
      <dgm:spPr/>
      <dgm:t>
        <a:bodyPr/>
        <a:lstStyle/>
        <a:p>
          <a:endParaRPr lang="ru-RU" sz="1200"/>
        </a:p>
      </dgm:t>
    </dgm:pt>
    <dgm:pt modelId="{94138B64-FE86-4950-87AB-30AABE424A30}" type="sibTrans" cxnId="{2DECF342-26CA-49A3-A19A-B0307268E609}">
      <dgm:prSet/>
      <dgm:spPr/>
      <dgm:t>
        <a:bodyPr/>
        <a:lstStyle/>
        <a:p>
          <a:endParaRPr lang="ru-RU" sz="1200"/>
        </a:p>
      </dgm:t>
    </dgm:pt>
    <dgm:pt modelId="{FA997751-455B-4C72-9303-36BAE87371C0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Автоматизация определения микропримесей при производстве жидкого гелия с использованием разрядно-ионизационного детектора</a:t>
          </a:r>
        </a:p>
      </dgm:t>
    </dgm:pt>
    <dgm:pt modelId="{8A7A17AA-A165-4CDE-A87B-2734578F4E08}" type="parTrans" cxnId="{2D9F26B4-8292-4BEB-855C-7CD543002F4B}">
      <dgm:prSet/>
      <dgm:spPr/>
      <dgm:t>
        <a:bodyPr/>
        <a:lstStyle/>
        <a:p>
          <a:endParaRPr lang="ru-RU" sz="1200"/>
        </a:p>
      </dgm:t>
    </dgm:pt>
    <dgm:pt modelId="{29A3B13C-888C-4B71-979F-FFF872D0CED4}" type="sibTrans" cxnId="{2D9F26B4-8292-4BEB-855C-7CD543002F4B}">
      <dgm:prSet/>
      <dgm:spPr/>
      <dgm:t>
        <a:bodyPr/>
        <a:lstStyle/>
        <a:p>
          <a:endParaRPr lang="ru-RU" sz="1200"/>
        </a:p>
      </dgm:t>
    </dgm:pt>
    <dgm:pt modelId="{593FB1AD-E641-44E1-91CB-6036C087DDC9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/>
            <a:t>Автоматизированный потоковый контроль технологических газов при производстве серы</a:t>
          </a:r>
        </a:p>
      </dgm:t>
    </dgm:pt>
    <dgm:pt modelId="{D89CD473-B280-4114-9795-6A3AB7DD9627}" type="parTrans" cxnId="{A3F35E8B-3AD8-4900-A4EC-94EE507832D3}">
      <dgm:prSet/>
      <dgm:spPr/>
      <dgm:t>
        <a:bodyPr/>
        <a:lstStyle/>
        <a:p>
          <a:endParaRPr lang="ru-RU" sz="1200"/>
        </a:p>
      </dgm:t>
    </dgm:pt>
    <dgm:pt modelId="{8AD363E0-14E4-4153-A289-ADE34EC4A1D6}" type="sibTrans" cxnId="{A3F35E8B-3AD8-4900-A4EC-94EE507832D3}">
      <dgm:prSet/>
      <dgm:spPr/>
      <dgm:t>
        <a:bodyPr/>
        <a:lstStyle/>
        <a:p>
          <a:endParaRPr lang="ru-RU" sz="1200"/>
        </a:p>
      </dgm:t>
    </dgm:pt>
    <dgm:pt modelId="{317D5EF8-34D0-4129-A6BF-676D492EC72C}" type="pres">
      <dgm:prSet presAssocID="{02280CC0-478E-4CC4-9B03-69E8A5F4D6C6}" presName="linear" presStyleCnt="0">
        <dgm:presLayoutVars>
          <dgm:animLvl val="lvl"/>
          <dgm:resizeHandles val="exact"/>
        </dgm:presLayoutVars>
      </dgm:prSet>
      <dgm:spPr/>
    </dgm:pt>
    <dgm:pt modelId="{0694E168-67BF-4A55-A575-D6C2FA3C96AF}" type="pres">
      <dgm:prSet presAssocID="{BD98E6E6-EAA8-402C-859C-271396C60379}" presName="parentText" presStyleLbl="node1" presStyleIdx="0" presStyleCnt="1" custScaleY="38669" custLinFactNeighborX="-442" custLinFactNeighborY="-16564">
        <dgm:presLayoutVars>
          <dgm:chMax val="0"/>
          <dgm:bulletEnabled val="1"/>
        </dgm:presLayoutVars>
      </dgm:prSet>
      <dgm:spPr/>
    </dgm:pt>
    <dgm:pt modelId="{7C1A6592-FDE9-419F-963D-2CB6D2C07A33}" type="pres">
      <dgm:prSet presAssocID="{BD98E6E6-EAA8-402C-859C-271396C60379}" presName="childText" presStyleLbl="revTx" presStyleIdx="0" presStyleCnt="1" custScaleX="99115" custScaleY="435182" custLinFactY="-4527" custLinFactNeighborX="-6629" custLinFactNeighborY="-100000">
        <dgm:presLayoutVars>
          <dgm:bulletEnabled val="1"/>
        </dgm:presLayoutVars>
      </dgm:prSet>
      <dgm:spPr/>
    </dgm:pt>
  </dgm:ptLst>
  <dgm:cxnLst>
    <dgm:cxn modelId="{B7EE6601-D3E6-4787-8B40-8FB448CDB333}" type="presOf" srcId="{59632D20-43BB-4437-8B72-08C3AAEAB14D}" destId="{7C1A6592-FDE9-419F-963D-2CB6D2C07A33}" srcOrd="0" destOrd="6" presId="urn:microsoft.com/office/officeart/2005/8/layout/vList2"/>
    <dgm:cxn modelId="{6E2C2804-8797-47A2-AED6-3D227A7A318E}" type="presOf" srcId="{0987D0D8-1639-4F80-9CC9-17E59ED92CEA}" destId="{7C1A6592-FDE9-419F-963D-2CB6D2C07A33}" srcOrd="0" destOrd="3" presId="urn:microsoft.com/office/officeart/2005/8/layout/vList2"/>
    <dgm:cxn modelId="{1BE28E07-BEAB-4190-A394-B7F96F475667}" srcId="{BD98E6E6-EAA8-402C-859C-271396C60379}" destId="{8427549F-2076-4EB3-89F8-A8CE3D36D96F}" srcOrd="0" destOrd="0" parTransId="{B71361B8-3AE8-4A97-9BF2-25DC230438FC}" sibTransId="{076379C3-6DF2-4EEC-A20E-031F5E99A4FB}"/>
    <dgm:cxn modelId="{146C820C-D169-4953-BB1E-9E809F9C2537}" srcId="{BD98E6E6-EAA8-402C-859C-271396C60379}" destId="{C02374AA-6FDA-42FD-A4BA-C0FE0042DC24}" srcOrd="5" destOrd="0" parTransId="{C6CFD5C3-D167-4AAA-BB9F-BDC3233C36B9}" sibTransId="{9E9ACB79-8039-47A3-9E86-AE9E226CE8D5}"/>
    <dgm:cxn modelId="{84C1E50C-6CCE-4ABC-852E-17CFFB8C3E19}" type="presOf" srcId="{C90E9529-104D-4E50-933C-21673B803508}" destId="{7C1A6592-FDE9-419F-963D-2CB6D2C07A33}" srcOrd="0" destOrd="14" presId="urn:microsoft.com/office/officeart/2005/8/layout/vList2"/>
    <dgm:cxn modelId="{530DF016-B553-4ED5-948A-7D0D4162BB6B}" srcId="{BD98E6E6-EAA8-402C-859C-271396C60379}" destId="{10FF0393-24E2-4A12-82CC-3A65E0808ACD}" srcOrd="10" destOrd="0" parTransId="{E8BE442D-5EF2-44D7-A248-BAA7D90C5980}" sibTransId="{E6E67B49-F6FA-4C1D-89FB-C4D25B592BEC}"/>
    <dgm:cxn modelId="{45C49F1B-72AC-4C4F-B5E8-6F3B5A39CD53}" srcId="{BD98E6E6-EAA8-402C-859C-271396C60379}" destId="{59632D20-43BB-4437-8B72-08C3AAEAB14D}" srcOrd="6" destOrd="0" parTransId="{586A4020-359E-44CB-ACBF-2D036FC040D5}" sibTransId="{B977534A-85EE-46AD-865F-CB0FB82F2680}"/>
    <dgm:cxn modelId="{FB0CCC20-5610-41CF-90F8-1958981D3A53}" srcId="{BD98E6E6-EAA8-402C-859C-271396C60379}" destId="{BC2019D4-5DA7-43A9-BBC9-33840B5AEFA0}" srcOrd="7" destOrd="0" parTransId="{E944B565-F2F3-48ED-AA00-2D0058BC7B28}" sibTransId="{B4EA6460-EF51-414C-BF4F-70FE057005B4}"/>
    <dgm:cxn modelId="{5FC35B25-28F8-46B6-B997-32980549ABD1}" type="presOf" srcId="{CA3F68BE-B988-4CF3-B76A-80034AD78D02}" destId="{7C1A6592-FDE9-419F-963D-2CB6D2C07A33}" srcOrd="0" destOrd="1" presId="urn:microsoft.com/office/officeart/2005/8/layout/vList2"/>
    <dgm:cxn modelId="{2F8DEA26-4AC9-48BC-9FD3-8EF70A62F617}" srcId="{BD98E6E6-EAA8-402C-859C-271396C60379}" destId="{A28C7846-4BBB-4398-B834-FBD5F594073A}" srcOrd="8" destOrd="0" parTransId="{5F3D8007-D50C-437A-BACA-3F9FB67B168C}" sibTransId="{91709FA7-DA19-492E-88BC-4C06565B8C00}"/>
    <dgm:cxn modelId="{E9D22B37-3E94-43B6-B0C7-F6BC90B6E289}" srcId="{BD98E6E6-EAA8-402C-859C-271396C60379}" destId="{0987D0D8-1639-4F80-9CC9-17E59ED92CEA}" srcOrd="3" destOrd="0" parTransId="{32C8F7F9-C2E3-4583-9018-82017B320100}" sibTransId="{4864525E-2D5C-4262-B2BF-AEB0C59B23E0}"/>
    <dgm:cxn modelId="{3716693D-7BFF-44C0-848D-F10AE3A167C1}" type="presOf" srcId="{8427549F-2076-4EB3-89F8-A8CE3D36D96F}" destId="{7C1A6592-FDE9-419F-963D-2CB6D2C07A33}" srcOrd="0" destOrd="0" presId="urn:microsoft.com/office/officeart/2005/8/layout/vList2"/>
    <dgm:cxn modelId="{0C9CC261-9CF5-49AA-9B5E-0A040A9C8CA5}" srcId="{BD98E6E6-EAA8-402C-859C-271396C60379}" destId="{6C60AFFF-9407-4CDC-8DB3-79D589C89CD5}" srcOrd="2" destOrd="0" parTransId="{31ED0252-7990-4E99-8CC1-D5D40AAF3C34}" sibTransId="{0ABC92A7-9030-45A2-B9ED-1350F99F0D35}"/>
    <dgm:cxn modelId="{2DECF342-26CA-49A3-A19A-B0307268E609}" srcId="{BD98E6E6-EAA8-402C-859C-271396C60379}" destId="{C90E9529-104D-4E50-933C-21673B803508}" srcOrd="14" destOrd="0" parTransId="{B141C299-E325-41AC-9E44-F142101123A1}" sibTransId="{94138B64-FE86-4950-87AB-30AABE424A30}"/>
    <dgm:cxn modelId="{AF416C45-1145-434F-9AD3-9062FE9FBE66}" type="presOf" srcId="{811885B6-C237-4CB7-B315-6E1D01804DB3}" destId="{7C1A6592-FDE9-419F-963D-2CB6D2C07A33}" srcOrd="0" destOrd="13" presId="urn:microsoft.com/office/officeart/2005/8/layout/vList2"/>
    <dgm:cxn modelId="{87A0FB48-F11E-4D93-9522-5B66D1340DF9}" type="presOf" srcId="{A28C7846-4BBB-4398-B834-FBD5F594073A}" destId="{7C1A6592-FDE9-419F-963D-2CB6D2C07A33}" srcOrd="0" destOrd="8" presId="urn:microsoft.com/office/officeart/2005/8/layout/vList2"/>
    <dgm:cxn modelId="{73408E6F-817F-4A48-A78F-B0FF7F2B9104}" type="presOf" srcId="{10FF0393-24E2-4A12-82CC-3A65E0808ACD}" destId="{7C1A6592-FDE9-419F-963D-2CB6D2C07A33}" srcOrd="0" destOrd="10" presId="urn:microsoft.com/office/officeart/2005/8/layout/vList2"/>
    <dgm:cxn modelId="{5B102552-252E-476B-83E6-5151105E4D4A}" type="presOf" srcId="{593FB1AD-E641-44E1-91CB-6036C087DDC9}" destId="{7C1A6592-FDE9-419F-963D-2CB6D2C07A33}" srcOrd="0" destOrd="16" presId="urn:microsoft.com/office/officeart/2005/8/layout/vList2"/>
    <dgm:cxn modelId="{879B7C72-9BAF-466B-A3D0-80A013935CD8}" type="presOf" srcId="{02280CC0-478E-4CC4-9B03-69E8A5F4D6C6}" destId="{317D5EF8-34D0-4129-A6BF-676D492EC72C}" srcOrd="0" destOrd="0" presId="urn:microsoft.com/office/officeart/2005/8/layout/vList2"/>
    <dgm:cxn modelId="{FF22E37C-7EA3-48CC-9182-F6B9B36FA36D}" type="presOf" srcId="{BD98E6E6-EAA8-402C-859C-271396C60379}" destId="{0694E168-67BF-4A55-A575-D6C2FA3C96AF}" srcOrd="0" destOrd="0" presId="urn:microsoft.com/office/officeart/2005/8/layout/vList2"/>
    <dgm:cxn modelId="{DD560B7E-5DB8-45D6-AB44-510F667352A6}" srcId="{02280CC0-478E-4CC4-9B03-69E8A5F4D6C6}" destId="{BD98E6E6-EAA8-402C-859C-271396C60379}" srcOrd="0" destOrd="0" parTransId="{B65063D7-B21D-489C-8F63-FF553ED2AB08}" sibTransId="{1D57F754-247A-4160-A8C6-2319756B3D48}"/>
    <dgm:cxn modelId="{C0527683-9AEC-448B-B5A3-163FA7BC214A}" type="presOf" srcId="{776C17A3-89A7-44F3-823F-3A47BA77B76F}" destId="{7C1A6592-FDE9-419F-963D-2CB6D2C07A33}" srcOrd="0" destOrd="17" presId="urn:microsoft.com/office/officeart/2005/8/layout/vList2"/>
    <dgm:cxn modelId="{A3F35E8B-3AD8-4900-A4EC-94EE507832D3}" srcId="{BD98E6E6-EAA8-402C-859C-271396C60379}" destId="{593FB1AD-E641-44E1-91CB-6036C087DDC9}" srcOrd="16" destOrd="0" parTransId="{D89CD473-B280-4114-9795-6A3AB7DD9627}" sibTransId="{8AD363E0-14E4-4153-A289-ADE34EC4A1D6}"/>
    <dgm:cxn modelId="{01094B8B-E317-403E-AFA5-405C8274DFC9}" type="presOf" srcId="{BC2019D4-5DA7-43A9-BBC9-33840B5AEFA0}" destId="{7C1A6592-FDE9-419F-963D-2CB6D2C07A33}" srcOrd="0" destOrd="7" presId="urn:microsoft.com/office/officeart/2005/8/layout/vList2"/>
    <dgm:cxn modelId="{BAA1EF98-8403-4DB2-A532-6156753FE1EA}" srcId="{BD98E6E6-EAA8-402C-859C-271396C60379}" destId="{06414F93-886A-4AB6-8C67-2E089ED5D412}" srcOrd="12" destOrd="0" parTransId="{DEAB1340-C9AD-4882-99F7-3CF36B65B01D}" sibTransId="{5062E789-DF50-41B6-A2EE-1A7F6AA937E5}"/>
    <dgm:cxn modelId="{9AFAF69C-BC2A-4832-82FD-44F20FA1D951}" type="presOf" srcId="{6C60AFFF-9407-4CDC-8DB3-79D589C89CD5}" destId="{7C1A6592-FDE9-419F-963D-2CB6D2C07A33}" srcOrd="0" destOrd="2" presId="urn:microsoft.com/office/officeart/2005/8/layout/vList2"/>
    <dgm:cxn modelId="{2D9F26B4-8292-4BEB-855C-7CD543002F4B}" srcId="{BD98E6E6-EAA8-402C-859C-271396C60379}" destId="{FA997751-455B-4C72-9303-36BAE87371C0}" srcOrd="15" destOrd="0" parTransId="{8A7A17AA-A165-4CDE-A87B-2734578F4E08}" sibTransId="{29A3B13C-888C-4B71-979F-FFF872D0CED4}"/>
    <dgm:cxn modelId="{935F51B8-28FE-47F1-ADD6-41A7B59FD6B6}" type="presOf" srcId="{5F85E214-7F0E-455A-B9FD-D4ECE0A5735C}" destId="{7C1A6592-FDE9-419F-963D-2CB6D2C07A33}" srcOrd="0" destOrd="9" presId="urn:microsoft.com/office/officeart/2005/8/layout/vList2"/>
    <dgm:cxn modelId="{13BFC9BA-31FE-483D-81CC-FAEDC4BFCA10}" type="presOf" srcId="{8796D953-02AC-44DD-9519-B45C01C20C16}" destId="{7C1A6592-FDE9-419F-963D-2CB6D2C07A33}" srcOrd="0" destOrd="11" presId="urn:microsoft.com/office/officeart/2005/8/layout/vList2"/>
    <dgm:cxn modelId="{1A012CCB-8970-4143-AE76-7661AEB7F882}" type="presOf" srcId="{6AC79260-0F68-4305-B318-9361A829ACBB}" destId="{7C1A6592-FDE9-419F-963D-2CB6D2C07A33}" srcOrd="0" destOrd="4" presId="urn:microsoft.com/office/officeart/2005/8/layout/vList2"/>
    <dgm:cxn modelId="{58A890DB-6A69-4339-ABEC-F5B39B0C21E5}" type="presOf" srcId="{C02374AA-6FDA-42FD-A4BA-C0FE0042DC24}" destId="{7C1A6592-FDE9-419F-963D-2CB6D2C07A33}" srcOrd="0" destOrd="5" presId="urn:microsoft.com/office/officeart/2005/8/layout/vList2"/>
    <dgm:cxn modelId="{C2673EDF-86FC-4F10-9485-4CA9AF2C37D6}" srcId="{BD98E6E6-EAA8-402C-859C-271396C60379}" destId="{811885B6-C237-4CB7-B315-6E1D01804DB3}" srcOrd="13" destOrd="0" parTransId="{6DC7068F-92AD-4C4A-8E4D-44C648EBEF99}" sibTransId="{EB685CE2-54F7-47CA-9883-022632F7B54F}"/>
    <dgm:cxn modelId="{544891E1-2140-444D-B38B-B0AF9D6544D0}" srcId="{BD98E6E6-EAA8-402C-859C-271396C60379}" destId="{776C17A3-89A7-44F3-823F-3A47BA77B76F}" srcOrd="17" destOrd="0" parTransId="{E59606E1-B528-4065-ABB1-A14FFB4724BE}" sibTransId="{18ACF3F4-2D8F-4F8E-B940-B2F24F0B4C0F}"/>
    <dgm:cxn modelId="{DC0226E3-7018-4919-A9C8-2E6B55FCCC2A}" type="presOf" srcId="{FA997751-455B-4C72-9303-36BAE87371C0}" destId="{7C1A6592-FDE9-419F-963D-2CB6D2C07A33}" srcOrd="0" destOrd="15" presId="urn:microsoft.com/office/officeart/2005/8/layout/vList2"/>
    <dgm:cxn modelId="{03E1BDE8-572D-45FF-AB71-15479050E9F9}" srcId="{BD98E6E6-EAA8-402C-859C-271396C60379}" destId="{CA3F68BE-B988-4CF3-B76A-80034AD78D02}" srcOrd="1" destOrd="0" parTransId="{92412C65-B52B-432E-BECC-3902F7A962B4}" sibTransId="{8DE274C0-3C4A-4F69-A0DA-3FCCEBB485D1}"/>
    <dgm:cxn modelId="{036563F2-718B-4D73-B065-F8F293AD2C5F}" srcId="{BD98E6E6-EAA8-402C-859C-271396C60379}" destId="{8796D953-02AC-44DD-9519-B45C01C20C16}" srcOrd="11" destOrd="0" parTransId="{1E53D6F6-63F9-4AA9-9BB7-437DBA0A77C9}" sibTransId="{22506EC5-4944-4045-BFBD-CD751BF6DEF3}"/>
    <dgm:cxn modelId="{2BCD46F4-736E-48F1-8A35-5D35F1255FF7}" srcId="{BD98E6E6-EAA8-402C-859C-271396C60379}" destId="{5F85E214-7F0E-455A-B9FD-D4ECE0A5735C}" srcOrd="9" destOrd="0" parTransId="{6101FBA4-2291-4DC2-89E2-6BE3ACFEE863}" sibTransId="{59590E1A-1A99-464F-9CA9-6A0A92D090D3}"/>
    <dgm:cxn modelId="{180219FD-A325-44FA-8C94-AFCBA0CB8889}" type="presOf" srcId="{06414F93-886A-4AB6-8C67-2E089ED5D412}" destId="{7C1A6592-FDE9-419F-963D-2CB6D2C07A33}" srcOrd="0" destOrd="12" presId="urn:microsoft.com/office/officeart/2005/8/layout/vList2"/>
    <dgm:cxn modelId="{7CF786FD-3289-4FD0-A3E0-8D75B38EB87B}" srcId="{BD98E6E6-EAA8-402C-859C-271396C60379}" destId="{6AC79260-0F68-4305-B318-9361A829ACBB}" srcOrd="4" destOrd="0" parTransId="{77191073-320A-4EB0-97A0-674A91F6CAD9}" sibTransId="{E3653BF0-800A-4D6B-B7B6-69DF3A94907E}"/>
    <dgm:cxn modelId="{A8575904-7D38-4745-95D1-1EFCF36FDD71}" type="presParOf" srcId="{317D5EF8-34D0-4129-A6BF-676D492EC72C}" destId="{0694E168-67BF-4A55-A575-D6C2FA3C96AF}" srcOrd="0" destOrd="0" presId="urn:microsoft.com/office/officeart/2005/8/layout/vList2"/>
    <dgm:cxn modelId="{D0594F40-C005-42D1-8896-3AEA53164C1E}" type="presParOf" srcId="{317D5EF8-34D0-4129-A6BF-676D492EC72C}" destId="{7C1A6592-FDE9-419F-963D-2CB6D2C07A3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280CC0-478E-4CC4-9B03-69E8A5F4D6C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8775AE-0C1A-4D79-9AB6-617A4997DB18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1200" b="1" dirty="0"/>
            <a:t>Автоматизация управления  процесса метрологического обеспечения предприятия в целом</a:t>
          </a:r>
        </a:p>
      </dgm:t>
    </dgm:pt>
    <dgm:pt modelId="{7DC0E3BD-7B00-42DA-9D3A-99B75FF18896}" type="parTrans" cxnId="{24D1B59C-20D6-4B19-9D32-66B224984AAD}">
      <dgm:prSet/>
      <dgm:spPr/>
      <dgm:t>
        <a:bodyPr/>
        <a:lstStyle/>
        <a:p>
          <a:endParaRPr lang="ru-RU" sz="1200"/>
        </a:p>
      </dgm:t>
    </dgm:pt>
    <dgm:pt modelId="{217A3A66-1A31-4F61-B524-DEB98E01EBAB}" type="sibTrans" cxnId="{24D1B59C-20D6-4B19-9D32-66B224984AAD}">
      <dgm:prSet/>
      <dgm:spPr/>
      <dgm:t>
        <a:bodyPr/>
        <a:lstStyle/>
        <a:p>
          <a:endParaRPr lang="ru-RU" sz="1200"/>
        </a:p>
      </dgm:t>
    </dgm:pt>
    <dgm:pt modelId="{ABDC124C-A5A0-453C-B616-AD76C3BFBB25}">
      <dgm:prSet phldrT="[Текст]" custT="1"/>
      <dgm:spPr/>
      <dgm:t>
        <a:bodyPr/>
        <a:lstStyle/>
        <a:p>
          <a:r>
            <a:rPr lang="ru-RU" sz="1200" b="1" dirty="0"/>
            <a:t>Дистанционная система технического и метрологического мониторинга состояния промышленных весов на основе цифровой паспортизации </a:t>
          </a:r>
          <a:r>
            <a:rPr lang="ru-RU" sz="1200" b="1" dirty="0" err="1"/>
            <a:t>весоизмерительной</a:t>
          </a:r>
          <a:r>
            <a:rPr lang="ru-RU" sz="1200" b="1" dirty="0"/>
            <a:t> техники.  Система мониторинга состояния </a:t>
          </a:r>
          <a:r>
            <a:rPr lang="ru-RU" sz="1200" b="1" dirty="0" err="1"/>
            <a:t>весоизмерительной</a:t>
          </a:r>
          <a:r>
            <a:rPr lang="ru-RU" sz="1200" b="1" dirty="0"/>
            <a:t> техники крупных предприятий, регионов на основе цифровой паспортизации </a:t>
          </a:r>
        </a:p>
      </dgm:t>
    </dgm:pt>
    <dgm:pt modelId="{053E88BA-3F6F-4A29-98BA-A725C78398AA}" type="parTrans" cxnId="{80F7617C-3326-4065-A262-A748721C1FE8}">
      <dgm:prSet/>
      <dgm:spPr/>
      <dgm:t>
        <a:bodyPr/>
        <a:lstStyle/>
        <a:p>
          <a:endParaRPr lang="ru-RU" sz="1200"/>
        </a:p>
      </dgm:t>
    </dgm:pt>
    <dgm:pt modelId="{CBBC1529-81B2-40F9-8363-04330ED0E021}" type="sibTrans" cxnId="{80F7617C-3326-4065-A262-A748721C1FE8}">
      <dgm:prSet/>
      <dgm:spPr/>
      <dgm:t>
        <a:bodyPr/>
        <a:lstStyle/>
        <a:p>
          <a:endParaRPr lang="ru-RU" sz="1200"/>
        </a:p>
      </dgm:t>
    </dgm:pt>
    <dgm:pt modelId="{117E393D-C7B1-41E1-B182-B4EFC9C049DE}">
      <dgm:prSet custT="1"/>
      <dgm:spPr/>
      <dgm:t>
        <a:bodyPr/>
        <a:lstStyle/>
        <a:p>
          <a:endParaRPr lang="ru-RU" sz="1200" dirty="0"/>
        </a:p>
      </dgm:t>
    </dgm:pt>
    <dgm:pt modelId="{8EC20F7F-325B-4B08-9E73-34C76599FDE1}" type="parTrans" cxnId="{3F7B4AB8-E294-4E75-ADB3-7ED54A8A42B9}">
      <dgm:prSet/>
      <dgm:spPr/>
      <dgm:t>
        <a:bodyPr/>
        <a:lstStyle/>
        <a:p>
          <a:endParaRPr lang="ru-RU" sz="1200"/>
        </a:p>
      </dgm:t>
    </dgm:pt>
    <dgm:pt modelId="{5772E369-01F7-490B-AD18-304552EA624E}" type="sibTrans" cxnId="{3F7B4AB8-E294-4E75-ADB3-7ED54A8A42B9}">
      <dgm:prSet/>
      <dgm:spPr/>
      <dgm:t>
        <a:bodyPr/>
        <a:lstStyle/>
        <a:p>
          <a:endParaRPr lang="ru-RU" sz="1200"/>
        </a:p>
      </dgm:t>
    </dgm:pt>
    <dgm:pt modelId="{5E218E09-7659-4502-B0A3-DD56A46C1B6B}">
      <dgm:prSet phldrT="[Текст]" custT="1"/>
      <dgm:spPr/>
      <dgm:t>
        <a:bodyPr/>
        <a:lstStyle/>
        <a:p>
          <a:r>
            <a:rPr lang="ru-RU" sz="1200" b="1" dirty="0"/>
            <a:t>Управление парком средств измерений, контроля и испытаний, интегрированное в систему управления производством</a:t>
          </a:r>
        </a:p>
      </dgm:t>
    </dgm:pt>
    <dgm:pt modelId="{20E257CA-188A-4F3F-9AA6-DEA3A57A3680}" type="parTrans" cxnId="{7C5F4565-B3A0-477B-828D-7F6E1D50C101}">
      <dgm:prSet/>
      <dgm:spPr/>
      <dgm:t>
        <a:bodyPr/>
        <a:lstStyle/>
        <a:p>
          <a:endParaRPr lang="ru-RU" sz="1200"/>
        </a:p>
      </dgm:t>
    </dgm:pt>
    <dgm:pt modelId="{77449522-6209-4FAE-BF66-BE29B5A66ED5}" type="sibTrans" cxnId="{7C5F4565-B3A0-477B-828D-7F6E1D50C101}">
      <dgm:prSet/>
      <dgm:spPr/>
      <dgm:t>
        <a:bodyPr/>
        <a:lstStyle/>
        <a:p>
          <a:endParaRPr lang="ru-RU" sz="1200"/>
        </a:p>
      </dgm:t>
    </dgm:pt>
    <dgm:pt modelId="{96DED59F-6799-4235-A41A-9F20294239F9}">
      <dgm:prSet phldrT="[Текст]" custT="1"/>
      <dgm:spPr/>
      <dgm:t>
        <a:bodyPr/>
        <a:lstStyle/>
        <a:p>
          <a:r>
            <a:rPr lang="ru-RU" sz="1200" b="1" dirty="0"/>
            <a:t>Автоматизированное сквозное управление метрологическим обеспечением изделия на всех этапах жизненного цикла</a:t>
          </a:r>
        </a:p>
      </dgm:t>
    </dgm:pt>
    <dgm:pt modelId="{96F12E0A-6FB8-4D4B-8272-96305A6BCC1B}" type="parTrans" cxnId="{4C933D8B-AC9F-40DB-809F-FF96BF07536E}">
      <dgm:prSet/>
      <dgm:spPr/>
      <dgm:t>
        <a:bodyPr/>
        <a:lstStyle/>
        <a:p>
          <a:endParaRPr lang="ru-RU" sz="1200"/>
        </a:p>
      </dgm:t>
    </dgm:pt>
    <dgm:pt modelId="{338C8F2B-78F9-45B4-9E74-D476A74E3FCF}" type="sibTrans" cxnId="{4C933D8B-AC9F-40DB-809F-FF96BF07536E}">
      <dgm:prSet/>
      <dgm:spPr/>
      <dgm:t>
        <a:bodyPr/>
        <a:lstStyle/>
        <a:p>
          <a:endParaRPr lang="ru-RU" sz="1200"/>
        </a:p>
      </dgm:t>
    </dgm:pt>
    <dgm:pt modelId="{8427549F-2076-4EB3-89F8-A8CE3D36D96F}">
      <dgm:prSet phldrT="[Текст]" custT="1"/>
      <dgm:spPr/>
      <dgm:t>
        <a:bodyPr/>
        <a:lstStyle/>
        <a:p>
          <a:r>
            <a:rPr lang="ru-RU" sz="1200" b="1" dirty="0"/>
            <a:t>Автоматизация процессов поверки и калибровки средств измерений, технических систем и устройств с измерительными функциями, взамен зарубежных ПО и цифровых эталонов</a:t>
          </a:r>
        </a:p>
      </dgm:t>
    </dgm:pt>
    <dgm:pt modelId="{076379C3-6DF2-4EEC-A20E-031F5E99A4FB}" type="sibTrans" cxnId="{1BE28E07-BEAB-4190-A394-B7F96F475667}">
      <dgm:prSet/>
      <dgm:spPr/>
      <dgm:t>
        <a:bodyPr/>
        <a:lstStyle/>
        <a:p>
          <a:endParaRPr lang="ru-RU" sz="1200"/>
        </a:p>
      </dgm:t>
    </dgm:pt>
    <dgm:pt modelId="{B71361B8-3AE8-4A97-9BF2-25DC230438FC}" type="parTrans" cxnId="{1BE28E07-BEAB-4190-A394-B7F96F475667}">
      <dgm:prSet/>
      <dgm:spPr/>
      <dgm:t>
        <a:bodyPr/>
        <a:lstStyle/>
        <a:p>
          <a:endParaRPr lang="ru-RU" sz="1200"/>
        </a:p>
      </dgm:t>
    </dgm:pt>
    <dgm:pt modelId="{BD98E6E6-EAA8-402C-859C-271396C60379}">
      <dgm:prSet phldrT="[Текст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sz="1200" b="1" dirty="0"/>
            <a:t>Автоматизация метрологических процедур</a:t>
          </a:r>
        </a:p>
      </dgm:t>
    </dgm:pt>
    <dgm:pt modelId="{1D57F754-247A-4160-A8C6-2319756B3D48}" type="sibTrans" cxnId="{DD560B7E-5DB8-45D6-AB44-510F667352A6}">
      <dgm:prSet/>
      <dgm:spPr/>
      <dgm:t>
        <a:bodyPr/>
        <a:lstStyle/>
        <a:p>
          <a:endParaRPr lang="ru-RU" sz="1200"/>
        </a:p>
      </dgm:t>
    </dgm:pt>
    <dgm:pt modelId="{B65063D7-B21D-489C-8F63-FF553ED2AB08}" type="parTrans" cxnId="{DD560B7E-5DB8-45D6-AB44-510F667352A6}">
      <dgm:prSet/>
      <dgm:spPr/>
      <dgm:t>
        <a:bodyPr/>
        <a:lstStyle/>
        <a:p>
          <a:endParaRPr lang="ru-RU" sz="1200"/>
        </a:p>
      </dgm:t>
    </dgm:pt>
    <dgm:pt modelId="{FC880677-FAB0-4117-9F52-5DC0F758E138}">
      <dgm:prSet custT="1"/>
      <dgm:spPr/>
      <dgm:t>
        <a:bodyPr/>
        <a:lstStyle/>
        <a:p>
          <a:r>
            <a:rPr lang="ru-RU" sz="1200" b="1" dirty="0"/>
            <a:t>Автоматизированное проведение метрологического подтверждения пригодности датчиков температуры, управление метрологическим оборудованием. Автоматическое управление процессами поверки и калибровки датчиков температуры взамен </a:t>
          </a:r>
          <a:r>
            <a:rPr lang="ru-RU" sz="1200" b="1" dirty="0" err="1"/>
            <a:t>Fluke</a:t>
          </a:r>
          <a:r>
            <a:rPr lang="ru-RU" sz="1200" b="1" dirty="0"/>
            <a:t> MET/TEMP II</a:t>
          </a:r>
        </a:p>
      </dgm:t>
    </dgm:pt>
    <dgm:pt modelId="{A3BAD35F-78C8-4F72-840F-74083B304FF6}" type="parTrans" cxnId="{FC179EB2-E424-41E5-A031-B623165C0D09}">
      <dgm:prSet/>
      <dgm:spPr/>
      <dgm:t>
        <a:bodyPr/>
        <a:lstStyle/>
        <a:p>
          <a:endParaRPr lang="ru-RU" sz="1200"/>
        </a:p>
      </dgm:t>
    </dgm:pt>
    <dgm:pt modelId="{A44AE75B-1118-463C-94E1-771D6B7B1EC2}" type="sibTrans" cxnId="{FC179EB2-E424-41E5-A031-B623165C0D09}">
      <dgm:prSet/>
      <dgm:spPr/>
      <dgm:t>
        <a:bodyPr/>
        <a:lstStyle/>
        <a:p>
          <a:endParaRPr lang="ru-RU" sz="1200"/>
        </a:p>
      </dgm:t>
    </dgm:pt>
    <dgm:pt modelId="{8F83233B-983C-4B06-88A6-C01E89E186F0}">
      <dgm:prSet custT="1"/>
      <dgm:spPr/>
      <dgm:t>
        <a:bodyPr/>
        <a:lstStyle/>
        <a:p>
          <a:r>
            <a:rPr lang="ru-RU" sz="1200" b="1" dirty="0"/>
            <a:t>Автоматизация метрологической экспертизы наукоемкой продукции, технологических систем и комплексов производства</a:t>
          </a:r>
        </a:p>
      </dgm:t>
    </dgm:pt>
    <dgm:pt modelId="{F2F8FCF9-DB1D-4014-9056-2D207CFCA5F3}" type="parTrans" cxnId="{66A00AB6-6D9E-41E5-AF01-9FDF447B0A1B}">
      <dgm:prSet/>
      <dgm:spPr/>
      <dgm:t>
        <a:bodyPr/>
        <a:lstStyle/>
        <a:p>
          <a:endParaRPr lang="ru-RU" sz="1200"/>
        </a:p>
      </dgm:t>
    </dgm:pt>
    <dgm:pt modelId="{31377C17-A6E9-4CCC-9B41-79CF33FB3E3A}" type="sibTrans" cxnId="{66A00AB6-6D9E-41E5-AF01-9FDF447B0A1B}">
      <dgm:prSet/>
      <dgm:spPr/>
      <dgm:t>
        <a:bodyPr/>
        <a:lstStyle/>
        <a:p>
          <a:endParaRPr lang="ru-RU" sz="1200"/>
        </a:p>
      </dgm:t>
    </dgm:pt>
    <dgm:pt modelId="{DAE8EE08-8DEB-437C-AC95-54E746D747E0}">
      <dgm:prSet custT="1"/>
      <dgm:spPr/>
      <dgm:t>
        <a:bodyPr/>
        <a:lstStyle/>
        <a:p>
          <a:r>
            <a:rPr lang="ru-RU" sz="1200" b="1" dirty="0"/>
            <a:t>Интеллектуальная самодиагностика и имитационная </a:t>
          </a:r>
          <a:r>
            <a:rPr lang="ru-RU" sz="1200" b="1" dirty="0" err="1"/>
            <a:t>бездемонтажная</a:t>
          </a:r>
          <a:r>
            <a:rPr lang="ru-RU" sz="1200" b="1" dirty="0"/>
            <a:t> периодическая поверка средств измерений количества жидкостей и газов</a:t>
          </a:r>
        </a:p>
      </dgm:t>
    </dgm:pt>
    <dgm:pt modelId="{CC7225C9-24FF-471F-9562-D316C584BC3F}" type="parTrans" cxnId="{AF35DC10-D599-4331-9CEC-D4F61E93EE37}">
      <dgm:prSet/>
      <dgm:spPr/>
      <dgm:t>
        <a:bodyPr/>
        <a:lstStyle/>
        <a:p>
          <a:endParaRPr lang="ru-RU" sz="1200"/>
        </a:p>
      </dgm:t>
    </dgm:pt>
    <dgm:pt modelId="{0F72816D-0977-40BA-A580-99FD35EB338E}" type="sibTrans" cxnId="{AF35DC10-D599-4331-9CEC-D4F61E93EE37}">
      <dgm:prSet/>
      <dgm:spPr/>
      <dgm:t>
        <a:bodyPr/>
        <a:lstStyle/>
        <a:p>
          <a:endParaRPr lang="ru-RU" sz="1200"/>
        </a:p>
      </dgm:t>
    </dgm:pt>
    <dgm:pt modelId="{C34AB068-465B-4A3C-B46F-09D7EAEBE838}">
      <dgm:prSet custT="1"/>
      <dgm:spPr/>
      <dgm:t>
        <a:bodyPr/>
        <a:lstStyle/>
        <a:p>
          <a:r>
            <a:rPr lang="ru-RU" sz="1200" b="1" dirty="0"/>
            <a:t>Имитационная поверка вихревых, электромагнитных и </a:t>
          </a:r>
          <a:r>
            <a:rPr lang="ru-RU" sz="1200" b="1" dirty="0" err="1"/>
            <a:t>кориоллисовых</a:t>
          </a:r>
          <a:r>
            <a:rPr lang="ru-RU" sz="1200" b="1" dirty="0"/>
            <a:t> расходомеров</a:t>
          </a:r>
        </a:p>
      </dgm:t>
    </dgm:pt>
    <dgm:pt modelId="{C8A18ACE-3A96-4B9E-A6EB-E12674239CCD}" type="parTrans" cxnId="{C88DF7AB-FCE4-42B1-8AF8-ED715BA27649}">
      <dgm:prSet/>
      <dgm:spPr/>
      <dgm:t>
        <a:bodyPr/>
        <a:lstStyle/>
        <a:p>
          <a:endParaRPr lang="ru-RU" sz="1200"/>
        </a:p>
      </dgm:t>
    </dgm:pt>
    <dgm:pt modelId="{DB2873CF-D459-4BDF-9EE8-D79A6E89C6B1}" type="sibTrans" cxnId="{C88DF7AB-FCE4-42B1-8AF8-ED715BA27649}">
      <dgm:prSet/>
      <dgm:spPr/>
      <dgm:t>
        <a:bodyPr/>
        <a:lstStyle/>
        <a:p>
          <a:endParaRPr lang="ru-RU" sz="1200"/>
        </a:p>
      </dgm:t>
    </dgm:pt>
    <dgm:pt modelId="{4300E248-D007-4637-8430-56E107E2CF50}">
      <dgm:prSet phldrT="[Текст]" custT="1"/>
      <dgm:spPr/>
      <dgm:t>
        <a:bodyPr/>
        <a:lstStyle/>
        <a:p>
          <a:r>
            <a:rPr lang="ru-RU" sz="1200" b="1" dirty="0"/>
            <a:t>Оценка и анализ характеристик системы измерений промышленного производства (MSA- анализ). Определение характеристик системы измерений: сходимость, линейность, повторяемость и воспроизводимость , смещение, стабильность результатов измерений, - и оценка влияющих факторов.</a:t>
          </a:r>
        </a:p>
      </dgm:t>
    </dgm:pt>
    <dgm:pt modelId="{B6571C38-7E20-4CA1-B081-7F4B8B1FC8AD}" type="parTrans" cxnId="{98C08EA5-3C10-4EDA-A64C-1B6C9A9D0868}">
      <dgm:prSet/>
      <dgm:spPr/>
      <dgm:t>
        <a:bodyPr/>
        <a:lstStyle/>
        <a:p>
          <a:endParaRPr lang="ru-RU" sz="1200"/>
        </a:p>
      </dgm:t>
    </dgm:pt>
    <dgm:pt modelId="{8530D063-9AD7-4337-B191-52E278BEE035}" type="sibTrans" cxnId="{98C08EA5-3C10-4EDA-A64C-1B6C9A9D0868}">
      <dgm:prSet/>
      <dgm:spPr/>
      <dgm:t>
        <a:bodyPr/>
        <a:lstStyle/>
        <a:p>
          <a:endParaRPr lang="ru-RU" sz="1200"/>
        </a:p>
      </dgm:t>
    </dgm:pt>
    <dgm:pt modelId="{8E2CB5C9-FFF1-4260-B40C-C873054D945C}">
      <dgm:prSet phldrT="[Текст]" custT="1"/>
      <dgm:spPr/>
      <dgm:t>
        <a:bodyPr/>
        <a:lstStyle/>
        <a:p>
          <a:r>
            <a:rPr lang="ru-RU" sz="1200" b="1" dirty="0"/>
            <a:t>Автоматизация регионального управления техническими средствами измерений, испытаний и контроля, принадлежащими промышленным предприятиям, объектам критической инфраструктуры в регионах с ограниченными возможностями по их техническому и метрологическому обслуживанию.  Мониторинг парка средств измерений, испытаний и контроля в регионе (номенклатура и состояние) Оптимизация мероприятий по подтверждению соответствия применяемых технических Риск-менеджмент метрологического обеспечения и единства измерений в регионе </a:t>
          </a:r>
        </a:p>
      </dgm:t>
    </dgm:pt>
    <dgm:pt modelId="{286F3F68-1A13-4C64-AED1-18100F127C47}" type="parTrans" cxnId="{9BF1DED0-191C-46E3-A438-315C1945ACE6}">
      <dgm:prSet/>
      <dgm:spPr/>
      <dgm:t>
        <a:bodyPr/>
        <a:lstStyle/>
        <a:p>
          <a:endParaRPr lang="ru-RU" sz="1200"/>
        </a:p>
      </dgm:t>
    </dgm:pt>
    <dgm:pt modelId="{3A02D541-5AED-46C2-AA6E-60FE62595FE5}" type="sibTrans" cxnId="{9BF1DED0-191C-46E3-A438-315C1945ACE6}">
      <dgm:prSet/>
      <dgm:spPr/>
      <dgm:t>
        <a:bodyPr/>
        <a:lstStyle/>
        <a:p>
          <a:endParaRPr lang="ru-RU" sz="1200"/>
        </a:p>
      </dgm:t>
    </dgm:pt>
    <dgm:pt modelId="{A5D396D4-1E94-4E68-A6F7-CC84EBDECB9A}">
      <dgm:prSet phldrT="[Текст]" custT="1"/>
      <dgm:spPr/>
      <dgm:t>
        <a:bodyPr/>
        <a:lstStyle/>
        <a:p>
          <a:r>
            <a:rPr lang="ru-RU" sz="1200" b="1" dirty="0"/>
            <a:t>Платформа в сфере обеспечения единства измерений и информационных технологий «METROLOGY CLOUD». Протокол передачи значений параметров и соответствующих единиц измерения между компьютерными системами, ПО, цифровыми устройствами, датчиками. (Цифровое описание типа, Цифровой паспорт средств измерений, Цифровая методика поверки, Цифровой сертификат калибровки, Цифровой протокол поверки). Цифровая классификация и паспортизация методов и средств контроля, измерений и испытаний продукции и процессов, обеспечение </a:t>
          </a:r>
          <a:r>
            <a:rPr lang="ru-RU" sz="1200" b="1" dirty="0" err="1"/>
            <a:t>интероперабельности</a:t>
          </a:r>
          <a:r>
            <a:rPr lang="ru-RU" sz="1200" b="1" dirty="0"/>
            <a:t> программных средств.</a:t>
          </a:r>
        </a:p>
      </dgm:t>
    </dgm:pt>
    <dgm:pt modelId="{710AB01A-7613-492D-97C9-CBCE8B3B5F53}" type="parTrans" cxnId="{E52EF529-0DB2-45F9-9A65-0FB4341D1060}">
      <dgm:prSet/>
      <dgm:spPr/>
      <dgm:t>
        <a:bodyPr/>
        <a:lstStyle/>
        <a:p>
          <a:endParaRPr lang="ru-RU" sz="1200"/>
        </a:p>
      </dgm:t>
    </dgm:pt>
    <dgm:pt modelId="{4FC54044-E1FC-4E14-AD5A-677CC4DF8B4D}" type="sibTrans" cxnId="{E52EF529-0DB2-45F9-9A65-0FB4341D1060}">
      <dgm:prSet/>
      <dgm:spPr/>
      <dgm:t>
        <a:bodyPr/>
        <a:lstStyle/>
        <a:p>
          <a:endParaRPr lang="ru-RU" sz="1200"/>
        </a:p>
      </dgm:t>
    </dgm:pt>
    <dgm:pt modelId="{375F7D06-5560-44EF-BF0E-B92893657049}">
      <dgm:prSet custT="1"/>
      <dgm:spPr/>
      <dgm:t>
        <a:bodyPr/>
        <a:lstStyle/>
        <a:p>
          <a:endParaRPr lang="ru-RU" sz="1200" b="1" dirty="0"/>
        </a:p>
      </dgm:t>
    </dgm:pt>
    <dgm:pt modelId="{09D58CE1-3C48-4B8E-AEBD-690F52FB6FE0}" type="parTrans" cxnId="{B3A58176-5849-4CC1-8A1B-D20078C7B49D}">
      <dgm:prSet/>
      <dgm:spPr/>
      <dgm:t>
        <a:bodyPr/>
        <a:lstStyle/>
        <a:p>
          <a:endParaRPr lang="ru-RU" sz="1200"/>
        </a:p>
      </dgm:t>
    </dgm:pt>
    <dgm:pt modelId="{FE655E8E-3FC8-4BE7-87B1-FB3FF18DBA0C}" type="sibTrans" cxnId="{B3A58176-5849-4CC1-8A1B-D20078C7B49D}">
      <dgm:prSet/>
      <dgm:spPr/>
      <dgm:t>
        <a:bodyPr/>
        <a:lstStyle/>
        <a:p>
          <a:endParaRPr lang="ru-RU" sz="1200"/>
        </a:p>
      </dgm:t>
    </dgm:pt>
    <dgm:pt modelId="{317D5EF8-34D0-4129-A6BF-676D492EC72C}" type="pres">
      <dgm:prSet presAssocID="{02280CC0-478E-4CC4-9B03-69E8A5F4D6C6}" presName="linear" presStyleCnt="0">
        <dgm:presLayoutVars>
          <dgm:animLvl val="lvl"/>
          <dgm:resizeHandles val="exact"/>
        </dgm:presLayoutVars>
      </dgm:prSet>
      <dgm:spPr/>
    </dgm:pt>
    <dgm:pt modelId="{0694E168-67BF-4A55-A575-D6C2FA3C96AF}" type="pres">
      <dgm:prSet presAssocID="{BD98E6E6-EAA8-402C-859C-271396C6037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C1A6592-FDE9-419F-963D-2CB6D2C07A33}" type="pres">
      <dgm:prSet presAssocID="{BD98E6E6-EAA8-402C-859C-271396C60379}" presName="childText" presStyleLbl="revTx" presStyleIdx="0" presStyleCnt="2">
        <dgm:presLayoutVars>
          <dgm:bulletEnabled val="1"/>
        </dgm:presLayoutVars>
      </dgm:prSet>
      <dgm:spPr/>
    </dgm:pt>
    <dgm:pt modelId="{B8FE21D5-7DE2-489E-AE97-A5FD8CC77FA0}" type="pres">
      <dgm:prSet presAssocID="{F98775AE-0C1A-4D79-9AB6-617A4997DB18}" presName="parentText" presStyleLbl="node1" presStyleIdx="1" presStyleCnt="2" custLinFactNeighborY="3544">
        <dgm:presLayoutVars>
          <dgm:chMax val="0"/>
          <dgm:bulletEnabled val="1"/>
        </dgm:presLayoutVars>
      </dgm:prSet>
      <dgm:spPr/>
    </dgm:pt>
    <dgm:pt modelId="{47A5B29B-97A4-4D94-8A08-AD5B2351878D}" type="pres">
      <dgm:prSet presAssocID="{F98775AE-0C1A-4D79-9AB6-617A4997DB18}" presName="childText" presStyleLbl="revTx" presStyleIdx="1" presStyleCnt="2" custLinFactNeighborY="50339">
        <dgm:presLayoutVars>
          <dgm:bulletEnabled val="1"/>
        </dgm:presLayoutVars>
      </dgm:prSet>
      <dgm:spPr/>
    </dgm:pt>
  </dgm:ptLst>
  <dgm:cxnLst>
    <dgm:cxn modelId="{1BE28E07-BEAB-4190-A394-B7F96F475667}" srcId="{BD98E6E6-EAA8-402C-859C-271396C60379}" destId="{8427549F-2076-4EB3-89F8-A8CE3D36D96F}" srcOrd="0" destOrd="0" parTransId="{B71361B8-3AE8-4A97-9BF2-25DC230438FC}" sibTransId="{076379C3-6DF2-4EEC-A20E-031F5E99A4FB}"/>
    <dgm:cxn modelId="{AF35DC10-D599-4331-9CEC-D4F61E93EE37}" srcId="{BD98E6E6-EAA8-402C-859C-271396C60379}" destId="{DAE8EE08-8DEB-437C-AC95-54E746D747E0}" srcOrd="3" destOrd="0" parTransId="{CC7225C9-24FF-471F-9562-D316C584BC3F}" sibTransId="{0F72816D-0977-40BA-A580-99FD35EB338E}"/>
    <dgm:cxn modelId="{74A3851C-BD0F-4B9D-AB4D-38F5D655DC47}" type="presOf" srcId="{96DED59F-6799-4235-A41A-9F20294239F9}" destId="{47A5B29B-97A4-4D94-8A08-AD5B2351878D}" srcOrd="0" destOrd="2" presId="urn:microsoft.com/office/officeart/2005/8/layout/vList2"/>
    <dgm:cxn modelId="{E52EF529-0DB2-45F9-9A65-0FB4341D1060}" srcId="{F98775AE-0C1A-4D79-9AB6-617A4997DB18}" destId="{A5D396D4-1E94-4E68-A6F7-CC84EBDECB9A}" srcOrd="5" destOrd="0" parTransId="{710AB01A-7613-492D-97C9-CBCE8B3B5F53}" sibTransId="{4FC54044-E1FC-4E14-AD5A-677CC4DF8B4D}"/>
    <dgm:cxn modelId="{3716693D-7BFF-44C0-848D-F10AE3A167C1}" type="presOf" srcId="{8427549F-2076-4EB3-89F8-A8CE3D36D96F}" destId="{7C1A6592-FDE9-419F-963D-2CB6D2C07A33}" srcOrd="0" destOrd="0" presId="urn:microsoft.com/office/officeart/2005/8/layout/vList2"/>
    <dgm:cxn modelId="{9C543B3E-7ECF-4E16-BF81-EF69B6355E22}" type="presOf" srcId="{C34AB068-465B-4A3C-B46F-09D7EAEBE838}" destId="{7C1A6592-FDE9-419F-963D-2CB6D2C07A33}" srcOrd="0" destOrd="4" presId="urn:microsoft.com/office/officeart/2005/8/layout/vList2"/>
    <dgm:cxn modelId="{7C5F4565-B3A0-477B-828D-7F6E1D50C101}" srcId="{F98775AE-0C1A-4D79-9AB6-617A4997DB18}" destId="{5E218E09-7659-4502-B0A3-DD56A46C1B6B}" srcOrd="1" destOrd="0" parTransId="{20E257CA-188A-4F3F-9AA6-DEA3A57A3680}" sibTransId="{77449522-6209-4FAE-BF66-BE29B5A66ED5}"/>
    <dgm:cxn modelId="{F6F4BE66-E530-4E38-82C4-DC48B9188B28}" type="presOf" srcId="{117E393D-C7B1-41E1-B182-B4EFC9C049DE}" destId="{47A5B29B-97A4-4D94-8A08-AD5B2351878D}" srcOrd="0" destOrd="7" presId="urn:microsoft.com/office/officeart/2005/8/layout/vList2"/>
    <dgm:cxn modelId="{879B7C72-9BAF-466B-A3D0-80A013935CD8}" type="presOf" srcId="{02280CC0-478E-4CC4-9B03-69E8A5F4D6C6}" destId="{317D5EF8-34D0-4129-A6BF-676D492EC72C}" srcOrd="0" destOrd="0" presId="urn:microsoft.com/office/officeart/2005/8/layout/vList2"/>
    <dgm:cxn modelId="{B3A58176-5849-4CC1-8A1B-D20078C7B49D}" srcId="{F98775AE-0C1A-4D79-9AB6-617A4997DB18}" destId="{375F7D06-5560-44EF-BF0E-B92893657049}" srcOrd="6" destOrd="0" parTransId="{09D58CE1-3C48-4B8E-AEBD-690F52FB6FE0}" sibTransId="{FE655E8E-3FC8-4BE7-87B1-FB3FF18DBA0C}"/>
    <dgm:cxn modelId="{80F7617C-3326-4065-A262-A748721C1FE8}" srcId="{F98775AE-0C1A-4D79-9AB6-617A4997DB18}" destId="{ABDC124C-A5A0-453C-B616-AD76C3BFBB25}" srcOrd="0" destOrd="0" parTransId="{053E88BA-3F6F-4A29-98BA-A725C78398AA}" sibTransId="{CBBC1529-81B2-40F9-8363-04330ED0E021}"/>
    <dgm:cxn modelId="{FF22E37C-7EA3-48CC-9182-F6B9B36FA36D}" type="presOf" srcId="{BD98E6E6-EAA8-402C-859C-271396C60379}" destId="{0694E168-67BF-4A55-A575-D6C2FA3C96AF}" srcOrd="0" destOrd="0" presId="urn:microsoft.com/office/officeart/2005/8/layout/vList2"/>
    <dgm:cxn modelId="{DD560B7E-5DB8-45D6-AB44-510F667352A6}" srcId="{02280CC0-478E-4CC4-9B03-69E8A5F4D6C6}" destId="{BD98E6E6-EAA8-402C-859C-271396C60379}" srcOrd="0" destOrd="0" parTransId="{B65063D7-B21D-489C-8F63-FF553ED2AB08}" sibTransId="{1D57F754-247A-4160-A8C6-2319756B3D48}"/>
    <dgm:cxn modelId="{4C933D8B-AC9F-40DB-809F-FF96BF07536E}" srcId="{F98775AE-0C1A-4D79-9AB6-617A4997DB18}" destId="{96DED59F-6799-4235-A41A-9F20294239F9}" srcOrd="2" destOrd="0" parTransId="{96F12E0A-6FB8-4D4B-8272-96305A6BCC1B}" sibTransId="{338C8F2B-78F9-45B4-9E74-D476A74E3FCF}"/>
    <dgm:cxn modelId="{24D1B59C-20D6-4B19-9D32-66B224984AAD}" srcId="{02280CC0-478E-4CC4-9B03-69E8A5F4D6C6}" destId="{F98775AE-0C1A-4D79-9AB6-617A4997DB18}" srcOrd="1" destOrd="0" parTransId="{7DC0E3BD-7B00-42DA-9D3A-99B75FF18896}" sibTransId="{217A3A66-1A31-4F61-B524-DEB98E01EBAB}"/>
    <dgm:cxn modelId="{2682529F-8746-4810-BF6A-3A7CF6659498}" type="presOf" srcId="{8E2CB5C9-FFF1-4260-B40C-C873054D945C}" destId="{47A5B29B-97A4-4D94-8A08-AD5B2351878D}" srcOrd="0" destOrd="4" presId="urn:microsoft.com/office/officeart/2005/8/layout/vList2"/>
    <dgm:cxn modelId="{98C08EA5-3C10-4EDA-A64C-1B6C9A9D0868}" srcId="{F98775AE-0C1A-4D79-9AB6-617A4997DB18}" destId="{4300E248-D007-4637-8430-56E107E2CF50}" srcOrd="3" destOrd="0" parTransId="{B6571C38-7E20-4CA1-B081-7F4B8B1FC8AD}" sibTransId="{8530D063-9AD7-4337-B191-52E278BEE035}"/>
    <dgm:cxn modelId="{C88DF7AB-FCE4-42B1-8AF8-ED715BA27649}" srcId="{BD98E6E6-EAA8-402C-859C-271396C60379}" destId="{C34AB068-465B-4A3C-B46F-09D7EAEBE838}" srcOrd="4" destOrd="0" parTransId="{C8A18ACE-3A96-4B9E-A6EB-E12674239CCD}" sibTransId="{DB2873CF-D459-4BDF-9EE8-D79A6E89C6B1}"/>
    <dgm:cxn modelId="{EFA0CCAE-E4BC-4ACA-A446-FC31575767A5}" type="presOf" srcId="{5E218E09-7659-4502-B0A3-DD56A46C1B6B}" destId="{47A5B29B-97A4-4D94-8A08-AD5B2351878D}" srcOrd="0" destOrd="1" presId="urn:microsoft.com/office/officeart/2005/8/layout/vList2"/>
    <dgm:cxn modelId="{64F6F0B0-4B78-4A29-9243-D70B52A0F88E}" type="presOf" srcId="{DAE8EE08-8DEB-437C-AC95-54E746D747E0}" destId="{7C1A6592-FDE9-419F-963D-2CB6D2C07A33}" srcOrd="0" destOrd="3" presId="urn:microsoft.com/office/officeart/2005/8/layout/vList2"/>
    <dgm:cxn modelId="{500B3EB1-96F9-4B4E-9685-9CC75CFD158A}" type="presOf" srcId="{8F83233B-983C-4B06-88A6-C01E89E186F0}" destId="{7C1A6592-FDE9-419F-963D-2CB6D2C07A33}" srcOrd="0" destOrd="2" presId="urn:microsoft.com/office/officeart/2005/8/layout/vList2"/>
    <dgm:cxn modelId="{C8E38DB2-8749-4F8A-80CC-D46158CBF4C1}" type="presOf" srcId="{375F7D06-5560-44EF-BF0E-B92893657049}" destId="{47A5B29B-97A4-4D94-8A08-AD5B2351878D}" srcOrd="0" destOrd="6" presId="urn:microsoft.com/office/officeart/2005/8/layout/vList2"/>
    <dgm:cxn modelId="{FC179EB2-E424-41E5-A031-B623165C0D09}" srcId="{BD98E6E6-EAA8-402C-859C-271396C60379}" destId="{FC880677-FAB0-4117-9F52-5DC0F758E138}" srcOrd="1" destOrd="0" parTransId="{A3BAD35F-78C8-4F72-840F-74083B304FF6}" sibTransId="{A44AE75B-1118-463C-94E1-771D6B7B1EC2}"/>
    <dgm:cxn modelId="{66A00AB6-6D9E-41E5-AF01-9FDF447B0A1B}" srcId="{BD98E6E6-EAA8-402C-859C-271396C60379}" destId="{8F83233B-983C-4B06-88A6-C01E89E186F0}" srcOrd="2" destOrd="0" parTransId="{F2F8FCF9-DB1D-4014-9056-2D207CFCA5F3}" sibTransId="{31377C17-A6E9-4CCC-9B41-79CF33FB3E3A}"/>
    <dgm:cxn modelId="{3F7B4AB8-E294-4E75-ADB3-7ED54A8A42B9}" srcId="{F98775AE-0C1A-4D79-9AB6-617A4997DB18}" destId="{117E393D-C7B1-41E1-B182-B4EFC9C049DE}" srcOrd="7" destOrd="0" parTransId="{8EC20F7F-325B-4B08-9E73-34C76599FDE1}" sibTransId="{5772E369-01F7-490B-AD18-304552EA624E}"/>
    <dgm:cxn modelId="{9BF1DED0-191C-46E3-A438-315C1945ACE6}" srcId="{F98775AE-0C1A-4D79-9AB6-617A4997DB18}" destId="{8E2CB5C9-FFF1-4260-B40C-C873054D945C}" srcOrd="4" destOrd="0" parTransId="{286F3F68-1A13-4C64-AED1-18100F127C47}" sibTransId="{3A02D541-5AED-46C2-AA6E-60FE62595FE5}"/>
    <dgm:cxn modelId="{38A4B6D6-8614-4A12-B37F-0EACF545AF77}" type="presOf" srcId="{FC880677-FAB0-4117-9F52-5DC0F758E138}" destId="{7C1A6592-FDE9-419F-963D-2CB6D2C07A33}" srcOrd="0" destOrd="1" presId="urn:microsoft.com/office/officeart/2005/8/layout/vList2"/>
    <dgm:cxn modelId="{432C75E2-BBAF-4BAE-AF9D-C29078CD47E1}" type="presOf" srcId="{4300E248-D007-4637-8430-56E107E2CF50}" destId="{47A5B29B-97A4-4D94-8A08-AD5B2351878D}" srcOrd="0" destOrd="3" presId="urn:microsoft.com/office/officeart/2005/8/layout/vList2"/>
    <dgm:cxn modelId="{F579C1EB-EEB9-40B2-A817-DBEA157E6FDD}" type="presOf" srcId="{F98775AE-0C1A-4D79-9AB6-617A4997DB18}" destId="{B8FE21D5-7DE2-489E-AE97-A5FD8CC77FA0}" srcOrd="0" destOrd="0" presId="urn:microsoft.com/office/officeart/2005/8/layout/vList2"/>
    <dgm:cxn modelId="{48F19CF7-24A8-4403-BDFC-173DFDDE741C}" type="presOf" srcId="{A5D396D4-1E94-4E68-A6F7-CC84EBDECB9A}" destId="{47A5B29B-97A4-4D94-8A08-AD5B2351878D}" srcOrd="0" destOrd="5" presId="urn:microsoft.com/office/officeart/2005/8/layout/vList2"/>
    <dgm:cxn modelId="{C90357FD-35A0-44CB-B54A-75D900D18348}" type="presOf" srcId="{ABDC124C-A5A0-453C-B616-AD76C3BFBB25}" destId="{47A5B29B-97A4-4D94-8A08-AD5B2351878D}" srcOrd="0" destOrd="0" presId="urn:microsoft.com/office/officeart/2005/8/layout/vList2"/>
    <dgm:cxn modelId="{A8575904-7D38-4745-95D1-1EFCF36FDD71}" type="presParOf" srcId="{317D5EF8-34D0-4129-A6BF-676D492EC72C}" destId="{0694E168-67BF-4A55-A575-D6C2FA3C96AF}" srcOrd="0" destOrd="0" presId="urn:microsoft.com/office/officeart/2005/8/layout/vList2"/>
    <dgm:cxn modelId="{D0594F40-C005-42D1-8896-3AEA53164C1E}" type="presParOf" srcId="{317D5EF8-34D0-4129-A6BF-676D492EC72C}" destId="{7C1A6592-FDE9-419F-963D-2CB6D2C07A33}" srcOrd="1" destOrd="0" presId="urn:microsoft.com/office/officeart/2005/8/layout/vList2"/>
    <dgm:cxn modelId="{5A663CBC-CA8E-4B8F-9C64-5FC0B3DFD2BB}" type="presParOf" srcId="{317D5EF8-34D0-4129-A6BF-676D492EC72C}" destId="{B8FE21D5-7DE2-489E-AE97-A5FD8CC77FA0}" srcOrd="2" destOrd="0" presId="urn:microsoft.com/office/officeart/2005/8/layout/vList2"/>
    <dgm:cxn modelId="{FEF1D94A-26BE-4EC1-BD9A-228B885675D8}" type="presParOf" srcId="{317D5EF8-34D0-4129-A6BF-676D492EC72C}" destId="{47A5B29B-97A4-4D94-8A08-AD5B2351878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98670D-A62B-4601-AF41-091563074C02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149799-3042-4903-8352-552B61283345}">
      <dgm:prSet phldrT="[Текст]"/>
      <dgm:spPr/>
      <dgm:t>
        <a:bodyPr/>
        <a:lstStyle/>
        <a:p>
          <a:r>
            <a:rPr lang="ru-RU" dirty="0"/>
            <a:t>Мониторинг рынка ПО и ПАК для метрологии и измерительной техники</a:t>
          </a:r>
        </a:p>
      </dgm:t>
    </dgm:pt>
    <dgm:pt modelId="{82FC2DEF-43FD-4A49-915A-DBB96DD91D29}" type="parTrans" cxnId="{F1B41474-8423-4527-A340-F32B07261DF7}">
      <dgm:prSet/>
      <dgm:spPr/>
      <dgm:t>
        <a:bodyPr/>
        <a:lstStyle/>
        <a:p>
          <a:endParaRPr lang="ru-RU"/>
        </a:p>
      </dgm:t>
    </dgm:pt>
    <dgm:pt modelId="{0D6BDB9D-7F2E-4858-9915-3152BEB537F3}" type="sibTrans" cxnId="{F1B41474-8423-4527-A340-F32B07261DF7}">
      <dgm:prSet/>
      <dgm:spPr/>
      <dgm:t>
        <a:bodyPr/>
        <a:lstStyle/>
        <a:p>
          <a:endParaRPr lang="ru-RU"/>
        </a:p>
      </dgm:t>
    </dgm:pt>
    <dgm:pt modelId="{51FE3B88-9022-4602-A72B-00C70D9948AB}">
      <dgm:prSet phldrT="[Текст]"/>
      <dgm:spPr/>
      <dgm:t>
        <a:bodyPr/>
        <a:lstStyle/>
        <a:p>
          <a:r>
            <a:rPr lang="ru-RU" dirty="0"/>
            <a:t>Выявление «белых пятен» и актуализация ландшафта потребностей</a:t>
          </a:r>
        </a:p>
      </dgm:t>
    </dgm:pt>
    <dgm:pt modelId="{238A1CD4-5660-4BB8-9234-453B27B082A5}" type="parTrans" cxnId="{076C47D2-EA1E-4007-8730-3BFD5E666F6C}">
      <dgm:prSet/>
      <dgm:spPr/>
      <dgm:t>
        <a:bodyPr/>
        <a:lstStyle/>
        <a:p>
          <a:endParaRPr lang="ru-RU"/>
        </a:p>
      </dgm:t>
    </dgm:pt>
    <dgm:pt modelId="{6DF27CE7-A416-48D2-8E8A-38A7BC11A6F7}" type="sibTrans" cxnId="{076C47D2-EA1E-4007-8730-3BFD5E666F6C}">
      <dgm:prSet/>
      <dgm:spPr/>
      <dgm:t>
        <a:bodyPr/>
        <a:lstStyle/>
        <a:p>
          <a:endParaRPr lang="ru-RU"/>
        </a:p>
      </dgm:t>
    </dgm:pt>
    <dgm:pt modelId="{9D3C5AF3-C851-4CE4-98D3-5466CD66CFF7}">
      <dgm:prSet phldrT="[Текст]"/>
      <dgm:spPr/>
      <dgm:t>
        <a:bodyPr/>
        <a:lstStyle/>
        <a:p>
          <a:r>
            <a:rPr lang="ru-RU" dirty="0"/>
            <a:t>Консолидация требований и предложения по тиражированию проектов</a:t>
          </a:r>
        </a:p>
      </dgm:t>
    </dgm:pt>
    <dgm:pt modelId="{2F46E1C3-E732-495B-947A-B33C7486F7BE}" type="parTrans" cxnId="{C0E927A8-41A2-4F81-A1A4-067721982A9F}">
      <dgm:prSet/>
      <dgm:spPr/>
      <dgm:t>
        <a:bodyPr/>
        <a:lstStyle/>
        <a:p>
          <a:endParaRPr lang="ru-RU"/>
        </a:p>
      </dgm:t>
    </dgm:pt>
    <dgm:pt modelId="{65416F96-DC5D-4CE0-AA5E-5D52B13634D4}" type="sibTrans" cxnId="{C0E927A8-41A2-4F81-A1A4-067721982A9F}">
      <dgm:prSet/>
      <dgm:spPr/>
      <dgm:t>
        <a:bodyPr/>
        <a:lstStyle/>
        <a:p>
          <a:endParaRPr lang="ru-RU"/>
        </a:p>
      </dgm:t>
    </dgm:pt>
    <dgm:pt modelId="{875DF95B-0254-46BE-997C-2C6DB3504762}">
      <dgm:prSet phldrT="[Текст]"/>
      <dgm:spPr/>
      <dgm:t>
        <a:bodyPr/>
        <a:lstStyle/>
        <a:p>
          <a:r>
            <a:rPr lang="ru-RU" dirty="0"/>
            <a:t>Экспертиза проектов по созданию ПО и ПАК</a:t>
          </a:r>
        </a:p>
      </dgm:t>
    </dgm:pt>
    <dgm:pt modelId="{E46532E2-4B9E-4BFF-B410-87DAC08014BB}" type="parTrans" cxnId="{B92555E4-DBA7-478A-B587-58EE7CA06E77}">
      <dgm:prSet/>
      <dgm:spPr/>
      <dgm:t>
        <a:bodyPr/>
        <a:lstStyle/>
        <a:p>
          <a:endParaRPr lang="ru-RU"/>
        </a:p>
      </dgm:t>
    </dgm:pt>
    <dgm:pt modelId="{1D596300-7AA2-4155-AC01-E9CA7887E9A3}" type="sibTrans" cxnId="{B92555E4-DBA7-478A-B587-58EE7CA06E77}">
      <dgm:prSet/>
      <dgm:spPr/>
      <dgm:t>
        <a:bodyPr/>
        <a:lstStyle/>
        <a:p>
          <a:endParaRPr lang="ru-RU"/>
        </a:p>
      </dgm:t>
    </dgm:pt>
    <dgm:pt modelId="{2D8636E8-B91E-4C65-ACA2-F658DACB62DB}">
      <dgm:prSet phldrT="[Текст]"/>
      <dgm:spPr/>
      <dgm:t>
        <a:bodyPr/>
        <a:lstStyle/>
        <a:p>
          <a:r>
            <a:rPr lang="ru-RU" dirty="0"/>
            <a:t>Экспертиза и выявление особо значимых проектов</a:t>
          </a:r>
        </a:p>
      </dgm:t>
    </dgm:pt>
    <dgm:pt modelId="{2FE79CD5-5F6B-48FE-A057-49926C291B9F}" type="parTrans" cxnId="{BF641D01-0400-4E4C-BACA-5DCFCEDA7D00}">
      <dgm:prSet/>
      <dgm:spPr/>
      <dgm:t>
        <a:bodyPr/>
        <a:lstStyle/>
        <a:p>
          <a:endParaRPr lang="ru-RU"/>
        </a:p>
      </dgm:t>
    </dgm:pt>
    <dgm:pt modelId="{AA07F075-E088-47D0-836B-C6B24663DA60}" type="sibTrans" cxnId="{BF641D01-0400-4E4C-BACA-5DCFCEDA7D00}">
      <dgm:prSet/>
      <dgm:spPr/>
      <dgm:t>
        <a:bodyPr/>
        <a:lstStyle/>
        <a:p>
          <a:endParaRPr lang="ru-RU"/>
        </a:p>
      </dgm:t>
    </dgm:pt>
    <dgm:pt modelId="{9A8B4851-9C0C-4890-A7C9-CFCF561B98DE}">
      <dgm:prSet phldrT="[Текст]"/>
      <dgm:spPr/>
      <dgm:t>
        <a:bodyPr/>
        <a:lstStyle/>
        <a:p>
          <a:r>
            <a:rPr lang="ru-RU" dirty="0"/>
            <a:t>Формирование экспертных рабочих групп</a:t>
          </a:r>
        </a:p>
      </dgm:t>
    </dgm:pt>
    <dgm:pt modelId="{92D286AF-CB96-4270-B1B3-84D1451E77AD}" type="parTrans" cxnId="{FD88C00E-4564-4B47-9D04-8B002DFEBF9E}">
      <dgm:prSet/>
      <dgm:spPr/>
      <dgm:t>
        <a:bodyPr/>
        <a:lstStyle/>
        <a:p>
          <a:endParaRPr lang="ru-RU"/>
        </a:p>
      </dgm:t>
    </dgm:pt>
    <dgm:pt modelId="{7AE222A5-056B-46B4-8969-8C9A42F73B6A}" type="sibTrans" cxnId="{FD88C00E-4564-4B47-9D04-8B002DFEBF9E}">
      <dgm:prSet/>
      <dgm:spPr/>
      <dgm:t>
        <a:bodyPr/>
        <a:lstStyle/>
        <a:p>
          <a:endParaRPr lang="ru-RU"/>
        </a:p>
      </dgm:t>
    </dgm:pt>
    <dgm:pt modelId="{EA81E152-B3CE-44F3-B667-BEDED6498BC1}">
      <dgm:prSet phldrT="[Текст]"/>
      <dgm:spPr/>
      <dgm:t>
        <a:bodyPr/>
        <a:lstStyle/>
        <a:p>
          <a:r>
            <a:rPr lang="ru-RU" dirty="0"/>
            <a:t>Научно-технические мероприятия</a:t>
          </a:r>
        </a:p>
      </dgm:t>
    </dgm:pt>
    <dgm:pt modelId="{F435D36F-A014-43DB-99D5-1F06CB386DA8}" type="parTrans" cxnId="{46530332-8C91-4858-B3A8-A0BD6929014A}">
      <dgm:prSet/>
      <dgm:spPr/>
      <dgm:t>
        <a:bodyPr/>
        <a:lstStyle/>
        <a:p>
          <a:endParaRPr lang="ru-RU"/>
        </a:p>
      </dgm:t>
    </dgm:pt>
    <dgm:pt modelId="{A3716B7F-8CFF-456A-8CF6-05B3A9E6A7A9}" type="sibTrans" cxnId="{46530332-8C91-4858-B3A8-A0BD6929014A}">
      <dgm:prSet/>
      <dgm:spPr/>
      <dgm:t>
        <a:bodyPr/>
        <a:lstStyle/>
        <a:p>
          <a:endParaRPr lang="ru-RU"/>
        </a:p>
      </dgm:t>
    </dgm:pt>
    <dgm:pt modelId="{17F5228A-E065-4FBD-856F-8981528B2205}">
      <dgm:prSet phldrT="[Текст]"/>
      <dgm:spPr/>
      <dgm:t>
        <a:bodyPr/>
        <a:lstStyle/>
        <a:p>
          <a:r>
            <a:rPr lang="ru-RU" dirty="0"/>
            <a:t>Публикации результатов разработок</a:t>
          </a:r>
        </a:p>
      </dgm:t>
    </dgm:pt>
    <dgm:pt modelId="{A2CD2284-94AA-43EC-AF95-60EDE424FC17}" type="parTrans" cxnId="{BAC100E1-111D-4139-BE7A-862E3486B740}">
      <dgm:prSet/>
      <dgm:spPr/>
      <dgm:t>
        <a:bodyPr/>
        <a:lstStyle/>
        <a:p>
          <a:endParaRPr lang="ru-RU"/>
        </a:p>
      </dgm:t>
    </dgm:pt>
    <dgm:pt modelId="{D0C73FB8-E023-41D4-B61A-1028EB977BA1}" type="sibTrans" cxnId="{BAC100E1-111D-4139-BE7A-862E3486B740}">
      <dgm:prSet/>
      <dgm:spPr/>
      <dgm:t>
        <a:bodyPr/>
        <a:lstStyle/>
        <a:p>
          <a:endParaRPr lang="ru-RU"/>
        </a:p>
      </dgm:t>
    </dgm:pt>
    <dgm:pt modelId="{5E41577D-B3A5-4409-837F-2180DD129BFA}">
      <dgm:prSet phldrT="[Текст]"/>
      <dgm:spPr/>
      <dgm:t>
        <a:bodyPr/>
        <a:lstStyle/>
        <a:p>
          <a:r>
            <a:rPr lang="ru-RU" dirty="0"/>
            <a:t>Демо-дни ИЦК, научно-технические семинары, конференции</a:t>
          </a:r>
        </a:p>
      </dgm:t>
    </dgm:pt>
    <dgm:pt modelId="{04815EEC-1501-43C4-B7C3-2AF00EE9EF5C}" type="parTrans" cxnId="{ED493771-E64F-4AE9-B4B9-1C2FC1C2314E}">
      <dgm:prSet/>
      <dgm:spPr/>
      <dgm:t>
        <a:bodyPr/>
        <a:lstStyle/>
        <a:p>
          <a:endParaRPr lang="ru-RU"/>
        </a:p>
      </dgm:t>
    </dgm:pt>
    <dgm:pt modelId="{EE92667A-DF3E-42B5-A09D-189BBE1BC258}" type="sibTrans" cxnId="{ED493771-E64F-4AE9-B4B9-1C2FC1C2314E}">
      <dgm:prSet/>
      <dgm:spPr/>
      <dgm:t>
        <a:bodyPr/>
        <a:lstStyle/>
        <a:p>
          <a:endParaRPr lang="ru-RU"/>
        </a:p>
      </dgm:t>
    </dgm:pt>
    <dgm:pt modelId="{2B3ABC5B-B921-4D7E-9912-D6F3BE7015D5}" type="pres">
      <dgm:prSet presAssocID="{5F98670D-A62B-4601-AF41-091563074C02}" presName="theList" presStyleCnt="0">
        <dgm:presLayoutVars>
          <dgm:dir/>
          <dgm:animLvl val="lvl"/>
          <dgm:resizeHandles val="exact"/>
        </dgm:presLayoutVars>
      </dgm:prSet>
      <dgm:spPr/>
    </dgm:pt>
    <dgm:pt modelId="{85680948-8772-4B97-8E5E-2AD140894616}" type="pres">
      <dgm:prSet presAssocID="{D4149799-3042-4903-8352-552B61283345}" presName="compNode" presStyleCnt="0"/>
      <dgm:spPr/>
    </dgm:pt>
    <dgm:pt modelId="{E16E174B-3A04-4C05-A3BA-9075FA0E3167}" type="pres">
      <dgm:prSet presAssocID="{D4149799-3042-4903-8352-552B61283345}" presName="aNode" presStyleLbl="bgShp" presStyleIdx="0" presStyleCnt="3"/>
      <dgm:spPr/>
    </dgm:pt>
    <dgm:pt modelId="{17A8C206-6717-4BFE-B4E8-1039A02143BA}" type="pres">
      <dgm:prSet presAssocID="{D4149799-3042-4903-8352-552B61283345}" presName="textNode" presStyleLbl="bgShp" presStyleIdx="0" presStyleCnt="3"/>
      <dgm:spPr/>
    </dgm:pt>
    <dgm:pt modelId="{A2B901AC-1750-4730-80C4-C23AABFAFF48}" type="pres">
      <dgm:prSet presAssocID="{D4149799-3042-4903-8352-552B61283345}" presName="compChildNode" presStyleCnt="0"/>
      <dgm:spPr/>
    </dgm:pt>
    <dgm:pt modelId="{053DA1BC-A753-41B0-8CCA-19D4FED229E9}" type="pres">
      <dgm:prSet presAssocID="{D4149799-3042-4903-8352-552B61283345}" presName="theInnerList" presStyleCnt="0"/>
      <dgm:spPr/>
    </dgm:pt>
    <dgm:pt modelId="{3703DBC3-3E59-4F35-8ACE-AC385B32E3CA}" type="pres">
      <dgm:prSet presAssocID="{51FE3B88-9022-4602-A72B-00C70D9948AB}" presName="childNode" presStyleLbl="node1" presStyleIdx="0" presStyleCnt="6">
        <dgm:presLayoutVars>
          <dgm:bulletEnabled val="1"/>
        </dgm:presLayoutVars>
      </dgm:prSet>
      <dgm:spPr/>
    </dgm:pt>
    <dgm:pt modelId="{7D1B1DD6-485F-4E22-8441-C8D9964901E3}" type="pres">
      <dgm:prSet presAssocID="{51FE3B88-9022-4602-A72B-00C70D9948AB}" presName="aSpace2" presStyleCnt="0"/>
      <dgm:spPr/>
    </dgm:pt>
    <dgm:pt modelId="{390885AD-17B0-467E-8357-96F82483D937}" type="pres">
      <dgm:prSet presAssocID="{9D3C5AF3-C851-4CE4-98D3-5466CD66CFF7}" presName="childNode" presStyleLbl="node1" presStyleIdx="1" presStyleCnt="6">
        <dgm:presLayoutVars>
          <dgm:bulletEnabled val="1"/>
        </dgm:presLayoutVars>
      </dgm:prSet>
      <dgm:spPr/>
    </dgm:pt>
    <dgm:pt modelId="{A7901F3F-850E-4D91-8AD7-46956277A42D}" type="pres">
      <dgm:prSet presAssocID="{D4149799-3042-4903-8352-552B61283345}" presName="aSpace" presStyleCnt="0"/>
      <dgm:spPr/>
    </dgm:pt>
    <dgm:pt modelId="{7093418C-2438-4AA5-80FD-02A0F94B7CCE}" type="pres">
      <dgm:prSet presAssocID="{875DF95B-0254-46BE-997C-2C6DB3504762}" presName="compNode" presStyleCnt="0"/>
      <dgm:spPr/>
    </dgm:pt>
    <dgm:pt modelId="{F91EA533-0D74-4434-8AAD-E275879C4596}" type="pres">
      <dgm:prSet presAssocID="{875DF95B-0254-46BE-997C-2C6DB3504762}" presName="aNode" presStyleLbl="bgShp" presStyleIdx="1" presStyleCnt="3"/>
      <dgm:spPr/>
    </dgm:pt>
    <dgm:pt modelId="{18DF56CB-5D42-4ECC-A652-8C7D72CB802D}" type="pres">
      <dgm:prSet presAssocID="{875DF95B-0254-46BE-997C-2C6DB3504762}" presName="textNode" presStyleLbl="bgShp" presStyleIdx="1" presStyleCnt="3"/>
      <dgm:spPr/>
    </dgm:pt>
    <dgm:pt modelId="{0F79DC2B-1141-4BAC-B85E-21B5969E1C3B}" type="pres">
      <dgm:prSet presAssocID="{875DF95B-0254-46BE-997C-2C6DB3504762}" presName="compChildNode" presStyleCnt="0"/>
      <dgm:spPr/>
    </dgm:pt>
    <dgm:pt modelId="{59478D6A-0C4F-43EF-9C88-B25F2987B13F}" type="pres">
      <dgm:prSet presAssocID="{875DF95B-0254-46BE-997C-2C6DB3504762}" presName="theInnerList" presStyleCnt="0"/>
      <dgm:spPr/>
    </dgm:pt>
    <dgm:pt modelId="{8E67B80E-63A0-45F2-91AC-8942DEB349EA}" type="pres">
      <dgm:prSet presAssocID="{2D8636E8-B91E-4C65-ACA2-F658DACB62DB}" presName="childNode" presStyleLbl="node1" presStyleIdx="2" presStyleCnt="6">
        <dgm:presLayoutVars>
          <dgm:bulletEnabled val="1"/>
        </dgm:presLayoutVars>
      </dgm:prSet>
      <dgm:spPr/>
    </dgm:pt>
    <dgm:pt modelId="{CD111CC9-5733-4DB6-88C2-9BA8A3F281C4}" type="pres">
      <dgm:prSet presAssocID="{2D8636E8-B91E-4C65-ACA2-F658DACB62DB}" presName="aSpace2" presStyleCnt="0"/>
      <dgm:spPr/>
    </dgm:pt>
    <dgm:pt modelId="{D8863A61-4CBC-4E40-A60E-0CF7EDC16F09}" type="pres">
      <dgm:prSet presAssocID="{9A8B4851-9C0C-4890-A7C9-CFCF561B98DE}" presName="childNode" presStyleLbl="node1" presStyleIdx="3" presStyleCnt="6">
        <dgm:presLayoutVars>
          <dgm:bulletEnabled val="1"/>
        </dgm:presLayoutVars>
      </dgm:prSet>
      <dgm:spPr/>
    </dgm:pt>
    <dgm:pt modelId="{CFD35D3D-AABF-4834-8D2B-BBD13ADDAB2B}" type="pres">
      <dgm:prSet presAssocID="{875DF95B-0254-46BE-997C-2C6DB3504762}" presName="aSpace" presStyleCnt="0"/>
      <dgm:spPr/>
    </dgm:pt>
    <dgm:pt modelId="{FA3CCD55-C1C8-4163-A698-FA0B539B96B8}" type="pres">
      <dgm:prSet presAssocID="{EA81E152-B3CE-44F3-B667-BEDED6498BC1}" presName="compNode" presStyleCnt="0"/>
      <dgm:spPr/>
    </dgm:pt>
    <dgm:pt modelId="{C0A5CE26-A62D-4CAB-B254-8C450FB5F085}" type="pres">
      <dgm:prSet presAssocID="{EA81E152-B3CE-44F3-B667-BEDED6498BC1}" presName="aNode" presStyleLbl="bgShp" presStyleIdx="2" presStyleCnt="3"/>
      <dgm:spPr/>
    </dgm:pt>
    <dgm:pt modelId="{43378D0B-9C7F-42F7-97BF-E6D443BAFFCE}" type="pres">
      <dgm:prSet presAssocID="{EA81E152-B3CE-44F3-B667-BEDED6498BC1}" presName="textNode" presStyleLbl="bgShp" presStyleIdx="2" presStyleCnt="3"/>
      <dgm:spPr/>
    </dgm:pt>
    <dgm:pt modelId="{A3CF2C4B-67AB-44E2-A9E3-299AF013FE6E}" type="pres">
      <dgm:prSet presAssocID="{EA81E152-B3CE-44F3-B667-BEDED6498BC1}" presName="compChildNode" presStyleCnt="0"/>
      <dgm:spPr/>
    </dgm:pt>
    <dgm:pt modelId="{DA875BB7-FCAA-4FA2-B8BF-1D378971B08E}" type="pres">
      <dgm:prSet presAssocID="{EA81E152-B3CE-44F3-B667-BEDED6498BC1}" presName="theInnerList" presStyleCnt="0"/>
      <dgm:spPr/>
    </dgm:pt>
    <dgm:pt modelId="{237CEB3A-CF74-4B48-8F8D-02FB046A41A3}" type="pres">
      <dgm:prSet presAssocID="{17F5228A-E065-4FBD-856F-8981528B2205}" presName="childNode" presStyleLbl="node1" presStyleIdx="4" presStyleCnt="6">
        <dgm:presLayoutVars>
          <dgm:bulletEnabled val="1"/>
        </dgm:presLayoutVars>
      </dgm:prSet>
      <dgm:spPr/>
    </dgm:pt>
    <dgm:pt modelId="{D85F3CCF-B94C-409D-B4C4-F2766188C862}" type="pres">
      <dgm:prSet presAssocID="{17F5228A-E065-4FBD-856F-8981528B2205}" presName="aSpace2" presStyleCnt="0"/>
      <dgm:spPr/>
    </dgm:pt>
    <dgm:pt modelId="{ED381FDE-37FE-4AEF-A0DD-46F0F46BF688}" type="pres">
      <dgm:prSet presAssocID="{5E41577D-B3A5-4409-837F-2180DD129BFA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BF641D01-0400-4E4C-BACA-5DCFCEDA7D00}" srcId="{875DF95B-0254-46BE-997C-2C6DB3504762}" destId="{2D8636E8-B91E-4C65-ACA2-F658DACB62DB}" srcOrd="0" destOrd="0" parTransId="{2FE79CD5-5F6B-48FE-A057-49926C291B9F}" sibTransId="{AA07F075-E088-47D0-836B-C6B24663DA60}"/>
    <dgm:cxn modelId="{FD88C00E-4564-4B47-9D04-8B002DFEBF9E}" srcId="{875DF95B-0254-46BE-997C-2C6DB3504762}" destId="{9A8B4851-9C0C-4890-A7C9-CFCF561B98DE}" srcOrd="1" destOrd="0" parTransId="{92D286AF-CB96-4270-B1B3-84D1451E77AD}" sibTransId="{7AE222A5-056B-46B4-8969-8C9A42F73B6A}"/>
    <dgm:cxn modelId="{989DD720-C2C5-4FC3-8056-ECEA5523DE8B}" type="presOf" srcId="{875DF95B-0254-46BE-997C-2C6DB3504762}" destId="{F91EA533-0D74-4434-8AAD-E275879C4596}" srcOrd="0" destOrd="0" presId="urn:microsoft.com/office/officeart/2005/8/layout/lProcess2"/>
    <dgm:cxn modelId="{C1C4C021-DA85-44FB-B2D5-9A9666571802}" type="presOf" srcId="{D4149799-3042-4903-8352-552B61283345}" destId="{17A8C206-6717-4BFE-B4E8-1039A02143BA}" srcOrd="1" destOrd="0" presId="urn:microsoft.com/office/officeart/2005/8/layout/lProcess2"/>
    <dgm:cxn modelId="{58CB3A30-7200-4ABC-BB01-012C81650D1F}" type="presOf" srcId="{5E41577D-B3A5-4409-837F-2180DD129BFA}" destId="{ED381FDE-37FE-4AEF-A0DD-46F0F46BF688}" srcOrd="0" destOrd="0" presId="urn:microsoft.com/office/officeart/2005/8/layout/lProcess2"/>
    <dgm:cxn modelId="{46530332-8C91-4858-B3A8-A0BD6929014A}" srcId="{5F98670D-A62B-4601-AF41-091563074C02}" destId="{EA81E152-B3CE-44F3-B667-BEDED6498BC1}" srcOrd="2" destOrd="0" parTransId="{F435D36F-A014-43DB-99D5-1F06CB386DA8}" sibTransId="{A3716B7F-8CFF-456A-8CF6-05B3A9E6A7A9}"/>
    <dgm:cxn modelId="{026ADE38-82FC-411C-8702-AB7130BC7530}" type="presOf" srcId="{EA81E152-B3CE-44F3-B667-BEDED6498BC1}" destId="{C0A5CE26-A62D-4CAB-B254-8C450FB5F085}" srcOrd="0" destOrd="0" presId="urn:microsoft.com/office/officeart/2005/8/layout/lProcess2"/>
    <dgm:cxn modelId="{B4D4724C-6DFC-47AE-B44F-E3DC91B66F9E}" type="presOf" srcId="{EA81E152-B3CE-44F3-B667-BEDED6498BC1}" destId="{43378D0B-9C7F-42F7-97BF-E6D443BAFFCE}" srcOrd="1" destOrd="0" presId="urn:microsoft.com/office/officeart/2005/8/layout/lProcess2"/>
    <dgm:cxn modelId="{ED493771-E64F-4AE9-B4B9-1C2FC1C2314E}" srcId="{EA81E152-B3CE-44F3-B667-BEDED6498BC1}" destId="{5E41577D-B3A5-4409-837F-2180DD129BFA}" srcOrd="1" destOrd="0" parTransId="{04815EEC-1501-43C4-B7C3-2AF00EE9EF5C}" sibTransId="{EE92667A-DF3E-42B5-A09D-189BBE1BC258}"/>
    <dgm:cxn modelId="{0EB04A72-F3B3-4CF8-BE05-FABB95D332AB}" type="presOf" srcId="{9A8B4851-9C0C-4890-A7C9-CFCF561B98DE}" destId="{D8863A61-4CBC-4E40-A60E-0CF7EDC16F09}" srcOrd="0" destOrd="0" presId="urn:microsoft.com/office/officeart/2005/8/layout/lProcess2"/>
    <dgm:cxn modelId="{F1B41474-8423-4527-A340-F32B07261DF7}" srcId="{5F98670D-A62B-4601-AF41-091563074C02}" destId="{D4149799-3042-4903-8352-552B61283345}" srcOrd="0" destOrd="0" parTransId="{82FC2DEF-43FD-4A49-915A-DBB96DD91D29}" sibTransId="{0D6BDB9D-7F2E-4858-9915-3152BEB537F3}"/>
    <dgm:cxn modelId="{4FAB087B-9C72-494A-8EDE-DC505327D6C8}" type="presOf" srcId="{9D3C5AF3-C851-4CE4-98D3-5466CD66CFF7}" destId="{390885AD-17B0-467E-8357-96F82483D937}" srcOrd="0" destOrd="0" presId="urn:microsoft.com/office/officeart/2005/8/layout/lProcess2"/>
    <dgm:cxn modelId="{C2D84098-6E2A-4ADC-9791-3ACE923887AB}" type="presOf" srcId="{D4149799-3042-4903-8352-552B61283345}" destId="{E16E174B-3A04-4C05-A3BA-9075FA0E3167}" srcOrd="0" destOrd="0" presId="urn:microsoft.com/office/officeart/2005/8/layout/lProcess2"/>
    <dgm:cxn modelId="{C0E927A8-41A2-4F81-A1A4-067721982A9F}" srcId="{D4149799-3042-4903-8352-552B61283345}" destId="{9D3C5AF3-C851-4CE4-98D3-5466CD66CFF7}" srcOrd="1" destOrd="0" parTransId="{2F46E1C3-E732-495B-947A-B33C7486F7BE}" sibTransId="{65416F96-DC5D-4CE0-AA5E-5D52B13634D4}"/>
    <dgm:cxn modelId="{F027A7B0-16E1-4EE1-8F1D-2B6E6264A468}" type="presOf" srcId="{5F98670D-A62B-4601-AF41-091563074C02}" destId="{2B3ABC5B-B921-4D7E-9912-D6F3BE7015D5}" srcOrd="0" destOrd="0" presId="urn:microsoft.com/office/officeart/2005/8/layout/lProcess2"/>
    <dgm:cxn modelId="{9D86D7C9-09DE-45EF-A52A-AE3985DC3297}" type="presOf" srcId="{17F5228A-E065-4FBD-856F-8981528B2205}" destId="{237CEB3A-CF74-4B48-8F8D-02FB046A41A3}" srcOrd="0" destOrd="0" presId="urn:microsoft.com/office/officeart/2005/8/layout/lProcess2"/>
    <dgm:cxn modelId="{EBC7E3CD-9B11-429A-9E3F-57B702C00B94}" type="presOf" srcId="{51FE3B88-9022-4602-A72B-00C70D9948AB}" destId="{3703DBC3-3E59-4F35-8ACE-AC385B32E3CA}" srcOrd="0" destOrd="0" presId="urn:microsoft.com/office/officeart/2005/8/layout/lProcess2"/>
    <dgm:cxn modelId="{076C47D2-EA1E-4007-8730-3BFD5E666F6C}" srcId="{D4149799-3042-4903-8352-552B61283345}" destId="{51FE3B88-9022-4602-A72B-00C70D9948AB}" srcOrd="0" destOrd="0" parTransId="{238A1CD4-5660-4BB8-9234-453B27B082A5}" sibTransId="{6DF27CE7-A416-48D2-8E8A-38A7BC11A6F7}"/>
    <dgm:cxn modelId="{E7AB4CD2-25D8-4940-A116-481CBEEDE059}" type="presOf" srcId="{875DF95B-0254-46BE-997C-2C6DB3504762}" destId="{18DF56CB-5D42-4ECC-A652-8C7D72CB802D}" srcOrd="1" destOrd="0" presId="urn:microsoft.com/office/officeart/2005/8/layout/lProcess2"/>
    <dgm:cxn modelId="{BAC100E1-111D-4139-BE7A-862E3486B740}" srcId="{EA81E152-B3CE-44F3-B667-BEDED6498BC1}" destId="{17F5228A-E065-4FBD-856F-8981528B2205}" srcOrd="0" destOrd="0" parTransId="{A2CD2284-94AA-43EC-AF95-60EDE424FC17}" sibTransId="{D0C73FB8-E023-41D4-B61A-1028EB977BA1}"/>
    <dgm:cxn modelId="{B95A54E4-675D-4E1D-811A-21E04E781B5D}" type="presOf" srcId="{2D8636E8-B91E-4C65-ACA2-F658DACB62DB}" destId="{8E67B80E-63A0-45F2-91AC-8942DEB349EA}" srcOrd="0" destOrd="0" presId="urn:microsoft.com/office/officeart/2005/8/layout/lProcess2"/>
    <dgm:cxn modelId="{B92555E4-DBA7-478A-B587-58EE7CA06E77}" srcId="{5F98670D-A62B-4601-AF41-091563074C02}" destId="{875DF95B-0254-46BE-997C-2C6DB3504762}" srcOrd="1" destOrd="0" parTransId="{E46532E2-4B9E-4BFF-B410-87DAC08014BB}" sibTransId="{1D596300-7AA2-4155-AC01-E9CA7887E9A3}"/>
    <dgm:cxn modelId="{D1A422A9-AE69-45CA-929B-CB67EC32F8D0}" type="presParOf" srcId="{2B3ABC5B-B921-4D7E-9912-D6F3BE7015D5}" destId="{85680948-8772-4B97-8E5E-2AD140894616}" srcOrd="0" destOrd="0" presId="urn:microsoft.com/office/officeart/2005/8/layout/lProcess2"/>
    <dgm:cxn modelId="{D95AD82E-685D-4B67-B56E-7558B43E520C}" type="presParOf" srcId="{85680948-8772-4B97-8E5E-2AD140894616}" destId="{E16E174B-3A04-4C05-A3BA-9075FA0E3167}" srcOrd="0" destOrd="0" presId="urn:microsoft.com/office/officeart/2005/8/layout/lProcess2"/>
    <dgm:cxn modelId="{E13E7D9E-F6FA-4290-B3D7-8971B690B927}" type="presParOf" srcId="{85680948-8772-4B97-8E5E-2AD140894616}" destId="{17A8C206-6717-4BFE-B4E8-1039A02143BA}" srcOrd="1" destOrd="0" presId="urn:microsoft.com/office/officeart/2005/8/layout/lProcess2"/>
    <dgm:cxn modelId="{B2F35ED1-D811-418D-8200-B29C46FD809C}" type="presParOf" srcId="{85680948-8772-4B97-8E5E-2AD140894616}" destId="{A2B901AC-1750-4730-80C4-C23AABFAFF48}" srcOrd="2" destOrd="0" presId="urn:microsoft.com/office/officeart/2005/8/layout/lProcess2"/>
    <dgm:cxn modelId="{37EF1AC5-324D-4D3D-9F79-2FA045EA7503}" type="presParOf" srcId="{A2B901AC-1750-4730-80C4-C23AABFAFF48}" destId="{053DA1BC-A753-41B0-8CCA-19D4FED229E9}" srcOrd="0" destOrd="0" presId="urn:microsoft.com/office/officeart/2005/8/layout/lProcess2"/>
    <dgm:cxn modelId="{DF146513-654E-48C6-BF69-ACDC7E74D5C5}" type="presParOf" srcId="{053DA1BC-A753-41B0-8CCA-19D4FED229E9}" destId="{3703DBC3-3E59-4F35-8ACE-AC385B32E3CA}" srcOrd="0" destOrd="0" presId="urn:microsoft.com/office/officeart/2005/8/layout/lProcess2"/>
    <dgm:cxn modelId="{6CE0FD75-5E15-4F11-ABBB-34F52B80CECB}" type="presParOf" srcId="{053DA1BC-A753-41B0-8CCA-19D4FED229E9}" destId="{7D1B1DD6-485F-4E22-8441-C8D9964901E3}" srcOrd="1" destOrd="0" presId="urn:microsoft.com/office/officeart/2005/8/layout/lProcess2"/>
    <dgm:cxn modelId="{72D57C73-643C-4043-A1F0-ED6B9D6045D8}" type="presParOf" srcId="{053DA1BC-A753-41B0-8CCA-19D4FED229E9}" destId="{390885AD-17B0-467E-8357-96F82483D937}" srcOrd="2" destOrd="0" presId="urn:microsoft.com/office/officeart/2005/8/layout/lProcess2"/>
    <dgm:cxn modelId="{C76B33E6-21E2-4542-91ED-64A71C121A2B}" type="presParOf" srcId="{2B3ABC5B-B921-4D7E-9912-D6F3BE7015D5}" destId="{A7901F3F-850E-4D91-8AD7-46956277A42D}" srcOrd="1" destOrd="0" presId="urn:microsoft.com/office/officeart/2005/8/layout/lProcess2"/>
    <dgm:cxn modelId="{F6974B21-14C9-49FE-A90A-93E2AC1101B7}" type="presParOf" srcId="{2B3ABC5B-B921-4D7E-9912-D6F3BE7015D5}" destId="{7093418C-2438-4AA5-80FD-02A0F94B7CCE}" srcOrd="2" destOrd="0" presId="urn:microsoft.com/office/officeart/2005/8/layout/lProcess2"/>
    <dgm:cxn modelId="{4F7201F4-CA5F-4528-9177-92FBF8D914E5}" type="presParOf" srcId="{7093418C-2438-4AA5-80FD-02A0F94B7CCE}" destId="{F91EA533-0D74-4434-8AAD-E275879C4596}" srcOrd="0" destOrd="0" presId="urn:microsoft.com/office/officeart/2005/8/layout/lProcess2"/>
    <dgm:cxn modelId="{4702089D-FB72-4F2C-923F-760D0D67A209}" type="presParOf" srcId="{7093418C-2438-4AA5-80FD-02A0F94B7CCE}" destId="{18DF56CB-5D42-4ECC-A652-8C7D72CB802D}" srcOrd="1" destOrd="0" presId="urn:microsoft.com/office/officeart/2005/8/layout/lProcess2"/>
    <dgm:cxn modelId="{F9653DE9-202A-4C0B-B1D9-47489B1CD82E}" type="presParOf" srcId="{7093418C-2438-4AA5-80FD-02A0F94B7CCE}" destId="{0F79DC2B-1141-4BAC-B85E-21B5969E1C3B}" srcOrd="2" destOrd="0" presId="urn:microsoft.com/office/officeart/2005/8/layout/lProcess2"/>
    <dgm:cxn modelId="{FA17D20B-43EA-41E9-B880-330619917276}" type="presParOf" srcId="{0F79DC2B-1141-4BAC-B85E-21B5969E1C3B}" destId="{59478D6A-0C4F-43EF-9C88-B25F2987B13F}" srcOrd="0" destOrd="0" presId="urn:microsoft.com/office/officeart/2005/8/layout/lProcess2"/>
    <dgm:cxn modelId="{E16533F9-708A-4137-A444-23333092ACC6}" type="presParOf" srcId="{59478D6A-0C4F-43EF-9C88-B25F2987B13F}" destId="{8E67B80E-63A0-45F2-91AC-8942DEB349EA}" srcOrd="0" destOrd="0" presId="urn:microsoft.com/office/officeart/2005/8/layout/lProcess2"/>
    <dgm:cxn modelId="{E51D8EF5-79F5-4C1A-AC88-DA879C072922}" type="presParOf" srcId="{59478D6A-0C4F-43EF-9C88-B25F2987B13F}" destId="{CD111CC9-5733-4DB6-88C2-9BA8A3F281C4}" srcOrd="1" destOrd="0" presId="urn:microsoft.com/office/officeart/2005/8/layout/lProcess2"/>
    <dgm:cxn modelId="{1E0652C1-113F-4C17-B9C0-33EAC258D94E}" type="presParOf" srcId="{59478D6A-0C4F-43EF-9C88-B25F2987B13F}" destId="{D8863A61-4CBC-4E40-A60E-0CF7EDC16F09}" srcOrd="2" destOrd="0" presId="urn:microsoft.com/office/officeart/2005/8/layout/lProcess2"/>
    <dgm:cxn modelId="{F89E3124-ACF6-4C47-8528-C79CA6D6692A}" type="presParOf" srcId="{2B3ABC5B-B921-4D7E-9912-D6F3BE7015D5}" destId="{CFD35D3D-AABF-4834-8D2B-BBD13ADDAB2B}" srcOrd="3" destOrd="0" presId="urn:microsoft.com/office/officeart/2005/8/layout/lProcess2"/>
    <dgm:cxn modelId="{546E96F6-F715-4974-B8CF-02BA15C9D3A3}" type="presParOf" srcId="{2B3ABC5B-B921-4D7E-9912-D6F3BE7015D5}" destId="{FA3CCD55-C1C8-4163-A698-FA0B539B96B8}" srcOrd="4" destOrd="0" presId="urn:microsoft.com/office/officeart/2005/8/layout/lProcess2"/>
    <dgm:cxn modelId="{70EF7654-3480-4444-ADF9-3142DF63D069}" type="presParOf" srcId="{FA3CCD55-C1C8-4163-A698-FA0B539B96B8}" destId="{C0A5CE26-A62D-4CAB-B254-8C450FB5F085}" srcOrd="0" destOrd="0" presId="urn:microsoft.com/office/officeart/2005/8/layout/lProcess2"/>
    <dgm:cxn modelId="{8BCDBB63-F9B0-4BE9-9033-CCEA4006B5C4}" type="presParOf" srcId="{FA3CCD55-C1C8-4163-A698-FA0B539B96B8}" destId="{43378D0B-9C7F-42F7-97BF-E6D443BAFFCE}" srcOrd="1" destOrd="0" presId="urn:microsoft.com/office/officeart/2005/8/layout/lProcess2"/>
    <dgm:cxn modelId="{512A81DD-2509-42AE-BBD1-508591ADD0F9}" type="presParOf" srcId="{FA3CCD55-C1C8-4163-A698-FA0B539B96B8}" destId="{A3CF2C4B-67AB-44E2-A9E3-299AF013FE6E}" srcOrd="2" destOrd="0" presId="urn:microsoft.com/office/officeart/2005/8/layout/lProcess2"/>
    <dgm:cxn modelId="{02A0935A-D89A-4849-99C8-B8F99F864622}" type="presParOf" srcId="{A3CF2C4B-67AB-44E2-A9E3-299AF013FE6E}" destId="{DA875BB7-FCAA-4FA2-B8BF-1D378971B08E}" srcOrd="0" destOrd="0" presId="urn:microsoft.com/office/officeart/2005/8/layout/lProcess2"/>
    <dgm:cxn modelId="{B7775263-68D3-433A-BF17-20A17B5BE6D3}" type="presParOf" srcId="{DA875BB7-FCAA-4FA2-B8BF-1D378971B08E}" destId="{237CEB3A-CF74-4B48-8F8D-02FB046A41A3}" srcOrd="0" destOrd="0" presId="urn:microsoft.com/office/officeart/2005/8/layout/lProcess2"/>
    <dgm:cxn modelId="{EA1F23CE-CA22-4AFD-9A93-BE6560A8E74B}" type="presParOf" srcId="{DA875BB7-FCAA-4FA2-B8BF-1D378971B08E}" destId="{D85F3CCF-B94C-409D-B4C4-F2766188C862}" srcOrd="1" destOrd="0" presId="urn:microsoft.com/office/officeart/2005/8/layout/lProcess2"/>
    <dgm:cxn modelId="{C321E2AD-A08E-48CB-8CDE-5A95B2E4F880}" type="presParOf" srcId="{DA875BB7-FCAA-4FA2-B8BF-1D378971B08E}" destId="{ED381FDE-37FE-4AEF-A0DD-46F0F46BF688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4E168-67BF-4A55-A575-D6C2FA3C96AF}">
      <dsp:nvSpPr>
        <dsp:cNvPr id="0" name=""/>
        <dsp:cNvSpPr/>
      </dsp:nvSpPr>
      <dsp:spPr>
        <a:xfrm>
          <a:off x="0" y="0"/>
          <a:ext cx="8640960" cy="110789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/>
            <a:t>Автоматизация измерений, контроля и испытаний</a:t>
          </a:r>
        </a:p>
      </dsp:txBody>
      <dsp:txXfrm>
        <a:off x="5408" y="5408"/>
        <a:ext cx="8630144" cy="99973"/>
      </dsp:txXfrm>
    </dsp:sp>
    <dsp:sp modelId="{7C1A6592-FDE9-419F-963D-2CB6D2C07A33}">
      <dsp:nvSpPr>
        <dsp:cNvPr id="0" name=""/>
        <dsp:cNvSpPr/>
      </dsp:nvSpPr>
      <dsp:spPr>
        <a:xfrm>
          <a:off x="0" y="0"/>
          <a:ext cx="8488691" cy="5783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1922" tIns="15240" rIns="85344" bIns="15240" numCol="1" spcCol="1270" anchor="ctr" anchorCtr="0">
          <a:noAutofit/>
        </a:bodyPr>
        <a:lstStyle/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Универсальное программное обеспечение для измерения геометрических форм деталей сложной конструкции совместимого с измерительными машинами различных изготовителей. Контроллер и сервисное ПО для</a:t>
          </a:r>
          <a:r>
            <a:rPr lang="en-US" sz="1200" b="1" kern="1200" dirty="0"/>
            <a:t> </a:t>
          </a:r>
          <a:r>
            <a:rPr lang="ru-RU" sz="1200" b="1" kern="1200" dirty="0"/>
            <a:t>управления  и считывания данных отечественных и зарубежных координатно-измерительных машин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Автоматизированный контроль геометрии и свойств материала готового изделия, полученного методом аддитивных технологий 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Интегрированная система измерения для </a:t>
          </a:r>
          <a:r>
            <a:rPr lang="ru-RU" sz="1200" b="1" kern="1200" dirty="0" err="1"/>
            <a:t>ультрапрецизионных</a:t>
          </a:r>
          <a:r>
            <a:rPr lang="ru-RU" sz="1200" b="1" kern="1200" dirty="0"/>
            <a:t> станков обработки оптики и точной механики, объединяющая задачи привязки зонда, эталонирования и определения параметров точности детали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Автоматизированная система измерения и анализа 3D параметров геометрических объектов на стенде и конвейере. 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Программно-аппаратный комплекс контроля качества поверхности стальной полосы с измерением глубины дефектов на основе ИИ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Программно-аппаратный комплекс (ПАК) на базе лазерного сканера,</a:t>
          </a:r>
          <a:r>
            <a:rPr lang="en-US" sz="1200" b="1" kern="1200" dirty="0"/>
            <a:t> </a:t>
          </a:r>
          <a:r>
            <a:rPr lang="ru-RU" sz="1200" b="1" kern="1200" dirty="0"/>
            <a:t>манипулятора и ПО</a:t>
          </a:r>
          <a:r>
            <a:rPr lang="en-US" sz="1200" b="1" kern="1200" dirty="0"/>
            <a:t> </a:t>
          </a:r>
          <a:r>
            <a:rPr lang="ru-RU" sz="1200" b="1" kern="1200" dirty="0"/>
            <a:t>для оценки состояния футеровки металлургического оборудования 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Универсальное ПО для автоматизации измерительных и испытательных лабораторий на основе графического редактора систем сбора и обработки данных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Комплект модульного контроллера и ПО  для построения высокоскоростных систем автоматизации технологических процессов, контроля и испытаний продукции 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Полевая шина передачи данных измерительных приборов в </a:t>
          </a:r>
          <a:r>
            <a:rPr lang="ru-RU" sz="1200" b="1" kern="1200" dirty="0" err="1"/>
            <a:t>информационнозащищенных</a:t>
          </a:r>
          <a:r>
            <a:rPr lang="ru-RU" sz="1200" b="1" kern="1200" dirty="0"/>
            <a:t> объектах КИИ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Системный мониторинг качества услуг связи на отечественных и зарубежных сетях связи, включая измерения и отображение трафика пакетной передачи данных, для контроля параметров услуг связи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Комплексная автоматизация предварительной аппаратной обработки и анализа сетевого трафика, мониторинга производительности сети, приложений и видеопотоков на модульной основе. 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Программные и аппаратные средства мониторинга процессов добычи и переработки нефти и газа с учетом </a:t>
          </a:r>
          <a:r>
            <a:rPr lang="ru-RU" sz="1200" b="1" kern="1200" dirty="0" err="1"/>
            <a:t>многофазности</a:t>
          </a:r>
          <a:r>
            <a:rPr lang="ru-RU" sz="1200" b="1" kern="1200" dirty="0"/>
            <a:t> сред, компонентного состава и механических свойств, наличия серы и других примесей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Автоматизированная система измерения многофазных сред с контролем дебита нефти и газа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Определение хлорорганических соединений ПАК для контроля хлорорганических соединений (органических хлоридов)  в нефти и газовом конденсате.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Переносной ПАК для контроля </a:t>
          </a:r>
          <a:r>
            <a:rPr lang="ru-RU" sz="1200" b="1" kern="1200" dirty="0" err="1"/>
            <a:t>микровлаги</a:t>
          </a:r>
          <a:r>
            <a:rPr lang="ru-RU" sz="1200" b="1" kern="1200" dirty="0"/>
            <a:t> (на уровне 0,1</a:t>
          </a:r>
          <a:r>
            <a:rPr lang="en-US" sz="1200" b="1" kern="1200" dirty="0"/>
            <a:t>ppm)</a:t>
          </a:r>
          <a:r>
            <a:rPr lang="ru-RU" sz="1200" b="1" kern="1200" dirty="0"/>
            <a:t>  при производстве сжиженного природного газа и жидкого гелия 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Автоматизация определения микропримесей при производстве жидкого гелия с использованием разрядно-ионизационного детектора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Автоматизированный потоковый контроль технологических газов при производстве серы</a:t>
          </a:r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200" b="1" kern="1200" dirty="0"/>
            <a:t>Предиктивная система непрерывного автоматического контроля выброса парниковых газов и загрязняющих веществ промышленных предприятий ТЭК, металлургии и др.</a:t>
          </a:r>
        </a:p>
      </dsp:txBody>
      <dsp:txXfrm>
        <a:off x="0" y="0"/>
        <a:ext cx="8488691" cy="57836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4E168-67BF-4A55-A575-D6C2FA3C96AF}">
      <dsp:nvSpPr>
        <dsp:cNvPr id="0" name=""/>
        <dsp:cNvSpPr/>
      </dsp:nvSpPr>
      <dsp:spPr>
        <a:xfrm>
          <a:off x="0" y="2806"/>
          <a:ext cx="8421953" cy="245699"/>
        </a:xfrm>
        <a:prstGeom prst="roundRect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/>
            <a:t>Автоматизация метрологических процедур</a:t>
          </a:r>
        </a:p>
      </dsp:txBody>
      <dsp:txXfrm>
        <a:off x="11994" y="14800"/>
        <a:ext cx="8397965" cy="221711"/>
      </dsp:txXfrm>
    </dsp:sp>
    <dsp:sp modelId="{7C1A6592-FDE9-419F-963D-2CB6D2C07A33}">
      <dsp:nvSpPr>
        <dsp:cNvPr id="0" name=""/>
        <dsp:cNvSpPr/>
      </dsp:nvSpPr>
      <dsp:spPr>
        <a:xfrm>
          <a:off x="0" y="248505"/>
          <a:ext cx="8421953" cy="1564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397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b="1" kern="1200" dirty="0"/>
            <a:t>Автоматизация процессов поверки и калибровки средств измерений, технических систем и устройств с измерительными функциями, взамен зарубежных ПО и цифровых эталонов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b="1" kern="1200" dirty="0"/>
            <a:t>Автоматизированное проведение метрологического подтверждения пригодности датчиков температуры, управление метрологическим оборудованием. Автоматическое управление процессами поверки и калибровки датчиков температуры взамен </a:t>
          </a:r>
          <a:r>
            <a:rPr lang="ru-RU" sz="1200" b="1" kern="1200" dirty="0" err="1"/>
            <a:t>Fluke</a:t>
          </a:r>
          <a:r>
            <a:rPr lang="ru-RU" sz="1200" b="1" kern="1200" dirty="0"/>
            <a:t> MET/TEMP II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b="1" kern="1200" dirty="0"/>
            <a:t>Автоматизация метрологической экспертизы наукоемкой продукции, технологических систем и комплексов производства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b="1" kern="1200" dirty="0"/>
            <a:t>Интеллектуальная самодиагностика и имитационная </a:t>
          </a:r>
          <a:r>
            <a:rPr lang="ru-RU" sz="1200" b="1" kern="1200" dirty="0" err="1"/>
            <a:t>бездемонтажная</a:t>
          </a:r>
          <a:r>
            <a:rPr lang="ru-RU" sz="1200" b="1" kern="1200" dirty="0"/>
            <a:t> периодическая поверка средств измерений количества жидкостей и газов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b="1" kern="1200" dirty="0"/>
            <a:t>Имитационная поверка вихревых, электромагнитных и </a:t>
          </a:r>
          <a:r>
            <a:rPr lang="ru-RU" sz="1200" b="1" kern="1200" dirty="0" err="1"/>
            <a:t>кориоллисовых</a:t>
          </a:r>
          <a:r>
            <a:rPr lang="ru-RU" sz="1200" b="1" kern="1200" dirty="0"/>
            <a:t> расходомеров</a:t>
          </a:r>
        </a:p>
      </dsp:txBody>
      <dsp:txXfrm>
        <a:off x="0" y="248505"/>
        <a:ext cx="8421953" cy="1564918"/>
      </dsp:txXfrm>
    </dsp:sp>
    <dsp:sp modelId="{B8FE21D5-7DE2-489E-AE97-A5FD8CC77FA0}">
      <dsp:nvSpPr>
        <dsp:cNvPr id="0" name=""/>
        <dsp:cNvSpPr/>
      </dsp:nvSpPr>
      <dsp:spPr>
        <a:xfrm>
          <a:off x="0" y="1939135"/>
          <a:ext cx="8421953" cy="245699"/>
        </a:xfrm>
        <a:prstGeom prst="round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/>
            <a:t>Автоматизация управления  процесса метрологического обеспечения предприятия в целом</a:t>
          </a:r>
        </a:p>
      </dsp:txBody>
      <dsp:txXfrm>
        <a:off x="11994" y="1951129"/>
        <a:ext cx="8397965" cy="221711"/>
      </dsp:txXfrm>
    </dsp:sp>
    <dsp:sp modelId="{47A5B29B-97A4-4D94-8A08-AD5B2351878D}">
      <dsp:nvSpPr>
        <dsp:cNvPr id="0" name=""/>
        <dsp:cNvSpPr/>
      </dsp:nvSpPr>
      <dsp:spPr>
        <a:xfrm>
          <a:off x="0" y="2061930"/>
          <a:ext cx="8421953" cy="3547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397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b="1" kern="1200" dirty="0"/>
            <a:t>Дистанционная система технического и метрологического мониторинга состояния промышленных весов на основе цифровой паспортизации </a:t>
          </a:r>
          <a:r>
            <a:rPr lang="ru-RU" sz="1200" b="1" kern="1200" dirty="0" err="1"/>
            <a:t>весоизмерительной</a:t>
          </a:r>
          <a:r>
            <a:rPr lang="ru-RU" sz="1200" b="1" kern="1200" dirty="0"/>
            <a:t> техники.  Система мониторинга состояния </a:t>
          </a:r>
          <a:r>
            <a:rPr lang="ru-RU" sz="1200" b="1" kern="1200" dirty="0" err="1"/>
            <a:t>весоизмерительной</a:t>
          </a:r>
          <a:r>
            <a:rPr lang="ru-RU" sz="1200" b="1" kern="1200" dirty="0"/>
            <a:t> техники крупных предприятий, регионов на основе цифровой паспортизации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b="1" kern="1200" dirty="0"/>
            <a:t>Управление парком средств измерений, контроля и испытаний, интегрированное в систему управления производством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b="1" kern="1200" dirty="0"/>
            <a:t>Автоматизированное сквозное управление метрологическим обеспечением изделия на всех этапах жизненного цикла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b="1" kern="1200" dirty="0"/>
            <a:t>Оценка и анализ характеристик системы измерений промышленного производства (MSA- анализ). Определение характеристик системы измерений: сходимость, линейность, повторяемость и воспроизводимость , смещение, стабильность результатов измерений, - и оценка влияющих факторов.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b="1" kern="1200" dirty="0"/>
            <a:t>Автоматизация регионального управления техническими средствами измерений, испытаний и контроля, принадлежащими промышленным предприятиям, объектам критической инфраструктуры в регионах с ограниченными возможностями по их техническому и метрологическому обслуживанию.  Мониторинг парка средств измерений, испытаний и контроля в регионе (номенклатура и состояние) Оптимизация мероприятий по подтверждению соответствия применяемых технических Риск-менеджмент метрологического обеспечения и единства измерений в регионе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b="1" kern="1200" dirty="0"/>
            <a:t>Платформа в сфере обеспечения единства измерений и информационных технологий «METROLOGY CLOUD». Протокол передачи значений параметров и соответствующих единиц измерения между компьютерными системами, ПО, цифровыми устройствами, датчиками. (Цифровое описание типа, Цифровой паспорт средств измерений, Цифровая методика поверки, Цифровой сертификат калибровки, Цифровой протокол поверки). Цифровая классификация и паспортизация методов и средств контроля, измерений и испытаний продукции и процессов, обеспечение </a:t>
          </a:r>
          <a:r>
            <a:rPr lang="ru-RU" sz="1200" b="1" kern="1200" dirty="0" err="1"/>
            <a:t>интероперабельности</a:t>
          </a:r>
          <a:r>
            <a:rPr lang="ru-RU" sz="1200" b="1" kern="1200" dirty="0"/>
            <a:t> программных средств.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ru-RU" sz="1200" kern="1200" dirty="0"/>
        </a:p>
      </dsp:txBody>
      <dsp:txXfrm>
        <a:off x="0" y="2061930"/>
        <a:ext cx="8421953" cy="35471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6E174B-3A04-4C05-A3BA-9075FA0E3167}">
      <dsp:nvSpPr>
        <dsp:cNvPr id="0" name=""/>
        <dsp:cNvSpPr/>
      </dsp:nvSpPr>
      <dsp:spPr>
        <a:xfrm>
          <a:off x="984" y="0"/>
          <a:ext cx="2559659" cy="46242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Мониторинг рынка ПО и ПАК для метрологии и измерительной техники</a:t>
          </a:r>
        </a:p>
      </dsp:txBody>
      <dsp:txXfrm>
        <a:off x="984" y="0"/>
        <a:ext cx="2559659" cy="1387286"/>
      </dsp:txXfrm>
    </dsp:sp>
    <dsp:sp modelId="{3703DBC3-3E59-4F35-8ACE-AC385B32E3CA}">
      <dsp:nvSpPr>
        <dsp:cNvPr id="0" name=""/>
        <dsp:cNvSpPr/>
      </dsp:nvSpPr>
      <dsp:spPr>
        <a:xfrm>
          <a:off x="256950" y="1388641"/>
          <a:ext cx="2047727" cy="1394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Выявление «белых пятен» и актуализация ландшафта потребностей</a:t>
          </a:r>
        </a:p>
      </dsp:txBody>
      <dsp:txXfrm>
        <a:off x="297787" y="1429478"/>
        <a:ext cx="1966053" cy="1312612"/>
      </dsp:txXfrm>
    </dsp:sp>
    <dsp:sp modelId="{390885AD-17B0-467E-8357-96F82483D937}">
      <dsp:nvSpPr>
        <dsp:cNvPr id="0" name=""/>
        <dsp:cNvSpPr/>
      </dsp:nvSpPr>
      <dsp:spPr>
        <a:xfrm>
          <a:off x="256950" y="2997432"/>
          <a:ext cx="2047727" cy="1394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Консолидация требований и предложения по тиражированию проектов</a:t>
          </a:r>
        </a:p>
      </dsp:txBody>
      <dsp:txXfrm>
        <a:off x="297787" y="3038269"/>
        <a:ext cx="1966053" cy="1312612"/>
      </dsp:txXfrm>
    </dsp:sp>
    <dsp:sp modelId="{F91EA533-0D74-4434-8AAD-E275879C4596}">
      <dsp:nvSpPr>
        <dsp:cNvPr id="0" name=""/>
        <dsp:cNvSpPr/>
      </dsp:nvSpPr>
      <dsp:spPr>
        <a:xfrm>
          <a:off x="2752618" y="0"/>
          <a:ext cx="2559659" cy="46242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Экспертиза проектов по созданию ПО и ПАК</a:t>
          </a:r>
        </a:p>
      </dsp:txBody>
      <dsp:txXfrm>
        <a:off x="2752618" y="0"/>
        <a:ext cx="2559659" cy="1387286"/>
      </dsp:txXfrm>
    </dsp:sp>
    <dsp:sp modelId="{8E67B80E-63A0-45F2-91AC-8942DEB349EA}">
      <dsp:nvSpPr>
        <dsp:cNvPr id="0" name=""/>
        <dsp:cNvSpPr/>
      </dsp:nvSpPr>
      <dsp:spPr>
        <a:xfrm>
          <a:off x="3008584" y="1388641"/>
          <a:ext cx="2047727" cy="1394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Экспертиза и выявление особо значимых проектов</a:t>
          </a:r>
        </a:p>
      </dsp:txBody>
      <dsp:txXfrm>
        <a:off x="3049421" y="1429478"/>
        <a:ext cx="1966053" cy="1312612"/>
      </dsp:txXfrm>
    </dsp:sp>
    <dsp:sp modelId="{D8863A61-4CBC-4E40-A60E-0CF7EDC16F09}">
      <dsp:nvSpPr>
        <dsp:cNvPr id="0" name=""/>
        <dsp:cNvSpPr/>
      </dsp:nvSpPr>
      <dsp:spPr>
        <a:xfrm>
          <a:off x="3008584" y="2997432"/>
          <a:ext cx="2047727" cy="1394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Формирование экспертных рабочих групп</a:t>
          </a:r>
        </a:p>
      </dsp:txBody>
      <dsp:txXfrm>
        <a:off x="3049421" y="3038269"/>
        <a:ext cx="1966053" cy="1312612"/>
      </dsp:txXfrm>
    </dsp:sp>
    <dsp:sp modelId="{C0A5CE26-A62D-4CAB-B254-8C450FB5F085}">
      <dsp:nvSpPr>
        <dsp:cNvPr id="0" name=""/>
        <dsp:cNvSpPr/>
      </dsp:nvSpPr>
      <dsp:spPr>
        <a:xfrm>
          <a:off x="5504252" y="0"/>
          <a:ext cx="2559659" cy="46242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Научно-технические мероприятия</a:t>
          </a:r>
        </a:p>
      </dsp:txBody>
      <dsp:txXfrm>
        <a:off x="5504252" y="0"/>
        <a:ext cx="2559659" cy="1387286"/>
      </dsp:txXfrm>
    </dsp:sp>
    <dsp:sp modelId="{237CEB3A-CF74-4B48-8F8D-02FB046A41A3}">
      <dsp:nvSpPr>
        <dsp:cNvPr id="0" name=""/>
        <dsp:cNvSpPr/>
      </dsp:nvSpPr>
      <dsp:spPr>
        <a:xfrm>
          <a:off x="5760218" y="1388641"/>
          <a:ext cx="2047727" cy="1394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Публикации результатов разработок</a:t>
          </a:r>
        </a:p>
      </dsp:txBody>
      <dsp:txXfrm>
        <a:off x="5801055" y="1429478"/>
        <a:ext cx="1966053" cy="1312612"/>
      </dsp:txXfrm>
    </dsp:sp>
    <dsp:sp modelId="{ED381FDE-37FE-4AEF-A0DD-46F0F46BF688}">
      <dsp:nvSpPr>
        <dsp:cNvPr id="0" name=""/>
        <dsp:cNvSpPr/>
      </dsp:nvSpPr>
      <dsp:spPr>
        <a:xfrm>
          <a:off x="5760218" y="2997432"/>
          <a:ext cx="2047727" cy="1394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Демо-дни ИЦК, научно-технические семинары, конференции</a:t>
          </a:r>
        </a:p>
      </dsp:txBody>
      <dsp:txXfrm>
        <a:off x="5801055" y="3038269"/>
        <a:ext cx="1966053" cy="1312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363E9-B92F-43A8-B753-8223E3BE8AFF}" type="datetimeFigureOut">
              <a:rPr lang="ru-RU" smtClean="0"/>
              <a:pPr/>
              <a:t>09.04.2025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87DE3-022E-47A3-AD51-054F9F4DD8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2410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54926-7B6C-465C-BEBE-076709D9BF56}" type="datetimeFigureOut">
              <a:rPr lang="ru-RU" smtClean="0"/>
              <a:pPr/>
              <a:t>09.04.2025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96839-D17D-4E2A-B425-CF68DC793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8131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Отношения между Россией и Францией активно развиваются несмотря на сложную политическую обстановку.  Например 25 мая этого года в рамках бизнес-диалога «Россия-Франция» на Петербургском международном экономическом форуме состоялось подписание Меморандума о сотрудничестве в области индустрии будущего между Российским союзом промышленников и предпринимателей и МЕДЕФ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Интернасиональ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Соглашение позволит российской и французской промышленности объединить усилия в области цифрового реинжиниринга производственных процессов.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Слайд 13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2018 г.  уже запланирована серия мероприятий по расширению  сотрудничества между российской и французской промышленностью по  обмену информацией по цифровым технологиям в рамках  подписанного Соглашения о сотрудничества между  РСПП и MEDEF на Санкт-Петербургском экономическом форуме.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AB622-B4D1-4992-AB67-17F705CFC62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4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6B07-7DBE-4D2E-8C05-D75C1168DF1E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9523-63EC-4AC0-8566-6909E166B210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841B7-6A10-4609-A14D-4AFF840F5BED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0558-E8D2-4E69-B3FB-4BA2D280DAFD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96F6-ED74-4CFB-A1EF-8EB360886717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8EB7-856E-4144-A77B-37B2550D5A04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45B5-76AC-47D9-BFA8-F46249EA577D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7F5A-D2C0-48F9-AE8F-E4F31432939D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DB74F-D5A7-4CAE-93DB-C02D11E753B7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A5768-4552-4D27-9C18-36968A7844A8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2DC-104F-4749-91E1-CB66E29727BC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5696F-F07E-49A3-B883-71EE3403DC21}" type="datetime1">
              <a:rPr lang="ru-RU" smtClean="0"/>
              <a:pPr/>
              <a:t>09.04.2025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mapip@bk.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"/>
          <p:cNvSpPr/>
          <p:nvPr/>
        </p:nvSpPr>
        <p:spPr>
          <a:xfrm>
            <a:off x="395127" y="2089238"/>
            <a:ext cx="8229090" cy="128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0" tIns="82930" rIns="82930" bIns="82930" anchor="ctr" anchorCtr="0">
            <a:noAutofit/>
          </a:bodyPr>
          <a:lstStyle/>
          <a:p>
            <a:endParaRPr sz="1633"/>
          </a:p>
        </p:txBody>
      </p:sp>
      <p:sp>
        <p:nvSpPr>
          <p:cNvPr id="246" name="Google Shape;246;p1"/>
          <p:cNvSpPr/>
          <p:nvPr/>
        </p:nvSpPr>
        <p:spPr>
          <a:xfrm>
            <a:off x="325353" y="5229200"/>
            <a:ext cx="8403184" cy="359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638" tIns="40819" rIns="81638" bIns="40819" anchor="t" anchorCtr="0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mapip@bk.ru</a:t>
            </a:r>
            <a:endParaRPr dirty="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"/>
          <p:cNvSpPr/>
          <p:nvPr/>
        </p:nvSpPr>
        <p:spPr>
          <a:xfrm>
            <a:off x="899592" y="3557293"/>
            <a:ext cx="7415977" cy="2309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638" tIns="40819" rIns="81638" bIns="40819" anchor="t" anchorCtr="0">
            <a:noAutofit/>
          </a:bodyPr>
          <a:lstStyle/>
          <a:p>
            <a:pPr algn="ctr"/>
            <a:r>
              <a:rPr lang="ru-RU" sz="2000" b="1" dirty="0">
                <a:solidFill>
                  <a:srgbClr val="376092"/>
                </a:solidFill>
                <a:latin typeface="Calibri"/>
                <a:ea typeface="Calibri"/>
                <a:cs typeface="Calibri"/>
                <a:sym typeface="Calibri"/>
              </a:rPr>
              <a:t>КРИВОВ</a:t>
            </a:r>
          </a:p>
          <a:p>
            <a:pPr algn="ctr"/>
            <a:r>
              <a:rPr lang="ru-RU" sz="2000" b="1" dirty="0">
                <a:solidFill>
                  <a:srgbClr val="376092"/>
                </a:solidFill>
                <a:latin typeface="Calibri"/>
                <a:ea typeface="Calibri"/>
                <a:cs typeface="Calibri"/>
                <a:sym typeface="Calibri"/>
              </a:rPr>
              <a:t>Анатолий Сергеевич</a:t>
            </a:r>
          </a:p>
          <a:p>
            <a:pPr algn="ctr"/>
            <a:endParaRPr sz="400" dirty="0">
              <a:latin typeface="Arial"/>
              <a:ea typeface="Arial"/>
              <a:cs typeface="Arial"/>
              <a:sym typeface="Arial"/>
            </a:endParaRPr>
          </a:p>
          <a:p>
            <a:pPr algn="ctr"/>
            <a:endParaRPr lang="ru-RU" sz="400" b="1" i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ru-RU" sz="1400" b="1" i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Председатель Межотраслевого совета по прикладной </a:t>
            </a:r>
          </a:p>
          <a:p>
            <a:pPr algn="ctr"/>
            <a:r>
              <a:rPr lang="ru-RU" sz="1400" b="1" i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метрологии и приборостроению при РСПП</a:t>
            </a:r>
          </a:p>
          <a:p>
            <a:pPr algn="ctr"/>
            <a:r>
              <a:rPr lang="ru-RU" sz="1400" b="1" i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Заместитель генерального директора АО НПФ «Диполь»</a:t>
            </a:r>
          </a:p>
          <a:p>
            <a:pPr algn="ctr"/>
            <a:r>
              <a:rPr lang="ru-RU" sz="1400" b="1" i="1" dirty="0">
                <a:solidFill>
                  <a:srgbClr val="002060"/>
                </a:solidFill>
                <a:latin typeface="Calibri"/>
                <a:ea typeface="Arial"/>
                <a:cs typeface="Calibri"/>
                <a:sym typeface="Calibri"/>
              </a:rPr>
              <a:t>Заместитель председателя ИЦК «Метрология и измерительная техника»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"/>
          <p:cNvSpPr/>
          <p:nvPr/>
        </p:nvSpPr>
        <p:spPr>
          <a:xfrm>
            <a:off x="434408" y="1814998"/>
            <a:ext cx="8294128" cy="1375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638" tIns="40819" rIns="81638" bIns="40819" anchor="t" anchorCtr="0">
            <a:spAutoFit/>
          </a:bodyPr>
          <a:lstStyle/>
          <a:p>
            <a:pPr algn="ctr"/>
            <a:r>
              <a:rPr lang="ru-RU" sz="3200" b="1" dirty="0">
                <a:solidFill>
                  <a:srgbClr val="8D281E"/>
                </a:solidFill>
              </a:rPr>
              <a:t> Актуальные направления цифровизации задач прикладной метрологии </a:t>
            </a:r>
          </a:p>
          <a:p>
            <a:pPr algn="ctr"/>
            <a:r>
              <a:rPr lang="ru-RU" sz="2000" b="1" dirty="0">
                <a:solidFill>
                  <a:srgbClr val="8D281E"/>
                </a:solidFill>
              </a:rPr>
              <a:t>(по итогам </a:t>
            </a:r>
            <a:r>
              <a:rPr lang="ru-RU" sz="2000" b="1" dirty="0" err="1">
                <a:solidFill>
                  <a:srgbClr val="8D281E"/>
                </a:solidFill>
              </a:rPr>
              <a:t>Демодней</a:t>
            </a:r>
            <a:r>
              <a:rPr lang="ru-RU" sz="2000" b="1" dirty="0">
                <a:solidFill>
                  <a:srgbClr val="8D281E"/>
                </a:solidFill>
              </a:rPr>
              <a:t> ИЦК «Метрология и измерительная техника»)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50125"/>
            <a:ext cx="1166622" cy="448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Google Shape;248;p1"/>
          <p:cNvSpPr/>
          <p:nvPr/>
        </p:nvSpPr>
        <p:spPr>
          <a:xfrm>
            <a:off x="4211961" y="6447367"/>
            <a:ext cx="3816424" cy="410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638" tIns="0" rIns="81638" bIns="0" anchor="ctr" anchorCtr="0">
            <a:no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Научно –производственная фирма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A376B8-E3F7-476F-86FD-1F7733388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40045"/>
            <a:ext cx="809625" cy="7905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E740A5-7221-486F-98F4-A9A46D037729}"/>
              </a:ext>
            </a:extLst>
          </p:cNvPr>
          <p:cNvSpPr txBox="1"/>
          <p:nvPr/>
        </p:nvSpPr>
        <p:spPr>
          <a:xfrm>
            <a:off x="1259632" y="234799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Комитет РСПП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по техническому регулированию</a:t>
            </a:r>
          </a:p>
        </p:txBody>
      </p:sp>
    </p:spTree>
    <p:extLst>
      <p:ext uri="{BB962C8B-B14F-4D97-AF65-F5344CB8AC3E}">
        <p14:creationId xmlns:p14="http://schemas.microsoft.com/office/powerpoint/2010/main" val="4124379152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57" y="3039576"/>
            <a:ext cx="32004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 bwMode="gray">
          <a:xfrm>
            <a:off x="3730227" y="3752166"/>
            <a:ext cx="4229123" cy="198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en-US" sz="4000" b="1" kern="0" dirty="0">
                <a:ln w="50800"/>
                <a:solidFill>
                  <a:schemeClr val="accent1">
                    <a:lumMod val="75000"/>
                    <a:alpha val="42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000" b="1" kern="0" dirty="0">
                <a:ln w="50800"/>
                <a:solidFill>
                  <a:schemeClr val="accent1">
                    <a:lumMod val="75000"/>
                    <a:alpha val="42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  <a:hlinkClick r:id="rId4"/>
              </a:rPr>
              <a:t>mapip@bk.ru</a:t>
            </a:r>
            <a:r>
              <a:rPr lang="en-US" sz="4000" b="1" kern="0" dirty="0">
                <a:ln w="50800"/>
                <a:solidFill>
                  <a:schemeClr val="accent1">
                    <a:lumMod val="75000"/>
                    <a:alpha val="42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gray">
          <a:xfrm>
            <a:off x="3587376" y="5747224"/>
            <a:ext cx="451482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en-US" sz="4000" b="1" kern="0" dirty="0">
                <a:ln w="50800"/>
                <a:solidFill>
                  <a:srgbClr val="0070C0">
                    <a:alpha val="42000"/>
                  </a:srgb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www.RGTR.RU</a:t>
            </a:r>
            <a:endParaRPr lang="ru-RU" sz="4000" b="1" kern="0" dirty="0">
              <a:ln w="50800"/>
              <a:solidFill>
                <a:srgbClr val="0070C0">
                  <a:alpha val="42000"/>
                </a:srgbClr>
              </a:solidFill>
              <a:effectLst>
                <a:outerShdw blurRad="50800" dist="50800" dir="5400000" algn="ctr" rotWithShape="0">
                  <a:schemeClr val="bg1">
                    <a:lumMod val="75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gray">
          <a:xfrm>
            <a:off x="457200" y="20796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2400" b="1" ker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СХЕМА ВЗАИМОДЕЙСТВИЯ</a:t>
            </a:r>
            <a:endParaRPr lang="ru-RU" sz="24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142875"/>
            <a:ext cx="8929688" cy="85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929688" y="3214688"/>
            <a:ext cx="214312" cy="36433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929688" y="1071563"/>
            <a:ext cx="214312" cy="207168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1034299" y="1664595"/>
            <a:ext cx="7652501" cy="792162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>
              <a:spcBef>
                <a:spcPts val="4800"/>
              </a:spcBef>
              <a:defRPr/>
            </a:pPr>
            <a:r>
              <a:rPr lang="ru-RU" sz="6000" cap="all" dirty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ЗА ВНИМАНИЕ!</a:t>
            </a:r>
          </a:p>
        </p:txBody>
      </p:sp>
      <p:sp>
        <p:nvSpPr>
          <p:cNvPr id="23" name="Заголовок 1"/>
          <p:cNvSpPr txBox="1">
            <a:spLocks/>
          </p:cNvSpPr>
          <p:nvPr/>
        </p:nvSpPr>
        <p:spPr bwMode="gray">
          <a:xfrm>
            <a:off x="1035223" y="2732342"/>
            <a:ext cx="7073554" cy="821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spcFirstLastPara="1" anchor="ctr">
            <a:prstTxWarp prst="textArchUp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ru-RU" sz="6000" b="1" kern="0" cap="all" dirty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2362201865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5BF88E51-7B2A-4CCA-BB7F-412E949D60A9}"/>
              </a:ext>
            </a:extLst>
          </p:cNvPr>
          <p:cNvSpPr/>
          <p:nvPr/>
        </p:nvSpPr>
        <p:spPr>
          <a:xfrm rot="2878470">
            <a:off x="4351587" y="1761659"/>
            <a:ext cx="1241902" cy="1679805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1315847"/>
            <a:ext cx="9144000" cy="15088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59632" y="25829"/>
            <a:ext cx="7776864" cy="1169551"/>
          </a:xfrm>
          <a:prstGeom prst="rect">
            <a:avLst/>
          </a:prstGeom>
          <a:gradFill flip="none" rotWithShape="1">
            <a:gsLst>
              <a:gs pos="37000">
                <a:schemeClr val="accent1">
                  <a:lumMod val="40000"/>
                  <a:lumOff val="60000"/>
                </a:schemeClr>
              </a:gs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1400" b="1" dirty="0"/>
              <a:t>«Учреждение мастерских будет способствовать удешевлению и улучшению производства точных приборов, уменьшению зависимости в этом деле от заграничных мастеров и приведет к развитию этой отрасли промышленности, в каком отношении у нас пока сделано мало, а потребность в производстве точных приборов все более растет».</a:t>
            </a:r>
          </a:p>
          <a:p>
            <a:pPr algn="r"/>
            <a:r>
              <a:rPr lang="ru-RU" sz="1400" b="1" dirty="0" err="1"/>
              <a:t>Д.И.Менделеев</a:t>
            </a:r>
            <a:r>
              <a:rPr lang="ru-RU" sz="1400" b="1" dirty="0"/>
              <a:t>, 1906 г.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068A2B-C271-4833-BDF3-4C5BE52B8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14329"/>
            <a:ext cx="810838" cy="79254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65FB5C8-3A79-4F55-A194-D05C39F0BF0D}"/>
              </a:ext>
            </a:extLst>
          </p:cNvPr>
          <p:cNvSpPr/>
          <p:nvPr/>
        </p:nvSpPr>
        <p:spPr>
          <a:xfrm>
            <a:off x="3174420" y="1577222"/>
            <a:ext cx="59766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	Прикладная метрология практически применяет разработки теоретической метрологии  и положения законодательной метрологии.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52F1F7B-E869-45E7-9DA7-0BD04FC5094C}"/>
              </a:ext>
            </a:extLst>
          </p:cNvPr>
          <p:cNvSpPr/>
          <p:nvPr/>
        </p:nvSpPr>
        <p:spPr>
          <a:xfrm>
            <a:off x="179512" y="2603367"/>
            <a:ext cx="6912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	Современная прикладная метрология обеспечивает потребности экономики и общества в точных измерениях и достоверном контроле величин продукции, процессов и услуг в адаптированных для современных технологий форме, объемах и времени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C94B29-04AB-49BC-824D-60F82FD3FD0B}"/>
              </a:ext>
            </a:extLst>
          </p:cNvPr>
          <p:cNvSpPr txBox="1"/>
          <p:nvPr/>
        </p:nvSpPr>
        <p:spPr>
          <a:xfrm>
            <a:off x="251520" y="3933056"/>
            <a:ext cx="871296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Основные задачи ИЦК «МИТ»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Определение потребностей в замещении зарубежных цифровых продуктов и решений и формирование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формирование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консолидированных отраслевых требований.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Осуществление подбора проектов на разработку и внедрение отраслевых решений, обеспечивающих замещение зарубежных решений и соответствующих отраслевым требованиям.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Формирование отраслевых предложений по включению проектов на разработку и внедрение отраслевых решений в перечень особо значимых проектов, утверждаемый президиумом Правительственной комиссии.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Осуществление координации, сопровождения и мониторинга реализации особо значимых проектов совместно с АНО «ЦЭ», АНО «ЦКИТ», РФРИТ.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Обеспечение тиражирования отраслевых решений, разработанных в рамках реализации особо значимых и других отобранных проектов. </a:t>
            </a:r>
          </a:p>
        </p:txBody>
      </p:sp>
    </p:spTree>
    <p:extLst>
      <p:ext uri="{BB962C8B-B14F-4D97-AF65-F5344CB8AC3E}">
        <p14:creationId xmlns:p14="http://schemas.microsoft.com/office/powerpoint/2010/main" val="3243930608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973864"/>
            <a:ext cx="9144000" cy="15088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55576" y="155966"/>
            <a:ext cx="6439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53734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ИТ-ландшафт актуальных потребностей в замещении используемых зарубежных решений и новом ПО (ПАК)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28F3340-BDDD-47F6-877E-8FF53AB89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82433"/>
            <a:ext cx="8208912" cy="54194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5A5367B-B8DB-460A-9C9E-41808DC59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400" y="102470"/>
            <a:ext cx="810838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532878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-31241" y="985597"/>
            <a:ext cx="9144000" cy="15088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8499" y="118430"/>
            <a:ext cx="79371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53734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Структура бизнес-функций программных и программно-аппаратных </a:t>
            </a:r>
            <a:r>
              <a:rPr lang="ru-RU" sz="2000" b="1" dirty="0">
                <a:solidFill>
                  <a:srgbClr val="953734"/>
                </a:solidFill>
                <a:latin typeface="Calibri"/>
                <a:ea typeface="Calibri"/>
                <a:cs typeface="Calibri"/>
              </a:rPr>
              <a:t>решений для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53734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измерений и метрологии (ФТК «белые пятна»)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BE29DA5-F238-429E-B307-12BB40AB3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408" y="68362"/>
            <a:ext cx="810838" cy="792549"/>
          </a:xfrm>
          <a:prstGeom prst="rect">
            <a:avLst/>
          </a:prstGeom>
        </p:spPr>
      </p:pic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A7555813-55DF-4E9E-B203-E7C9590287E0}"/>
              </a:ext>
            </a:extLst>
          </p:cNvPr>
          <p:cNvGrpSpPr/>
          <p:nvPr/>
        </p:nvGrpSpPr>
        <p:grpSpPr>
          <a:xfrm>
            <a:off x="91853" y="1294638"/>
            <a:ext cx="3185608" cy="504056"/>
            <a:chOff x="2246785" y="598287"/>
            <a:chExt cx="1840586" cy="920293"/>
          </a:xfrm>
        </p:grpSpPr>
        <p:sp>
          <p:nvSpPr>
            <p:cNvPr id="18" name="Прямоугольник: скругленные углы 17">
              <a:extLst>
                <a:ext uri="{FF2B5EF4-FFF2-40B4-BE49-F238E27FC236}">
                  <a16:creationId xmlns:a16="http://schemas.microsoft.com/office/drawing/2014/main" id="{6FDCA0D3-F828-45D4-A0F6-EAA94698B763}"/>
                </a:ext>
              </a:extLst>
            </p:cNvPr>
            <p:cNvSpPr/>
            <p:nvPr/>
          </p:nvSpPr>
          <p:spPr>
            <a:xfrm>
              <a:off x="2246785" y="598287"/>
              <a:ext cx="1840586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: скругленные углы 4">
              <a:extLst>
                <a:ext uri="{FF2B5EF4-FFF2-40B4-BE49-F238E27FC236}">
                  <a16:creationId xmlns:a16="http://schemas.microsoft.com/office/drawing/2014/main" id="{FC33F383-F33A-4E40-82C0-32AE76A3E01F}"/>
                </a:ext>
              </a:extLst>
            </p:cNvPr>
            <p:cNvSpPr txBox="1"/>
            <p:nvPr/>
          </p:nvSpPr>
          <p:spPr>
            <a:xfrm>
              <a:off x="2273739" y="625241"/>
              <a:ext cx="1786678" cy="86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15240" rIns="2286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200" b="1" kern="1200" dirty="0"/>
                <a:t>Измерения  в ходе основной  деятельности </a:t>
              </a:r>
              <a:r>
                <a:rPr lang="ru-RU" sz="1200" b="1" dirty="0"/>
                <a:t>(</a:t>
              </a:r>
              <a:r>
                <a:rPr lang="en-US" sz="1200" b="1" dirty="0"/>
                <a:t>CAD, CAE, APC, HMI, CAQ/CAI)</a:t>
              </a:r>
              <a:endParaRPr lang="ru-RU" sz="1200" b="1" kern="1200" dirty="0"/>
            </a:p>
          </p:txBody>
        </p:sp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4A5554DB-3C55-4498-B846-D9F3267024F4}"/>
              </a:ext>
            </a:extLst>
          </p:cNvPr>
          <p:cNvGrpSpPr/>
          <p:nvPr/>
        </p:nvGrpSpPr>
        <p:grpSpPr>
          <a:xfrm>
            <a:off x="3293112" y="1294638"/>
            <a:ext cx="2543848" cy="504056"/>
            <a:chOff x="2246785" y="598287"/>
            <a:chExt cx="1840586" cy="920293"/>
          </a:xfrm>
        </p:grpSpPr>
        <p:sp>
          <p:nvSpPr>
            <p:cNvPr id="22" name="Прямоугольник: скругленные углы 21">
              <a:extLst>
                <a:ext uri="{FF2B5EF4-FFF2-40B4-BE49-F238E27FC236}">
                  <a16:creationId xmlns:a16="http://schemas.microsoft.com/office/drawing/2014/main" id="{1D990ECB-59A9-4663-BAF0-9C06F292A8F3}"/>
                </a:ext>
              </a:extLst>
            </p:cNvPr>
            <p:cNvSpPr/>
            <p:nvPr/>
          </p:nvSpPr>
          <p:spPr>
            <a:xfrm>
              <a:off x="2246785" y="598287"/>
              <a:ext cx="1840586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Прямоугольник: скругленные углы 4">
              <a:extLst>
                <a:ext uri="{FF2B5EF4-FFF2-40B4-BE49-F238E27FC236}">
                  <a16:creationId xmlns:a16="http://schemas.microsoft.com/office/drawing/2014/main" id="{E09EE573-60FF-4D45-A8BF-52B298A66B75}"/>
                </a:ext>
              </a:extLst>
            </p:cNvPr>
            <p:cNvSpPr txBox="1"/>
            <p:nvPr/>
          </p:nvSpPr>
          <p:spPr>
            <a:xfrm>
              <a:off x="2297915" y="625241"/>
              <a:ext cx="1786678" cy="86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15240" rIns="2286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</a:pPr>
              <a:r>
                <a:rPr lang="ru-RU" sz="1200" b="1" kern="1200" dirty="0"/>
                <a:t>Метрологическое обеспечение 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</a:pPr>
              <a:r>
                <a:rPr lang="ru-RU" sz="1200" b="1" kern="1200" dirty="0"/>
                <a:t>деятельности (</a:t>
              </a:r>
              <a:r>
                <a:rPr lang="en-US" sz="1200" b="1" dirty="0"/>
                <a:t>APC, HMS)</a:t>
              </a:r>
              <a:r>
                <a:rPr lang="ru-RU" sz="1200" b="1" kern="1200" dirty="0"/>
                <a:t>  </a:t>
              </a:r>
            </a:p>
          </p:txBody>
        </p:sp>
      </p:grp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C2E7A591-768A-45DC-B09D-AB992F2CC5A9}"/>
              </a:ext>
            </a:extLst>
          </p:cNvPr>
          <p:cNvGrpSpPr/>
          <p:nvPr/>
        </p:nvGrpSpPr>
        <p:grpSpPr>
          <a:xfrm>
            <a:off x="5686166" y="1309401"/>
            <a:ext cx="3394957" cy="504056"/>
            <a:chOff x="2152926" y="598287"/>
            <a:chExt cx="1934445" cy="920293"/>
          </a:xfrm>
        </p:grpSpPr>
        <p:sp>
          <p:nvSpPr>
            <p:cNvPr id="25" name="Прямоугольник: скругленные углы 24">
              <a:extLst>
                <a:ext uri="{FF2B5EF4-FFF2-40B4-BE49-F238E27FC236}">
                  <a16:creationId xmlns:a16="http://schemas.microsoft.com/office/drawing/2014/main" id="{2C8B4112-5149-496F-B57F-3E2FD17F0FAD}"/>
                </a:ext>
              </a:extLst>
            </p:cNvPr>
            <p:cNvSpPr/>
            <p:nvPr/>
          </p:nvSpPr>
          <p:spPr>
            <a:xfrm>
              <a:off x="2246785" y="598287"/>
              <a:ext cx="1840586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Прямоугольник: скругленные углы 4">
              <a:extLst>
                <a:ext uri="{FF2B5EF4-FFF2-40B4-BE49-F238E27FC236}">
                  <a16:creationId xmlns:a16="http://schemas.microsoft.com/office/drawing/2014/main" id="{EE977BBC-C911-4851-93AE-1873C2033A5A}"/>
                </a:ext>
              </a:extLst>
            </p:cNvPr>
            <p:cNvSpPr txBox="1"/>
            <p:nvPr/>
          </p:nvSpPr>
          <p:spPr>
            <a:xfrm>
              <a:off x="2152926" y="625241"/>
              <a:ext cx="1907491" cy="86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15240" rIns="2286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</a:pPr>
              <a:r>
                <a:rPr lang="ru-RU" sz="1200" b="1" dirty="0"/>
                <a:t>Корпоративное и стратегическое 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</a:pPr>
              <a:r>
                <a:rPr lang="ru-RU" sz="1200" b="1" dirty="0"/>
                <a:t>планирование (SCADA, ERP, CRM, PLM, HMI)</a:t>
              </a:r>
              <a:endParaRPr lang="ru-RU" sz="1200" b="1" kern="1200" dirty="0"/>
            </a:p>
          </p:txBody>
        </p:sp>
      </p:grp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5FB1A1CA-EDEA-4D00-841E-3E39436B200E}"/>
              </a:ext>
            </a:extLst>
          </p:cNvPr>
          <p:cNvGrpSpPr/>
          <p:nvPr/>
        </p:nvGrpSpPr>
        <p:grpSpPr>
          <a:xfrm>
            <a:off x="181854" y="2128228"/>
            <a:ext cx="2769325" cy="987729"/>
            <a:chOff x="369718" y="2675591"/>
            <a:chExt cx="1472469" cy="920293"/>
          </a:xfrm>
        </p:grpSpPr>
        <p:sp>
          <p:nvSpPr>
            <p:cNvPr id="30" name="Прямоугольник: скругленные углы 29">
              <a:extLst>
                <a:ext uri="{FF2B5EF4-FFF2-40B4-BE49-F238E27FC236}">
                  <a16:creationId xmlns:a16="http://schemas.microsoft.com/office/drawing/2014/main" id="{575B8E54-D970-4B10-A842-214AB8A35EF4}"/>
                </a:ext>
              </a:extLst>
            </p:cNvPr>
            <p:cNvSpPr/>
            <p:nvPr/>
          </p:nvSpPr>
          <p:spPr>
            <a:xfrm>
              <a:off x="369718" y="2675591"/>
              <a:ext cx="1472469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Прямоугольник: скругленные углы 4">
              <a:extLst>
                <a:ext uri="{FF2B5EF4-FFF2-40B4-BE49-F238E27FC236}">
                  <a16:creationId xmlns:a16="http://schemas.microsoft.com/office/drawing/2014/main" id="{5CF90EE2-737F-4EAD-AA73-AAEC3D29EB49}"/>
                </a:ext>
              </a:extLst>
            </p:cNvPr>
            <p:cNvSpPr txBox="1"/>
            <p:nvPr/>
          </p:nvSpPr>
          <p:spPr>
            <a:xfrm>
              <a:off x="396672" y="2702545"/>
              <a:ext cx="1418561" cy="86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15240" rIns="22860" bIns="15240" numCol="1" spcCol="1270" anchor="t" anchorCtr="0">
              <a:noAutofit/>
            </a:bodyPr>
            <a:lstStyle/>
            <a:p>
              <a:pPr lvl="0" defTabSz="533400">
                <a:lnSpc>
                  <a:spcPct val="90000"/>
                </a:lnSpc>
                <a:spcBef>
                  <a:spcPct val="0"/>
                </a:spcBef>
              </a:pPr>
              <a:r>
                <a:rPr lang="ru-RU" sz="1200" b="1" kern="1200" dirty="0"/>
                <a:t>Измерения при производстве продукции 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kern="1200" dirty="0"/>
                <a:t>Продукция (материалы)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Технологические процессы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П</a:t>
              </a:r>
              <a:r>
                <a:rPr lang="ru-RU" sz="1200" b="1" kern="1200" dirty="0"/>
                <a:t>роизводственные условия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ru-RU" sz="1200" b="1" kern="1200" dirty="0"/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FB4064E1-031A-487B-9CD0-76BABBE377E9}"/>
              </a:ext>
            </a:extLst>
          </p:cNvPr>
          <p:cNvGrpSpPr/>
          <p:nvPr/>
        </p:nvGrpSpPr>
        <p:grpSpPr>
          <a:xfrm>
            <a:off x="203603" y="3302738"/>
            <a:ext cx="2769325" cy="1206382"/>
            <a:chOff x="369718" y="2675591"/>
            <a:chExt cx="1472469" cy="920293"/>
          </a:xfrm>
        </p:grpSpPr>
        <p:sp>
          <p:nvSpPr>
            <p:cNvPr id="33" name="Прямоугольник: скругленные углы 32">
              <a:extLst>
                <a:ext uri="{FF2B5EF4-FFF2-40B4-BE49-F238E27FC236}">
                  <a16:creationId xmlns:a16="http://schemas.microsoft.com/office/drawing/2014/main" id="{EB9AC31D-3EEB-4C66-BE44-091C738904AC}"/>
                </a:ext>
              </a:extLst>
            </p:cNvPr>
            <p:cNvSpPr/>
            <p:nvPr/>
          </p:nvSpPr>
          <p:spPr>
            <a:xfrm>
              <a:off x="369718" y="2675591"/>
              <a:ext cx="1472469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Прямоугольник: скругленные углы 4">
              <a:extLst>
                <a:ext uri="{FF2B5EF4-FFF2-40B4-BE49-F238E27FC236}">
                  <a16:creationId xmlns:a16="http://schemas.microsoft.com/office/drawing/2014/main" id="{72CA58EF-D25E-4ADC-8463-8D4E127B4727}"/>
                </a:ext>
              </a:extLst>
            </p:cNvPr>
            <p:cNvSpPr txBox="1"/>
            <p:nvPr/>
          </p:nvSpPr>
          <p:spPr>
            <a:xfrm>
              <a:off x="396672" y="2702545"/>
              <a:ext cx="1418561" cy="86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15240" rIns="22860" bIns="15240" numCol="1" spcCol="1270" anchor="t" anchorCtr="0">
              <a:noAutofit/>
            </a:bodyPr>
            <a:lstStyle/>
            <a:p>
              <a:pPr marL="0" lvl="0" indent="0" defTabSz="533400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ru-RU" sz="1200" b="1" dirty="0"/>
                <a:t>И</a:t>
              </a:r>
              <a:r>
                <a:rPr lang="ru-RU" sz="1200" b="1" kern="1200" dirty="0"/>
                <a:t>змерения при добыче и переработке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При добыче нефти и газа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kern="1200" dirty="0"/>
                <a:t>При переработке нефти, газа</a:t>
              </a:r>
              <a:endParaRPr lang="ru-RU" sz="1200" b="1" dirty="0"/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kern="1200" dirty="0"/>
                <a:t>При транспортировке и хранении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Металлургия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Экологический контроль выбросов</a:t>
              </a:r>
            </a:p>
          </p:txBody>
        </p:sp>
      </p:grp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9F56BAF6-22F8-48A2-9762-B66A73D3DE8C}"/>
              </a:ext>
            </a:extLst>
          </p:cNvPr>
          <p:cNvGrpSpPr/>
          <p:nvPr/>
        </p:nvGrpSpPr>
        <p:grpSpPr>
          <a:xfrm>
            <a:off x="151595" y="4662336"/>
            <a:ext cx="2769325" cy="1791000"/>
            <a:chOff x="369718" y="2675591"/>
            <a:chExt cx="1472469" cy="920293"/>
          </a:xfrm>
        </p:grpSpPr>
        <p:sp>
          <p:nvSpPr>
            <p:cNvPr id="36" name="Прямоугольник: скругленные углы 35">
              <a:extLst>
                <a:ext uri="{FF2B5EF4-FFF2-40B4-BE49-F238E27FC236}">
                  <a16:creationId xmlns:a16="http://schemas.microsoft.com/office/drawing/2014/main" id="{AD010C72-7756-4B0D-9D57-4DF3CCBE3150}"/>
                </a:ext>
              </a:extLst>
            </p:cNvPr>
            <p:cNvSpPr/>
            <p:nvPr/>
          </p:nvSpPr>
          <p:spPr>
            <a:xfrm>
              <a:off x="369718" y="2675591"/>
              <a:ext cx="1472469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Прямоугольник: скругленные углы 4">
              <a:extLst>
                <a:ext uri="{FF2B5EF4-FFF2-40B4-BE49-F238E27FC236}">
                  <a16:creationId xmlns:a16="http://schemas.microsoft.com/office/drawing/2014/main" id="{6AF98293-EF35-4074-8D11-782D07F3737E}"/>
                </a:ext>
              </a:extLst>
            </p:cNvPr>
            <p:cNvSpPr txBox="1"/>
            <p:nvPr/>
          </p:nvSpPr>
          <p:spPr>
            <a:xfrm>
              <a:off x="396672" y="2702545"/>
              <a:ext cx="1418561" cy="86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15240" rIns="22860" bIns="15240" numCol="1" spcCol="1270" anchor="t" anchorCtr="0">
              <a:noAutofit/>
            </a:bodyPr>
            <a:lstStyle/>
            <a:p>
              <a:pPr marL="0" lvl="0" indent="0" defTabSz="533400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ru-RU" sz="1200" b="1" kern="1200" dirty="0"/>
                <a:t>Измерения при исследованиях и проектировании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Макетные и опытные образцы продукции машиностроения и радиоэлектроники 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Оптическое и </a:t>
              </a:r>
              <a:r>
                <a:rPr lang="ru-RU" sz="1200" b="1" dirty="0" err="1"/>
                <a:t>оптикоэлектронное</a:t>
              </a:r>
              <a:r>
                <a:rPr lang="ru-RU" sz="1200" b="1" dirty="0"/>
                <a:t> производство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Проектирование измерительных и испытательных лабораторий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ru-RU" sz="1200" b="1" kern="1200" dirty="0"/>
            </a:p>
          </p:txBody>
        </p:sp>
      </p:grpSp>
      <p:grpSp>
        <p:nvGrpSpPr>
          <p:cNvPr id="38" name="Группа 37">
            <a:extLst>
              <a:ext uri="{FF2B5EF4-FFF2-40B4-BE49-F238E27FC236}">
                <a16:creationId xmlns:a16="http://schemas.microsoft.com/office/drawing/2014/main" id="{54051F51-48B5-4B48-9078-C31B008D42FE}"/>
              </a:ext>
            </a:extLst>
          </p:cNvPr>
          <p:cNvGrpSpPr/>
          <p:nvPr/>
        </p:nvGrpSpPr>
        <p:grpSpPr>
          <a:xfrm>
            <a:off x="3118330" y="2138122"/>
            <a:ext cx="2769325" cy="1362885"/>
            <a:chOff x="369718" y="2675591"/>
            <a:chExt cx="1472469" cy="980252"/>
          </a:xfrm>
        </p:grpSpPr>
        <p:sp>
          <p:nvSpPr>
            <p:cNvPr id="39" name="Прямоугольник: скругленные углы 38">
              <a:extLst>
                <a:ext uri="{FF2B5EF4-FFF2-40B4-BE49-F238E27FC236}">
                  <a16:creationId xmlns:a16="http://schemas.microsoft.com/office/drawing/2014/main" id="{821F61EE-A2B5-4007-A49F-4BFF5EA29856}"/>
                </a:ext>
              </a:extLst>
            </p:cNvPr>
            <p:cNvSpPr/>
            <p:nvPr/>
          </p:nvSpPr>
          <p:spPr>
            <a:xfrm>
              <a:off x="369718" y="2675591"/>
              <a:ext cx="1472469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Прямоугольник: скругленные углы 4">
              <a:extLst>
                <a:ext uri="{FF2B5EF4-FFF2-40B4-BE49-F238E27FC236}">
                  <a16:creationId xmlns:a16="http://schemas.microsoft.com/office/drawing/2014/main" id="{D685C3A5-A47D-4058-97EA-6CE74DBDD31A}"/>
                </a:ext>
              </a:extLst>
            </p:cNvPr>
            <p:cNvSpPr txBox="1"/>
            <p:nvPr/>
          </p:nvSpPr>
          <p:spPr>
            <a:xfrm>
              <a:off x="396672" y="2702545"/>
              <a:ext cx="1418561" cy="9532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15240" rIns="22860" bIns="15240" numCol="1" spcCol="1270" anchor="t" anchorCtr="0">
              <a:noAutofit/>
            </a:bodyPr>
            <a:lstStyle/>
            <a:p>
              <a:pPr marL="0" lvl="0" indent="0" defTabSz="533400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ru-RU" sz="1200" b="1" kern="1200" dirty="0"/>
                <a:t>Управление процессами поверки и калибровки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Автоматизация измерений при поверке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kern="1200" dirty="0"/>
                <a:t>Создание ПАК для поверки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kern="1200" dirty="0"/>
                <a:t>Обработка и представление результатов </a:t>
              </a:r>
            </a:p>
          </p:txBody>
        </p:sp>
      </p:grpSp>
      <p:grpSp>
        <p:nvGrpSpPr>
          <p:cNvPr id="41" name="Группа 40">
            <a:extLst>
              <a:ext uri="{FF2B5EF4-FFF2-40B4-BE49-F238E27FC236}">
                <a16:creationId xmlns:a16="http://schemas.microsoft.com/office/drawing/2014/main" id="{1150DE21-7EF7-4518-B908-04D918AC2CF0}"/>
              </a:ext>
            </a:extLst>
          </p:cNvPr>
          <p:cNvGrpSpPr/>
          <p:nvPr/>
        </p:nvGrpSpPr>
        <p:grpSpPr>
          <a:xfrm>
            <a:off x="3103434" y="3516627"/>
            <a:ext cx="2769325" cy="1280525"/>
            <a:chOff x="369718" y="2675591"/>
            <a:chExt cx="1472469" cy="920293"/>
          </a:xfrm>
        </p:grpSpPr>
        <p:sp>
          <p:nvSpPr>
            <p:cNvPr id="42" name="Прямоугольник: скругленные углы 41">
              <a:extLst>
                <a:ext uri="{FF2B5EF4-FFF2-40B4-BE49-F238E27FC236}">
                  <a16:creationId xmlns:a16="http://schemas.microsoft.com/office/drawing/2014/main" id="{57657941-79C4-40C1-A639-36BD7ABA2AE8}"/>
                </a:ext>
              </a:extLst>
            </p:cNvPr>
            <p:cNvSpPr/>
            <p:nvPr/>
          </p:nvSpPr>
          <p:spPr>
            <a:xfrm>
              <a:off x="369718" y="2675591"/>
              <a:ext cx="1472469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Прямоугольник: скругленные углы 4">
              <a:extLst>
                <a:ext uri="{FF2B5EF4-FFF2-40B4-BE49-F238E27FC236}">
                  <a16:creationId xmlns:a16="http://schemas.microsoft.com/office/drawing/2014/main" id="{4E73CD5B-457C-4992-807E-AF619FCC7D3E}"/>
                </a:ext>
              </a:extLst>
            </p:cNvPr>
            <p:cNvSpPr txBox="1"/>
            <p:nvPr/>
          </p:nvSpPr>
          <p:spPr>
            <a:xfrm>
              <a:off x="396672" y="2702545"/>
              <a:ext cx="1418561" cy="86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15240" rIns="22860" bIns="15240" numCol="1" spcCol="1270" anchor="t" anchorCtr="0">
              <a:noAutofit/>
            </a:bodyPr>
            <a:lstStyle/>
            <a:p>
              <a:pPr marL="0" lvl="0" indent="0" defTabSz="533400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ru-RU" sz="1200" b="1" kern="1200" dirty="0"/>
                <a:t>Управление аттестацией испытательного оборудования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kern="1200" dirty="0"/>
                <a:t>Автоматизация измерений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Управление аттестацией сложных технических комплексов полигонов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kern="1200" dirty="0"/>
                <a:t>Обработка результатов и управление база данных</a:t>
              </a:r>
            </a:p>
          </p:txBody>
        </p:sp>
      </p:grpSp>
      <p:grpSp>
        <p:nvGrpSpPr>
          <p:cNvPr id="44" name="Группа 43">
            <a:extLst>
              <a:ext uri="{FF2B5EF4-FFF2-40B4-BE49-F238E27FC236}">
                <a16:creationId xmlns:a16="http://schemas.microsoft.com/office/drawing/2014/main" id="{1D67C0B9-790B-48B3-85DB-D14EC221CC21}"/>
              </a:ext>
            </a:extLst>
          </p:cNvPr>
          <p:cNvGrpSpPr/>
          <p:nvPr/>
        </p:nvGrpSpPr>
        <p:grpSpPr>
          <a:xfrm>
            <a:off x="3103433" y="4938311"/>
            <a:ext cx="2769325" cy="1515025"/>
            <a:chOff x="369718" y="2675591"/>
            <a:chExt cx="1472469" cy="920293"/>
          </a:xfrm>
        </p:grpSpPr>
        <p:sp>
          <p:nvSpPr>
            <p:cNvPr id="45" name="Прямоугольник: скругленные углы 44">
              <a:extLst>
                <a:ext uri="{FF2B5EF4-FFF2-40B4-BE49-F238E27FC236}">
                  <a16:creationId xmlns:a16="http://schemas.microsoft.com/office/drawing/2014/main" id="{2A82D034-CDCB-417C-B02B-86E7EF60368C}"/>
                </a:ext>
              </a:extLst>
            </p:cNvPr>
            <p:cNvSpPr/>
            <p:nvPr/>
          </p:nvSpPr>
          <p:spPr>
            <a:xfrm>
              <a:off x="369718" y="2675591"/>
              <a:ext cx="1472469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Прямоугольник: скругленные углы 4">
              <a:extLst>
                <a:ext uri="{FF2B5EF4-FFF2-40B4-BE49-F238E27FC236}">
                  <a16:creationId xmlns:a16="http://schemas.microsoft.com/office/drawing/2014/main" id="{ACC6A735-8F60-43AE-AE95-8D66CB753B4A}"/>
                </a:ext>
              </a:extLst>
            </p:cNvPr>
            <p:cNvSpPr txBox="1"/>
            <p:nvPr/>
          </p:nvSpPr>
          <p:spPr>
            <a:xfrm>
              <a:off x="396672" y="2702545"/>
              <a:ext cx="1418561" cy="86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15240" rIns="22860" bIns="15240" numCol="1" spcCol="1270" anchor="t" anchorCtr="0">
              <a:noAutofit/>
            </a:bodyPr>
            <a:lstStyle/>
            <a:p>
              <a:pPr marL="0" lvl="0" indent="0" defTabSz="533400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ru-RU" sz="1200" b="1" kern="1200" dirty="0"/>
                <a:t>Метрологическая экспертиза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Автоматизированный анализ технической документации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Синтез модели измерений (перечня параметров, точности измерений)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kern="1200" dirty="0"/>
                <a:t>Моделирование системы измерений объекта (перечень методов и средств)</a:t>
              </a:r>
            </a:p>
          </p:txBody>
        </p:sp>
      </p:grpSp>
      <p:grpSp>
        <p:nvGrpSpPr>
          <p:cNvPr id="47" name="Группа 46">
            <a:extLst>
              <a:ext uri="{FF2B5EF4-FFF2-40B4-BE49-F238E27FC236}">
                <a16:creationId xmlns:a16="http://schemas.microsoft.com/office/drawing/2014/main" id="{7AB95586-0D07-4E46-A7DC-F1F06B9CF9CE}"/>
              </a:ext>
            </a:extLst>
          </p:cNvPr>
          <p:cNvGrpSpPr/>
          <p:nvPr/>
        </p:nvGrpSpPr>
        <p:grpSpPr>
          <a:xfrm>
            <a:off x="6243081" y="2131556"/>
            <a:ext cx="2786730" cy="1247059"/>
            <a:chOff x="369718" y="2675591"/>
            <a:chExt cx="1472469" cy="920293"/>
          </a:xfrm>
        </p:grpSpPr>
        <p:sp>
          <p:nvSpPr>
            <p:cNvPr id="48" name="Прямоугольник: скругленные углы 47">
              <a:extLst>
                <a:ext uri="{FF2B5EF4-FFF2-40B4-BE49-F238E27FC236}">
                  <a16:creationId xmlns:a16="http://schemas.microsoft.com/office/drawing/2014/main" id="{741A9A31-C78B-4CF7-89B7-C61C1601246F}"/>
                </a:ext>
              </a:extLst>
            </p:cNvPr>
            <p:cNvSpPr/>
            <p:nvPr/>
          </p:nvSpPr>
          <p:spPr>
            <a:xfrm>
              <a:off x="369718" y="2675591"/>
              <a:ext cx="1472469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9" name="Прямоугольник: скругленные углы 4">
              <a:extLst>
                <a:ext uri="{FF2B5EF4-FFF2-40B4-BE49-F238E27FC236}">
                  <a16:creationId xmlns:a16="http://schemas.microsoft.com/office/drawing/2014/main" id="{B49A78C4-07D1-43CD-91F4-BD8F6369EC01}"/>
                </a:ext>
              </a:extLst>
            </p:cNvPr>
            <p:cNvSpPr txBox="1"/>
            <p:nvPr/>
          </p:nvSpPr>
          <p:spPr>
            <a:xfrm>
              <a:off x="396672" y="2702545"/>
              <a:ext cx="1418561" cy="86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15240" rIns="22860" bIns="15240" numCol="1" spcCol="1270" anchor="t" anchorCtr="0">
              <a:noAutofit/>
            </a:bodyPr>
            <a:lstStyle/>
            <a:p>
              <a:pPr marL="0" lvl="0" indent="0" defTabSz="533400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ru-RU" sz="1200" b="1" kern="1200" dirty="0"/>
                <a:t>Управление парком средств измерений и контроля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Мониторинг состояния применяемых средств измерений, контроля и испытаний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Планирование мероприятий по  обеспечению пригодности приборов </a:t>
              </a:r>
              <a:endParaRPr lang="ru-RU" sz="1200" b="1" kern="1200" dirty="0"/>
            </a:p>
          </p:txBody>
        </p:sp>
      </p:grpSp>
      <p:grpSp>
        <p:nvGrpSpPr>
          <p:cNvPr id="50" name="Группа 49">
            <a:extLst>
              <a:ext uri="{FF2B5EF4-FFF2-40B4-BE49-F238E27FC236}">
                <a16:creationId xmlns:a16="http://schemas.microsoft.com/office/drawing/2014/main" id="{0F85F4DC-0808-41F7-BB74-46A956F1BFD9}"/>
              </a:ext>
            </a:extLst>
          </p:cNvPr>
          <p:cNvGrpSpPr/>
          <p:nvPr/>
        </p:nvGrpSpPr>
        <p:grpSpPr>
          <a:xfrm>
            <a:off x="6228185" y="3501008"/>
            <a:ext cx="2786730" cy="1443017"/>
            <a:chOff x="369718" y="2675591"/>
            <a:chExt cx="1472469" cy="920293"/>
          </a:xfrm>
        </p:grpSpPr>
        <p:sp>
          <p:nvSpPr>
            <p:cNvPr id="51" name="Прямоугольник: скругленные углы 50">
              <a:extLst>
                <a:ext uri="{FF2B5EF4-FFF2-40B4-BE49-F238E27FC236}">
                  <a16:creationId xmlns:a16="http://schemas.microsoft.com/office/drawing/2014/main" id="{5672D39D-3514-4AED-81BB-22560A720708}"/>
                </a:ext>
              </a:extLst>
            </p:cNvPr>
            <p:cNvSpPr/>
            <p:nvPr/>
          </p:nvSpPr>
          <p:spPr>
            <a:xfrm>
              <a:off x="369718" y="2675591"/>
              <a:ext cx="1472469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2" name="Прямоугольник: скругленные углы 4">
              <a:extLst>
                <a:ext uri="{FF2B5EF4-FFF2-40B4-BE49-F238E27FC236}">
                  <a16:creationId xmlns:a16="http://schemas.microsoft.com/office/drawing/2014/main" id="{7233CE09-AA6B-4E34-B3DE-AAAB2D6BFDFC}"/>
                </a:ext>
              </a:extLst>
            </p:cNvPr>
            <p:cNvSpPr txBox="1"/>
            <p:nvPr/>
          </p:nvSpPr>
          <p:spPr>
            <a:xfrm>
              <a:off x="396672" y="2702545"/>
              <a:ext cx="1418561" cy="86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15240" rIns="22860" bIns="15240" numCol="1" spcCol="1270" anchor="t" anchorCtr="0">
              <a:noAutofit/>
            </a:bodyPr>
            <a:lstStyle/>
            <a:p>
              <a:pPr marL="0" lvl="0" indent="0" defTabSz="533400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ru-RU" sz="1200" b="1" kern="1200" dirty="0"/>
                <a:t>Контроль точности измерений и достоверности испытаний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Анализ влияния неадекватности моделей, внешних условий и человеческого фактора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Межлабораторным сравнительным испытаниям продукции, обработка результатов измерений)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ru-RU" sz="1200" b="1" kern="1200" dirty="0"/>
            </a:p>
          </p:txBody>
        </p:sp>
      </p:grpSp>
      <p:grpSp>
        <p:nvGrpSpPr>
          <p:cNvPr id="53" name="Группа 52">
            <a:extLst>
              <a:ext uri="{FF2B5EF4-FFF2-40B4-BE49-F238E27FC236}">
                <a16:creationId xmlns:a16="http://schemas.microsoft.com/office/drawing/2014/main" id="{DE37D21E-472E-4B49-A185-C038238ABDD1}"/>
              </a:ext>
            </a:extLst>
          </p:cNvPr>
          <p:cNvGrpSpPr/>
          <p:nvPr/>
        </p:nvGrpSpPr>
        <p:grpSpPr>
          <a:xfrm>
            <a:off x="6177173" y="5013176"/>
            <a:ext cx="2786730" cy="1440160"/>
            <a:chOff x="369718" y="2675591"/>
            <a:chExt cx="1472469" cy="920293"/>
          </a:xfrm>
        </p:grpSpPr>
        <p:sp>
          <p:nvSpPr>
            <p:cNvPr id="54" name="Прямоугольник: скругленные углы 53">
              <a:extLst>
                <a:ext uri="{FF2B5EF4-FFF2-40B4-BE49-F238E27FC236}">
                  <a16:creationId xmlns:a16="http://schemas.microsoft.com/office/drawing/2014/main" id="{46B654C2-FA35-47C0-A1F7-52AD957DE7FD}"/>
                </a:ext>
              </a:extLst>
            </p:cNvPr>
            <p:cNvSpPr/>
            <p:nvPr/>
          </p:nvSpPr>
          <p:spPr>
            <a:xfrm>
              <a:off x="369718" y="2675591"/>
              <a:ext cx="1472469" cy="9202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5" name="Прямоугольник: скругленные углы 4">
              <a:extLst>
                <a:ext uri="{FF2B5EF4-FFF2-40B4-BE49-F238E27FC236}">
                  <a16:creationId xmlns:a16="http://schemas.microsoft.com/office/drawing/2014/main" id="{0252448E-27DC-43EE-BC21-68252117C8BB}"/>
                </a:ext>
              </a:extLst>
            </p:cNvPr>
            <p:cNvSpPr txBox="1"/>
            <p:nvPr/>
          </p:nvSpPr>
          <p:spPr>
            <a:xfrm>
              <a:off x="396672" y="2702545"/>
              <a:ext cx="1418561" cy="86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15240" rIns="22860" bIns="15240" numCol="1" spcCol="1270" anchor="t" anchorCtr="0">
              <a:noAutofit/>
            </a:bodyPr>
            <a:lstStyle/>
            <a:p>
              <a:pPr marL="0" lvl="0" indent="0" defTabSz="533400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ru-RU" sz="1200" b="1" kern="1200" dirty="0"/>
                <a:t>Управление деятельностью метрологических служб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Управление процессом  мониторинга состояния измерений, контроля и испытаний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200" b="1" dirty="0"/>
                <a:t>Автоматизация нормативного регулирования и информационного обеспечения</a:t>
              </a:r>
            </a:p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ru-RU" sz="12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90020818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836712"/>
            <a:ext cx="9144000" cy="15088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9511" y="23307"/>
            <a:ext cx="62594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953734"/>
                </a:solidFill>
                <a:ea typeface="Calibri"/>
                <a:cs typeface="Calibri"/>
              </a:rPr>
              <a:t>Перспективные проекты в области автоматизации управления метрологическим обеспечением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59C94A96-B6D9-4B99-9AA1-8A87556748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6544453"/>
              </p:ext>
            </p:extLst>
          </p:nvPr>
        </p:nvGraphicFramePr>
        <p:xfrm>
          <a:off x="395536" y="1268760"/>
          <a:ext cx="864096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C523EE5-A66D-40C6-90B0-0EE6AD51E9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25658" y="23307"/>
            <a:ext cx="810838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94202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836712"/>
            <a:ext cx="9144000" cy="15088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9511" y="23307"/>
            <a:ext cx="62594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953734"/>
                </a:solidFill>
                <a:ea typeface="Calibri"/>
                <a:cs typeface="Calibri"/>
              </a:rPr>
              <a:t>Перспективные проекты в области автоматизации управления метрологическим обеспечением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59C94A96-B6D9-4B99-9AA1-8A87556748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9035198"/>
              </p:ext>
            </p:extLst>
          </p:nvPr>
        </p:nvGraphicFramePr>
        <p:xfrm>
          <a:off x="467544" y="1052736"/>
          <a:ext cx="8421953" cy="5609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EF9496E-A71B-4D4A-8C6F-7E67B3FB1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44408" y="11591"/>
            <a:ext cx="810838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918804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836712"/>
            <a:ext cx="9144000" cy="15088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9511" y="23307"/>
            <a:ext cx="79208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953734"/>
                </a:solidFill>
                <a:ea typeface="Calibri"/>
                <a:cs typeface="Calibri"/>
              </a:rPr>
              <a:t>Перспективные проекты в области автоматизации управления метрологическим обеспечением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67919DB-53CF-4EAA-8D51-74A639472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162" y="36610"/>
            <a:ext cx="810838" cy="7925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0EF836-E290-43B8-8D9F-0E598CAAE946}"/>
              </a:ext>
            </a:extLst>
          </p:cNvPr>
          <p:cNvSpPr txBox="1"/>
          <p:nvPr/>
        </p:nvSpPr>
        <p:spPr>
          <a:xfrm>
            <a:off x="683568" y="2708920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Цифровые системы экологического мониторинга </a:t>
            </a:r>
            <a:r>
              <a:rPr lang="ru-RU" dirty="0" err="1"/>
              <a:t>ЮУрГУ</a:t>
            </a:r>
            <a:endParaRPr lang="ru-RU" dirty="0"/>
          </a:p>
          <a:p>
            <a:r>
              <a:rPr lang="ru-RU" dirty="0"/>
              <a:t>	- Предиктивная система мониторинга выбросов</a:t>
            </a:r>
          </a:p>
          <a:p>
            <a:r>
              <a:rPr lang="ru-RU" dirty="0"/>
              <a:t>	-Система управления экологическими рисками промышленных </a:t>
            </a:r>
          </a:p>
          <a:p>
            <a:r>
              <a:rPr lang="ru-RU" dirty="0"/>
              <a:t>	 предприятий</a:t>
            </a:r>
          </a:p>
          <a:p>
            <a:r>
              <a:rPr lang="ru-RU" dirty="0"/>
              <a:t>	-</a:t>
            </a:r>
            <a:r>
              <a:rPr lang="en-US" dirty="0"/>
              <a:t>SaaS-</a:t>
            </a:r>
            <a:r>
              <a:rPr lang="ru-RU" dirty="0"/>
              <a:t>решение для мониторинга выбросов от автотранспорта</a:t>
            </a:r>
          </a:p>
          <a:p>
            <a:r>
              <a:rPr lang="ru-RU" dirty="0"/>
              <a:t>	-Система управления наружным освещением</a:t>
            </a:r>
          </a:p>
          <a:p>
            <a:r>
              <a:rPr lang="ru-RU" dirty="0"/>
              <a:t>	-Цифровой двойник обогатительной фабрики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Система управления приборостроительным предприятием (</a:t>
            </a:r>
            <a:r>
              <a:rPr lang="ru-RU" dirty="0" err="1"/>
              <a:t>Метран</a:t>
            </a:r>
            <a:r>
              <a:rPr lang="ru-RU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Экосистема </a:t>
            </a:r>
            <a:r>
              <a:rPr lang="ru-RU" dirty="0" err="1"/>
              <a:t>Уралтест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Программно-аппаратные комплексы ПАО «Транснефть»</a:t>
            </a:r>
          </a:p>
          <a:p>
            <a:r>
              <a:rPr lang="ru-RU" dirty="0"/>
              <a:t>	-ИВК для учета </a:t>
            </a:r>
            <a:r>
              <a:rPr lang="ru-RU" dirty="0" err="1"/>
              <a:t>нефтепродутов</a:t>
            </a:r>
            <a:endParaRPr lang="ru-RU" dirty="0"/>
          </a:p>
          <a:p>
            <a:r>
              <a:rPr lang="ru-RU" dirty="0"/>
              <a:t>	-Единая ИС для управления резервуарами («Калькулятор масс»)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EB0E2E-3163-4642-B04D-D3C831C20815}"/>
              </a:ext>
            </a:extLst>
          </p:cNvPr>
          <p:cNvSpPr txBox="1"/>
          <p:nvPr/>
        </p:nvSpPr>
        <p:spPr>
          <a:xfrm>
            <a:off x="683568" y="1283985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Предложения по проектам на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</a:rPr>
              <a:t>Демодне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ИЦК «Метрология и измерительная техника» 27 февраля в Челябинске</a:t>
            </a:r>
          </a:p>
        </p:txBody>
      </p:sp>
    </p:spTree>
    <p:extLst>
      <p:ext uri="{BB962C8B-B14F-4D97-AF65-F5344CB8AC3E}">
        <p14:creationId xmlns:p14="http://schemas.microsoft.com/office/powerpoint/2010/main" val="1007788092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836712"/>
            <a:ext cx="9144000" cy="15088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637AB3E5-446C-478A-9D59-EEF62166F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3416"/>
            <a:ext cx="8316416" cy="5149449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3369195E-7451-4014-94DD-3CD66333382D}"/>
              </a:ext>
            </a:extLst>
          </p:cNvPr>
          <p:cNvSpPr/>
          <p:nvPr/>
        </p:nvSpPr>
        <p:spPr>
          <a:xfrm>
            <a:off x="282833" y="269213"/>
            <a:ext cx="6156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Перспективная структура метрологической экосистемы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2014FFB-4658-400A-B00A-7789DE3CA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4408" y="44163"/>
            <a:ext cx="810838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720700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836712"/>
            <a:ext cx="9144000" cy="15088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8499" y="110183"/>
            <a:ext cx="57936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53734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Мероприятия ИЦК «Метрология и измерительная техника» </a:t>
            </a:r>
          </a:p>
        </p:txBody>
      </p:sp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B795FB10-4B1C-4B36-B4AF-E3304FF672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4332575"/>
              </p:ext>
            </p:extLst>
          </p:nvPr>
        </p:nvGraphicFramePr>
        <p:xfrm>
          <a:off x="467544" y="1397000"/>
          <a:ext cx="806489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DDE874E-6748-4BAD-A69B-4E4FBBB9D0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3162" y="44163"/>
            <a:ext cx="810838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24292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1346</Words>
  <Application>Microsoft Office PowerPoint</Application>
  <PresentationFormat>Экран (4:3)</PresentationFormat>
  <Paragraphs>134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2019-02-25T14:57:00Z</dcterms:created>
  <dcterms:modified xsi:type="dcterms:W3CDTF">2025-04-09T11:27:06Z</dcterms:modified>
</cp:coreProperties>
</file>