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5" r:id="rId2"/>
  </p:sldMasterIdLst>
  <p:notesMasterIdLst>
    <p:notesMasterId r:id="rId14"/>
  </p:notesMasterIdLst>
  <p:handoutMasterIdLst>
    <p:handoutMasterId r:id="rId15"/>
  </p:handoutMasterIdLst>
  <p:sldIdLst>
    <p:sldId id="307" r:id="rId3"/>
    <p:sldId id="369" r:id="rId4"/>
    <p:sldId id="424" r:id="rId5"/>
    <p:sldId id="664" r:id="rId6"/>
    <p:sldId id="662" r:id="rId7"/>
    <p:sldId id="665" r:id="rId8"/>
    <p:sldId id="666" r:id="rId9"/>
    <p:sldId id="663" r:id="rId10"/>
    <p:sldId id="661" r:id="rId11"/>
    <p:sldId id="668" r:id="rId12"/>
    <p:sldId id="667" r:id="rId13"/>
  </p:sldIdLst>
  <p:sldSz cx="9906000" cy="6858000" type="A4"/>
  <p:notesSz cx="6808788" cy="994092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улин Владислав Михайлович" initials="ГВМ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AEC5"/>
    <a:srgbClr val="06325F"/>
    <a:srgbClr val="CCCCCC"/>
    <a:srgbClr val="CED5DD"/>
    <a:srgbClr val="989899"/>
    <a:srgbClr val="FFFF99"/>
    <a:srgbClr val="CBD6E1"/>
    <a:srgbClr val="DDDDDD"/>
    <a:srgbClr val="808080"/>
    <a:srgbClr val="355A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1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5" autoAdjust="0"/>
    <p:restoredTop sz="94146" autoAdjust="0"/>
  </p:normalViewPr>
  <p:slideViewPr>
    <p:cSldViewPr snapToGrid="0" snapToObjects="1">
      <p:cViewPr varScale="1">
        <p:scale>
          <a:sx n="128" d="100"/>
          <a:sy n="128" d="100"/>
        </p:scale>
        <p:origin x="-270" y="-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72" cy="497208"/>
          </a:xfrm>
          <a:prstGeom prst="rect">
            <a:avLst/>
          </a:prstGeom>
        </p:spPr>
        <p:txBody>
          <a:bodyPr vert="horz" lIns="93132" tIns="46566" rIns="93132" bIns="4656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7395" y="0"/>
            <a:ext cx="2949772" cy="497208"/>
          </a:xfrm>
          <a:prstGeom prst="rect">
            <a:avLst/>
          </a:prstGeom>
        </p:spPr>
        <p:txBody>
          <a:bodyPr vert="horz" lIns="93132" tIns="46566" rIns="93132" bIns="46566" rtlCol="0"/>
          <a:lstStyle>
            <a:lvl1pPr algn="r">
              <a:defRPr sz="1200"/>
            </a:lvl1pPr>
          </a:lstStyle>
          <a:p>
            <a:fld id="{976CF3E4-3ADB-40A5-9C77-1F5BEDD0F3BE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2103"/>
            <a:ext cx="2949772" cy="497208"/>
          </a:xfrm>
          <a:prstGeom prst="rect">
            <a:avLst/>
          </a:prstGeom>
        </p:spPr>
        <p:txBody>
          <a:bodyPr vert="horz" lIns="93132" tIns="46566" rIns="93132" bIns="4656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7395" y="9442103"/>
            <a:ext cx="2949772" cy="497208"/>
          </a:xfrm>
          <a:prstGeom prst="rect">
            <a:avLst/>
          </a:prstGeom>
        </p:spPr>
        <p:txBody>
          <a:bodyPr vert="horz" lIns="93132" tIns="46566" rIns="93132" bIns="46566" rtlCol="0" anchor="b"/>
          <a:lstStyle>
            <a:lvl1pPr algn="r">
              <a:defRPr sz="1200"/>
            </a:lvl1pPr>
          </a:lstStyle>
          <a:p>
            <a:fld id="{5A9CDCAE-D877-471D-A2A0-35C921F19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701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83212" cy="3727450"/>
          </a:xfrm>
          <a:prstGeom prst="rect">
            <a:avLst/>
          </a:prstGeom>
        </p:spPr>
        <p:txBody>
          <a:bodyPr lIns="93132" tIns="46566" rIns="93132" bIns="46566"/>
          <a:lstStyle/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body" sz="quarter" idx="1"/>
          </p:nvPr>
        </p:nvSpPr>
        <p:spPr>
          <a:xfrm>
            <a:off x="907839" y="4721940"/>
            <a:ext cx="4993112" cy="4473416"/>
          </a:xfrm>
          <a:prstGeom prst="rect">
            <a:avLst/>
          </a:prstGeom>
        </p:spPr>
        <p:txBody>
          <a:bodyPr lIns="93132" tIns="46566" rIns="93132" bIns="46566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79087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857745" y="6209030"/>
            <a:ext cx="241555" cy="294641"/>
          </a:xfrm>
          <a:prstGeom prst="rect">
            <a:avLst/>
          </a:prstGeom>
        </p:spPr>
        <p:txBody>
          <a:bodyPr/>
          <a:lstStyle>
            <a:lvl1pPr>
              <a:defRPr>
                <a:latin typeface="Stolzl"/>
                <a:ea typeface="Stolzl"/>
                <a:cs typeface="Stolzl"/>
                <a:sym typeface="Stolz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1" name="01_Logo-2_DO-rus-H_RGB_color-saturn.png" descr="01_Logo-2_DO-rus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94662" y="288731"/>
            <a:ext cx="1358918" cy="3772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9" y="281781"/>
            <a:ext cx="1520558" cy="403107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857745" y="6209030"/>
            <a:ext cx="241555" cy="294641"/>
          </a:xfrm>
          <a:prstGeom prst="rect">
            <a:avLst/>
          </a:prstGeom>
        </p:spPr>
        <p:txBody>
          <a:bodyPr/>
          <a:lstStyle>
            <a:lvl1pPr>
              <a:defRPr>
                <a:latin typeface="Stolzl"/>
                <a:ea typeface="Stolzl"/>
                <a:cs typeface="Stolzl"/>
                <a:sym typeface="Stolz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5926412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29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3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 dirty="0"/>
          </a:p>
        </p:txBody>
      </p:sp>
      <p:pic>
        <p:nvPicPr>
          <p:cNvPr id="31" name="01_Logo-2_DO-rus-H_RGB_color-saturn.png" descr="01_Logo-2_DO-rus-H_RGB_color-satu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94662" y="288731"/>
            <a:ext cx="1358918" cy="37722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2463461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9" y="281781"/>
            <a:ext cx="1520558" cy="403107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60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6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76142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8" y="281781"/>
            <a:ext cx="1520559" cy="40310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371498" y="6450057"/>
            <a:ext cx="232877" cy="22851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 defTabSz="914400">
              <a:defRPr sz="10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95300" y="92074"/>
            <a:ext cx="89154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Текст заголовка</a:t>
            </a:r>
          </a:p>
        </p:txBody>
      </p:sp>
      <p:sp>
        <p:nvSpPr>
          <p:cNvPr id="7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95300" y="1600200"/>
            <a:ext cx="89154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4" r:id="rId3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4572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9144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13716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18288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872066" marR="0" indent="-414866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410758" marR="0" indent="-49635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9247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3819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8391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2963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7535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2107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1_Logo-2_DO-eng-H_RGB_color-saturn.png" descr="01_Logo-2_DO-eng-H_RGB_color-saturn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528" y="281781"/>
            <a:ext cx="1520559" cy="40310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6"/>
          <p:cNvSpPr/>
          <p:nvPr/>
        </p:nvSpPr>
        <p:spPr>
          <a:xfrm>
            <a:off x="-1" y="6754812"/>
            <a:ext cx="9906002" cy="107951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-12700" y="368300"/>
            <a:ext cx="1077913" cy="179388"/>
          </a:xfrm>
          <a:prstGeom prst="rect">
            <a:avLst/>
          </a:prstGeom>
          <a:solidFill>
            <a:srgbClr val="E7E6E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371498" y="6450057"/>
            <a:ext cx="232877" cy="22851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 defTabSz="914400">
              <a:defRPr sz="10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 dirty="0"/>
          </a:p>
        </p:txBody>
      </p:sp>
      <p:sp>
        <p:nvSpPr>
          <p:cNvPr id="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95300" y="92074"/>
            <a:ext cx="89154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Текст заголовка</a:t>
            </a:r>
          </a:p>
        </p:txBody>
      </p:sp>
      <p:sp>
        <p:nvSpPr>
          <p:cNvPr id="7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95300" y="1600200"/>
            <a:ext cx="89154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  <p:extLst>
      <p:ext uri="{BB962C8B-B14F-4D97-AF65-F5344CB8AC3E}">
        <p14:creationId xmlns:p14="http://schemas.microsoft.com/office/powerpoint/2010/main" val="3824698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4572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9144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13716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18288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872066" marR="0" indent="-414866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410758" marR="0" indent="-49635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9247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3819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8391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2963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7535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210755" marR="0" indent="-55315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wmf"/><Relationship Id="rId4" Type="http://schemas.openxmlformats.org/officeDocument/2006/relationships/package" Target="../embeddings/Microsoft_PowerPoint_Presentation1.ppt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76"/>
            <a:ext cx="9906000" cy="6861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сатурн 01_Logo-2_DO-rus-H_RGB_color.png" descr="сатурн 01_Logo-2_DO-rus-H_RGB_colo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0" b="5780"/>
          <a:stretch>
            <a:fillRect/>
          </a:stretch>
        </p:blipFill>
        <p:spPr>
          <a:xfrm>
            <a:off x="562292" y="621506"/>
            <a:ext cx="3019383" cy="838156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Rectangle 3"/>
          <p:cNvSpPr/>
          <p:nvPr/>
        </p:nvSpPr>
        <p:spPr>
          <a:xfrm>
            <a:off x="-1" y="3097212"/>
            <a:ext cx="5730877" cy="1644651"/>
          </a:xfrm>
          <a:prstGeom prst="rect">
            <a:avLst/>
          </a:prstGeom>
          <a:gradFill>
            <a:gsLst>
              <a:gs pos="0">
                <a:srgbClr val="123860"/>
              </a:gs>
              <a:gs pos="100000">
                <a:srgbClr val="5E5E5E"/>
              </a:gs>
            </a:gsLst>
            <a:lin ang="162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defRPr>
                <a:solidFill>
                  <a:srgbClr val="40404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</p:txBody>
      </p:sp>
      <p:sp>
        <p:nvSpPr>
          <p:cNvPr id="127" name="Line 5"/>
          <p:cNvSpPr/>
          <p:nvPr/>
        </p:nvSpPr>
        <p:spPr>
          <a:xfrm flipV="1">
            <a:off x="5732462" y="4910137"/>
            <a:ext cx="11114" cy="1470026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128" name="Text Box 6"/>
          <p:cNvSpPr txBox="1"/>
          <p:nvPr/>
        </p:nvSpPr>
        <p:spPr>
          <a:xfrm>
            <a:off x="5851525" y="6172744"/>
            <a:ext cx="1227138" cy="291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7419" tIns="37419" rIns="37419" bIns="37419" anchor="ctr">
            <a:spAutoFit/>
          </a:bodyPr>
          <a:lstStyle>
            <a:lvl1pPr defTabSz="914400">
              <a:defRPr sz="13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lang="ru-RU" sz="1400" dirty="0" smtClean="0"/>
              <a:t>1</a:t>
            </a:r>
            <a:r>
              <a:rPr lang="en-US" sz="1400" dirty="0" smtClean="0"/>
              <a:t>7</a:t>
            </a:r>
            <a:r>
              <a:rPr lang="ru-RU" sz="1400" dirty="0" smtClean="0"/>
              <a:t>.04.2025</a:t>
            </a:r>
            <a:endParaRPr sz="1400" dirty="0"/>
          </a:p>
        </p:txBody>
      </p:sp>
      <p:sp>
        <p:nvSpPr>
          <p:cNvPr id="8" name="Text Box 6" descr="Text Box 4"/>
          <p:cNvSpPr txBox="1">
            <a:spLocks/>
          </p:cNvSpPr>
          <p:nvPr/>
        </p:nvSpPr>
        <p:spPr bwMode="auto">
          <a:xfrm>
            <a:off x="439947" y="3130728"/>
            <a:ext cx="5046454" cy="1574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7419" tIns="37419" rIns="37419" bIns="37419" anchor="ctr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defTabSz="914400">
              <a:defRPr sz="22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ru-RU" cap="all" dirty="0" smtClean="0"/>
              <a:t>Показатели эффективности процессов метрологического обеспечения</a:t>
            </a:r>
            <a:endParaRPr lang="ru-RU" sz="2200" cap="all" dirty="0">
              <a:solidFill>
                <a:srgbClr val="FFFFFF"/>
              </a:solidFill>
              <a:latin typeface="Calibri Light"/>
              <a:ea typeface="Calibri Light"/>
              <a:cs typeface="Calibri Light"/>
            </a:endParaRPr>
          </a:p>
          <a:p>
            <a:pPr defTabSz="914400" eaLnBrk="1"/>
            <a:endParaRPr lang="ru-RU" altLang="ru-RU" sz="500" dirty="0">
              <a:solidFill>
                <a:srgbClr val="FFFFFF"/>
              </a:solidFill>
              <a:latin typeface="Calibri Light" pitchFamily="34" charset="0"/>
              <a:sym typeface="Calibri Light" pitchFamily="34" charset="0"/>
            </a:endParaRPr>
          </a:p>
          <a:p>
            <a:pPr defTabSz="957263">
              <a:spcBef>
                <a:spcPct val="20000"/>
              </a:spcBef>
            </a:pPr>
            <a:r>
              <a:rPr lang="ru-RU" altLang="ru-RU" sz="1100" dirty="0" smtClean="0">
                <a:solidFill>
                  <a:schemeClr val="bg1"/>
                </a:solidFill>
                <a:latin typeface="Calibri Light"/>
                <a:ea typeface="Calibri Light"/>
                <a:cs typeface="Calibri Light"/>
                <a:sym typeface="Calibri Light"/>
              </a:rPr>
              <a:t>Ченин Андрей Александрович</a:t>
            </a:r>
            <a:endParaRPr lang="en-US" altLang="ru-RU" sz="1100" dirty="0" smtClean="0">
              <a:solidFill>
                <a:schemeClr val="bg1"/>
              </a:solidFill>
              <a:latin typeface="Calibri Light"/>
              <a:ea typeface="Calibri Light"/>
              <a:cs typeface="Calibri Light"/>
              <a:sym typeface="Calibri Light"/>
            </a:endParaRPr>
          </a:p>
          <a:p>
            <a:pPr defTabSz="957263">
              <a:spcBef>
                <a:spcPct val="20000"/>
              </a:spcBef>
            </a:pPr>
            <a:r>
              <a:rPr lang="ru-RU" altLang="ru-RU" sz="1100" dirty="0" smtClean="0">
                <a:solidFill>
                  <a:schemeClr val="bg1"/>
                </a:solidFill>
                <a:latin typeface="Calibri Light"/>
                <a:ea typeface="Calibri Light"/>
                <a:cs typeface="Calibri Light"/>
                <a:sym typeface="Calibri Light"/>
              </a:rPr>
              <a:t>Начальник сектора МО И</a:t>
            </a:r>
            <a:endParaRPr lang="ru-RU" altLang="ru-RU" sz="1100" dirty="0">
              <a:solidFill>
                <a:schemeClr val="bg1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1098920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10</a:t>
            </a:fld>
            <a:endParaRPr dirty="0"/>
          </a:p>
        </p:txBody>
      </p:sp>
      <p:sp>
        <p:nvSpPr>
          <p:cNvPr id="144" name="Title 1"/>
          <p:cNvSpPr txBox="1">
            <a:spLocks noGrp="1"/>
          </p:cNvSpPr>
          <p:nvPr>
            <p:ph type="title" idx="4294967295"/>
          </p:nvPr>
        </p:nvSpPr>
        <p:spPr>
          <a:xfrm>
            <a:off x="1084262" y="346075"/>
            <a:ext cx="5576888" cy="26193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95826">
              <a:defRPr sz="1386">
                <a:solidFill>
                  <a:srgbClr val="212121"/>
                </a:solidFill>
              </a:defRPr>
            </a:lvl1pPr>
          </a:lstStyle>
          <a:p>
            <a:r>
              <a:rPr lang="ru-RU" cap="all" dirty="0" smtClean="0">
                <a:solidFill>
                  <a:schemeClr val="tx1"/>
                </a:solidFill>
              </a:rPr>
              <a:t>КОНТАКТЫ</a:t>
            </a:r>
            <a:endParaRPr dirty="0"/>
          </a:p>
        </p:txBody>
      </p:sp>
      <p:pic>
        <p:nvPicPr>
          <p:cNvPr id="21" name="Picture 10" descr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950" y="1262062"/>
            <a:ext cx="4667250" cy="4289426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Rectangle 2"/>
          <p:cNvSpPr/>
          <p:nvPr/>
        </p:nvSpPr>
        <p:spPr>
          <a:xfrm>
            <a:off x="541337" y="2089150"/>
            <a:ext cx="5191126" cy="2593976"/>
          </a:xfrm>
          <a:prstGeom prst="rect">
            <a:avLst/>
          </a:prstGeom>
          <a:solidFill>
            <a:srgbClr val="40404C"/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defRPr sz="1600">
                <a:solidFill>
                  <a:srgbClr val="FFFFFF"/>
                </a:solidFill>
              </a:defRPr>
            </a:pPr>
            <a:endParaRPr sz="1600">
              <a:solidFill>
                <a:srgbClr val="FFFFFF"/>
              </a:solidFill>
            </a:endParaRPr>
          </a:p>
        </p:txBody>
      </p:sp>
      <p:sp>
        <p:nvSpPr>
          <p:cNvPr id="23" name="Text Box 5"/>
          <p:cNvSpPr txBox="1"/>
          <p:nvPr/>
        </p:nvSpPr>
        <p:spPr>
          <a:xfrm>
            <a:off x="1084262" y="2470923"/>
            <a:ext cx="4227326" cy="2045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7419" tIns="37419" rIns="37419" bIns="37419" anchor="ctr">
            <a:spAutoFit/>
          </a:bodyPr>
          <a:lstStyle/>
          <a:p>
            <a:pPr defTabSz="914400">
              <a:defRPr sz="16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ru-RU"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ПАО </a:t>
            </a: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«ОДК</a:t>
            </a:r>
            <a:r>
              <a:rPr lang="ru-RU"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-САТУРН</a:t>
            </a: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»</a:t>
            </a:r>
            <a:r>
              <a:rPr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/>
            </a:r>
            <a:br>
              <a:rPr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</a:br>
            <a:r>
              <a:rPr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г. </a:t>
            </a:r>
            <a:r>
              <a:rPr lang="ru-RU"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Рыбинск</a:t>
            </a: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, 1</a:t>
            </a:r>
            <a:r>
              <a:rPr lang="ru-RU"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52903</a:t>
            </a:r>
            <a:r>
              <a:rPr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/>
            </a:r>
            <a:br>
              <a:rPr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</a:br>
            <a:r>
              <a:rPr lang="ru-RU"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пр. Ленина, </a:t>
            </a: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д</a:t>
            </a:r>
            <a:r>
              <a:rPr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. </a:t>
            </a: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1</a:t>
            </a:r>
            <a:r>
              <a:rPr lang="ru-RU"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63</a:t>
            </a:r>
            <a:r>
              <a:rPr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/>
            </a:r>
            <a:br>
              <a:rPr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</a:br>
            <a:r>
              <a:rPr sz="1600" dirty="0" err="1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тел</a:t>
            </a:r>
            <a:r>
              <a:rPr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.: +7 (</a:t>
            </a: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4</a:t>
            </a:r>
            <a:r>
              <a:rPr lang="ru-RU"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855</a:t>
            </a: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) </a:t>
            </a:r>
            <a:r>
              <a:rPr lang="ru-RU"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32-66-81</a:t>
            </a:r>
          </a:p>
          <a:p>
            <a:pPr defTabSz="914400">
              <a:defRPr sz="16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en-US" sz="1600" dirty="0">
                <a:solidFill>
                  <a:srgbClr val="FFFFFF"/>
                </a:solidFill>
                <a:latin typeface="Calibri Light"/>
                <a:ea typeface="Calibri Light"/>
                <a:cs typeface="Calibri Light"/>
              </a:rPr>
              <a:t>andrey.chenin@uec-saturn.ru</a:t>
            </a: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/>
            </a:r>
            <a:b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</a:b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/>
            </a:r>
            <a:b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</a:br>
            <a:r>
              <a:rPr lang="en-US"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>www.uecrus.com/about/structure/pao-odk-saturn</a:t>
            </a:r>
            <a: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  <a:t/>
            </a:r>
            <a:br>
              <a:rPr sz="1600" dirty="0" smtClean="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rPr>
            </a:br>
            <a:endParaRPr sz="1600" dirty="0">
              <a:solidFill>
                <a:srgbClr val="FFFFFF"/>
              </a:solidFill>
              <a:latin typeface="Calibri Light"/>
              <a:ea typeface="Calibri Light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3427802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11</a:t>
            </a:fld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898756" y="2710834"/>
            <a:ext cx="33685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1">
              <a:spcBef>
                <a:spcPts val="1001"/>
              </a:spcBef>
            </a:pPr>
            <a:r>
              <a:rPr lang="ru-RU" sz="4000" b="1" spc="-1" dirty="0" smtClean="0">
                <a:solidFill>
                  <a:schemeClr val="accent1"/>
                </a:solidFill>
              </a:rPr>
              <a:t>ПРИЛОЖЕНИЕ</a:t>
            </a:r>
            <a:endParaRPr lang="ru-RU" sz="4000" b="1" spc="-1" dirty="0">
              <a:solidFill>
                <a:schemeClr val="accent1"/>
              </a:solidFill>
            </a:endParaRPr>
          </a:p>
        </p:txBody>
      </p:sp>
      <p:graphicFrame>
        <p:nvGraphicFramePr>
          <p:cNvPr id="2" name="Объект 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6407089"/>
              </p:ext>
            </p:extLst>
          </p:nvPr>
        </p:nvGraphicFramePr>
        <p:xfrm>
          <a:off x="4426789" y="4088142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Презентация" showAsIcon="1" r:id="rId4" imgW="914400" imgH="714240" progId="PowerPoint.Show.12">
                  <p:embed/>
                </p:oleObj>
              </mc:Choice>
              <mc:Fallback>
                <p:oleObj name="Презентация" showAsIcon="1" r:id="rId4" imgW="914400" imgH="714240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6789" y="4088142"/>
                        <a:ext cx="914400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3174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95996" y="309891"/>
            <a:ext cx="6582010" cy="303799"/>
          </a:xfrm>
          <a:prstGeom prst="rect">
            <a:avLst/>
          </a:prstGeom>
          <a:noFill/>
        </p:spPr>
        <p:txBody>
          <a:bodyPr vert="horz" lIns="0" tIns="0" rIns="0" bIns="0" rtlCol="0" anchor="ctr">
            <a:normAutofit/>
          </a:bodyPr>
          <a:lstStyle>
            <a:lvl1pPr algn="l" defTabSz="957837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1200" cap="all" dirty="0" smtClean="0">
                <a:latin typeface="+mj-lt"/>
              </a:rPr>
              <a:t>ПРЕДПОСЫЛКИ</a:t>
            </a:r>
            <a:endParaRPr lang="ru-RU" sz="1200" cap="all" dirty="0">
              <a:latin typeface="+mj-lt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098"/>
          <a:stretch/>
        </p:blipFill>
        <p:spPr bwMode="auto">
          <a:xfrm>
            <a:off x="998638" y="2838000"/>
            <a:ext cx="7548207" cy="8111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Выноска со стрелкой вверх 4"/>
          <p:cNvSpPr/>
          <p:nvPr/>
        </p:nvSpPr>
        <p:spPr>
          <a:xfrm>
            <a:off x="3751600" y="3706530"/>
            <a:ext cx="1854746" cy="990121"/>
          </a:xfrm>
          <a:prstGeom prst="upArrowCallout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/>
            <a:r>
              <a:rPr lang="ru-RU" sz="140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8 </a:t>
            </a:r>
            <a:r>
              <a:rPr lang="ru-RU" sz="14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основных процессов</a:t>
            </a:r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5959545" y="3706529"/>
            <a:ext cx="2122955" cy="990121"/>
          </a:xfrm>
          <a:prstGeom prst="upArrowCallout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/>
            <a:r>
              <a:rPr lang="ru-RU" sz="1400" dirty="0">
                <a:solidFill>
                  <a:srgbClr val="FFFFFF"/>
                </a:solidFill>
              </a:rPr>
              <a:t>Более 20 заинтересованных сторон – участников процессов</a:t>
            </a:r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1563007" y="3706531"/>
            <a:ext cx="1854746" cy="990121"/>
          </a:xfrm>
          <a:prstGeom prst="upArrowCallout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/>
            <a:r>
              <a:rPr lang="ru-RU" sz="14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Более 50 000 проверок в год</a:t>
            </a:r>
            <a:endParaRPr lang="ru-RU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4953000" y="1755461"/>
            <a:ext cx="1823311" cy="966542"/>
          </a:xfrm>
          <a:prstGeom prst="downArrowCallout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/>
            <a:r>
              <a:rPr lang="ru-RU" sz="1400" dirty="0" smtClean="0">
                <a:solidFill>
                  <a:srgbClr val="FFFFFF"/>
                </a:solidFill>
              </a:rPr>
              <a:t>25 полноразмерных испытательных стендов</a:t>
            </a:r>
            <a:endParaRPr lang="ru-RU" sz="1400" dirty="0">
              <a:solidFill>
                <a:srgbClr val="FFFFFF"/>
              </a:solidFill>
            </a:endParaRP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7007892" y="1755461"/>
            <a:ext cx="1854746" cy="966542"/>
          </a:xfrm>
          <a:prstGeom prst="downArrowCallout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/>
            <a:r>
              <a:rPr lang="ru-RU" sz="1400" dirty="0" smtClean="0">
                <a:solidFill>
                  <a:srgbClr val="FFFFFF"/>
                </a:solidFill>
              </a:rPr>
              <a:t>Десятки тысяч комплектов КД и ТП </a:t>
            </a:r>
            <a:endParaRPr lang="ru-RU" sz="140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"/>
          <p:cNvSpPr/>
          <p:nvPr/>
        </p:nvSpPr>
        <p:spPr>
          <a:xfrm>
            <a:off x="0" y="5091734"/>
            <a:ext cx="9906001" cy="667412"/>
          </a:xfrm>
          <a:prstGeom prst="rect">
            <a:avLst/>
          </a:prstGeom>
          <a:solidFill>
            <a:srgbClr val="06325F"/>
          </a:solidFill>
          <a:ln w="12700">
            <a:miter lim="400000"/>
          </a:ln>
        </p:spPr>
        <p:txBody>
          <a:bodyPr lIns="45719" rIns="45719" anchor="ctr"/>
          <a:lstStyle/>
          <a:p>
            <a:pPr marL="357188"/>
            <a:r>
              <a:rPr lang="ru-RU" sz="1600" dirty="0" smtClean="0">
                <a:solidFill>
                  <a:schemeClr val="bg1"/>
                </a:solidFill>
              </a:rPr>
              <a:t>ДЛЯ УПРАВЛЕНИЯ ПРОЦЕССАМИ И СВОЕВРЕМЕННОГО ПРИНЯТИЯ РЕШЕНИЙ НЕОБХОДИМО ИМЕТЬ ДОСТОВЕРНУЮ КОЛИЧЕСТВЕННУЮ И КАЧЕСТВЕННУЮ ОЦЕНКУ ТЕКУЩЕГО СОСТОЯНИЯ ПРОЦЕССА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2794317" y="1753311"/>
            <a:ext cx="1823311" cy="966542"/>
          </a:xfrm>
          <a:prstGeom prst="downArrowCallout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/>
            <a:r>
              <a:rPr lang="ru-RU" sz="1400">
                <a:solidFill>
                  <a:srgbClr val="FFFFFF"/>
                </a:solidFill>
              </a:rPr>
              <a:t>Более 120 единиц испытательного оборудования</a:t>
            </a:r>
            <a:endParaRPr lang="ru-RU" sz="1400" dirty="0">
              <a:solidFill>
                <a:srgbClr val="FFFFFF"/>
              </a:solidFill>
            </a:endParaRPr>
          </a:p>
        </p:txBody>
      </p:sp>
      <p:sp>
        <p:nvSpPr>
          <p:cNvPr id="17" name="Выноска со стрелкой вниз 16"/>
          <p:cNvSpPr/>
          <p:nvPr/>
        </p:nvSpPr>
        <p:spPr>
          <a:xfrm>
            <a:off x="635634" y="1755461"/>
            <a:ext cx="1823311" cy="966542"/>
          </a:xfrm>
          <a:prstGeom prst="downArrowCallout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/>
            <a:r>
              <a:rPr lang="ru-RU" sz="1400" dirty="0">
                <a:solidFill>
                  <a:srgbClr val="FFFFFF"/>
                </a:solidFill>
              </a:rPr>
              <a:t>Более 100 000 единиц </a:t>
            </a:r>
            <a:r>
              <a:rPr lang="ru-RU" sz="1400" dirty="0" smtClean="0">
                <a:solidFill>
                  <a:srgbClr val="FFFFFF"/>
                </a:solidFill>
              </a:rPr>
              <a:t>средств измерений</a:t>
            </a:r>
            <a:endParaRPr lang="ru-RU" sz="1400" dirty="0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8953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3</a:t>
            </a:fld>
            <a:endParaRPr lang="ru-RU"/>
          </a:p>
        </p:txBody>
      </p:sp>
      <p:sp>
        <p:nvSpPr>
          <p:cNvPr id="48" name="Text Box 4"/>
          <p:cNvSpPr txBox="1"/>
          <p:nvPr/>
        </p:nvSpPr>
        <p:spPr>
          <a:xfrm>
            <a:off x="2176645" y="1099200"/>
            <a:ext cx="5299926" cy="291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419" tIns="37419" rIns="37419" bIns="37419" anchor="ctr">
            <a:spAutoFit/>
          </a:bodyPr>
          <a:lstStyle>
            <a:lvl1pPr defTabSz="673100">
              <a:defRPr sz="1600" b="1">
                <a:solidFill>
                  <a:srgbClr val="04315F"/>
                </a:solidFill>
              </a:defRPr>
            </a:lvl1pPr>
          </a:lstStyle>
          <a:p>
            <a:r>
              <a:rPr lang="ru-RU" sz="1400" cap="all" dirty="0" smtClean="0"/>
              <a:t>процессы</a:t>
            </a:r>
            <a:r>
              <a:rPr lang="ru-RU" sz="1400" kern="1200" dirty="0" smtClean="0">
                <a:solidFill>
                  <a:srgbClr val="002060"/>
                </a:solidFill>
                <a:latin typeface="Calibri Light"/>
                <a:ea typeface="Calibri Light"/>
                <a:cs typeface="Calibri Light"/>
              </a:rPr>
              <a:t> </a:t>
            </a:r>
            <a:r>
              <a:rPr lang="ru-RU" sz="1400" cap="all" dirty="0"/>
              <a:t>метрологического обеспечения производства  </a:t>
            </a:r>
            <a:endParaRPr sz="1400" cap="all" dirty="0"/>
          </a:p>
        </p:txBody>
      </p:sp>
      <p:sp>
        <p:nvSpPr>
          <p:cNvPr id="50" name="Rectangle 9"/>
          <p:cNvSpPr/>
          <p:nvPr/>
        </p:nvSpPr>
        <p:spPr>
          <a:xfrm>
            <a:off x="1782036" y="1988057"/>
            <a:ext cx="891931" cy="327026"/>
          </a:xfrm>
          <a:prstGeom prst="rect">
            <a:avLst/>
          </a:prstGeom>
          <a:solidFill>
            <a:srgbClr val="42424D">
              <a:alpha val="79998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r>
              <a:rPr lang="ru-RU" dirty="0" smtClean="0"/>
              <a:t>2</a:t>
            </a:r>
            <a:endParaRPr dirty="0"/>
          </a:p>
        </p:txBody>
      </p:sp>
      <p:sp>
        <p:nvSpPr>
          <p:cNvPr id="53" name="Rectangle 10"/>
          <p:cNvSpPr/>
          <p:nvPr/>
        </p:nvSpPr>
        <p:spPr>
          <a:xfrm>
            <a:off x="3007082" y="1981316"/>
            <a:ext cx="879231" cy="313755"/>
          </a:xfrm>
          <a:prstGeom prst="rect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r>
              <a:rPr lang="ru-RU" dirty="0" smtClean="0"/>
              <a:t>3</a:t>
            </a:r>
            <a:endParaRPr dirty="0"/>
          </a:p>
        </p:txBody>
      </p:sp>
      <p:sp>
        <p:nvSpPr>
          <p:cNvPr id="54" name="Rectangle 11"/>
          <p:cNvSpPr/>
          <p:nvPr/>
        </p:nvSpPr>
        <p:spPr>
          <a:xfrm>
            <a:off x="4193803" y="1991673"/>
            <a:ext cx="877644" cy="327026"/>
          </a:xfrm>
          <a:prstGeom prst="rect">
            <a:avLst/>
          </a:prstGeom>
          <a:solidFill>
            <a:srgbClr val="42424D">
              <a:alpha val="5999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r>
              <a:rPr lang="ru-RU" dirty="0" smtClean="0"/>
              <a:t>4</a:t>
            </a:r>
            <a:endParaRPr dirty="0"/>
          </a:p>
        </p:txBody>
      </p:sp>
      <p:sp>
        <p:nvSpPr>
          <p:cNvPr id="57" name="Rectangle 12"/>
          <p:cNvSpPr/>
          <p:nvPr/>
        </p:nvSpPr>
        <p:spPr>
          <a:xfrm>
            <a:off x="5321819" y="2009749"/>
            <a:ext cx="817319" cy="327026"/>
          </a:xfrm>
          <a:prstGeom prst="rect">
            <a:avLst/>
          </a:prstGeom>
          <a:solidFill>
            <a:srgbClr val="42424D">
              <a:alpha val="5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r>
              <a:rPr lang="ru-RU" dirty="0" smtClean="0"/>
              <a:t>5</a:t>
            </a:r>
            <a:endParaRPr dirty="0"/>
          </a:p>
        </p:txBody>
      </p:sp>
      <p:sp>
        <p:nvSpPr>
          <p:cNvPr id="60" name="Text Box 33"/>
          <p:cNvSpPr txBox="1"/>
          <p:nvPr/>
        </p:nvSpPr>
        <p:spPr>
          <a:xfrm>
            <a:off x="2846717" y="2408823"/>
            <a:ext cx="1198609" cy="474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3676" tIns="33676" rIns="33676" bIns="33676">
            <a:spAutoFit/>
          </a:bodyPr>
          <a:lstStyle>
            <a:lvl1pPr defTabSz="673100">
              <a:lnSpc>
                <a:spcPct val="80000"/>
              </a:lnSpc>
              <a:defRPr sz="800"/>
            </a:lvl1pPr>
          </a:lstStyle>
          <a:p>
            <a:r>
              <a:rPr lang="ru-RU" sz="1100" dirty="0" smtClean="0"/>
              <a:t>Аттестация </a:t>
            </a:r>
            <a:r>
              <a:rPr lang="ru-RU" sz="1100" dirty="0"/>
              <a:t>испытательного оборудования</a:t>
            </a:r>
            <a:endParaRPr sz="1100" dirty="0"/>
          </a:p>
        </p:txBody>
      </p:sp>
      <p:sp>
        <p:nvSpPr>
          <p:cNvPr id="61" name="Text Box 34"/>
          <p:cNvSpPr txBox="1"/>
          <p:nvPr/>
        </p:nvSpPr>
        <p:spPr>
          <a:xfrm>
            <a:off x="4045326" y="2396506"/>
            <a:ext cx="1242666" cy="474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3676" tIns="33676" rIns="33676" bIns="33676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defTabSz="673100">
              <a:lnSpc>
                <a:spcPct val="80000"/>
              </a:lnSpc>
              <a:defRPr sz="1000"/>
            </a:lvl1pPr>
          </a:lstStyle>
          <a:p>
            <a:r>
              <a:rPr lang="ru-RU" sz="1100" dirty="0"/>
              <a:t>Метрологическая экспертиза документации</a:t>
            </a:r>
          </a:p>
        </p:txBody>
      </p:sp>
      <p:sp>
        <p:nvSpPr>
          <p:cNvPr id="62" name="Text Box 32"/>
          <p:cNvSpPr txBox="1"/>
          <p:nvPr/>
        </p:nvSpPr>
        <p:spPr>
          <a:xfrm>
            <a:off x="1596214" y="2384969"/>
            <a:ext cx="1250503" cy="745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3676" tIns="33676" rIns="33676" bIns="33676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defTabSz="673100">
              <a:lnSpc>
                <a:spcPct val="80000"/>
              </a:lnSpc>
              <a:defRPr sz="1000"/>
            </a:lvl1pPr>
          </a:lstStyle>
          <a:p>
            <a:r>
              <a:rPr lang="ru-RU" sz="1100" dirty="0"/>
              <a:t>Первичная и периодическая проверка </a:t>
            </a:r>
            <a:r>
              <a:rPr lang="ru-RU" sz="1100" dirty="0" smtClean="0"/>
              <a:t>технологическ</a:t>
            </a:r>
            <a:r>
              <a:rPr lang="ru-RU" sz="1100" dirty="0"/>
              <a:t>о</a:t>
            </a:r>
            <a:r>
              <a:rPr lang="ru-RU" sz="1100" dirty="0" smtClean="0"/>
              <a:t>й </a:t>
            </a:r>
            <a:r>
              <a:rPr lang="ru-RU" sz="1100" dirty="0"/>
              <a:t>оснастки</a:t>
            </a:r>
            <a:endParaRPr sz="1100" dirty="0"/>
          </a:p>
        </p:txBody>
      </p:sp>
      <p:sp>
        <p:nvSpPr>
          <p:cNvPr id="64" name="Text Box 33"/>
          <p:cNvSpPr txBox="1"/>
          <p:nvPr/>
        </p:nvSpPr>
        <p:spPr>
          <a:xfrm>
            <a:off x="5290862" y="2424062"/>
            <a:ext cx="980546" cy="33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3676" tIns="33676" rIns="33676" bIns="33676">
            <a:spAutoFit/>
          </a:bodyPr>
          <a:lstStyle>
            <a:lvl1pPr defTabSz="673100">
              <a:lnSpc>
                <a:spcPct val="80000"/>
              </a:lnSpc>
              <a:defRPr sz="800"/>
            </a:lvl1pPr>
          </a:lstStyle>
          <a:p>
            <a:r>
              <a:rPr lang="ru-RU" sz="1100" dirty="0" smtClean="0"/>
              <a:t>Арбитражные </a:t>
            </a:r>
            <a:r>
              <a:rPr lang="ru-RU" sz="1100" dirty="0"/>
              <a:t>измерения</a:t>
            </a:r>
            <a:endParaRPr sz="1100" dirty="0"/>
          </a:p>
        </p:txBody>
      </p:sp>
      <p:sp>
        <p:nvSpPr>
          <p:cNvPr id="65" name="Rectangle 12"/>
          <p:cNvSpPr/>
          <p:nvPr/>
        </p:nvSpPr>
        <p:spPr>
          <a:xfrm>
            <a:off x="6412336" y="2000896"/>
            <a:ext cx="817319" cy="327026"/>
          </a:xfrm>
          <a:prstGeom prst="rect">
            <a:avLst/>
          </a:prstGeom>
          <a:solidFill>
            <a:srgbClr val="42424D">
              <a:alpha val="5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r>
              <a:rPr lang="ru-RU" dirty="0" smtClean="0"/>
              <a:t>6</a:t>
            </a:r>
            <a:endParaRPr dirty="0"/>
          </a:p>
        </p:txBody>
      </p:sp>
      <p:sp>
        <p:nvSpPr>
          <p:cNvPr id="66" name="Rectangle 12"/>
          <p:cNvSpPr/>
          <p:nvPr/>
        </p:nvSpPr>
        <p:spPr>
          <a:xfrm>
            <a:off x="8668491" y="2003114"/>
            <a:ext cx="817319" cy="327026"/>
          </a:xfrm>
          <a:prstGeom prst="rect">
            <a:avLst/>
          </a:prstGeom>
          <a:solidFill>
            <a:srgbClr val="42424D">
              <a:alpha val="5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r>
              <a:rPr lang="ru-RU" dirty="0" smtClean="0"/>
              <a:t>8</a:t>
            </a:r>
            <a:endParaRPr dirty="0"/>
          </a:p>
        </p:txBody>
      </p:sp>
      <p:sp>
        <p:nvSpPr>
          <p:cNvPr id="67" name="Text Box 34"/>
          <p:cNvSpPr txBox="1"/>
          <p:nvPr/>
        </p:nvSpPr>
        <p:spPr>
          <a:xfrm>
            <a:off x="6412336" y="2423793"/>
            <a:ext cx="981436" cy="6096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3676" tIns="33676" rIns="33676" bIns="33676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defTabSz="673100">
              <a:lnSpc>
                <a:spcPct val="80000"/>
              </a:lnSpc>
              <a:defRPr sz="1000"/>
            </a:lvl1pPr>
          </a:lstStyle>
          <a:p>
            <a:r>
              <a:rPr lang="ru-RU" sz="1100" dirty="0"/>
              <a:t>Разработка и аттестация программ для </a:t>
            </a:r>
            <a:r>
              <a:rPr lang="ru-RU" sz="1100" dirty="0" smtClean="0"/>
              <a:t>КИМ</a:t>
            </a:r>
            <a:endParaRPr lang="ru-RU" sz="1100" dirty="0"/>
          </a:p>
        </p:txBody>
      </p:sp>
      <p:sp>
        <p:nvSpPr>
          <p:cNvPr id="68" name="Text Box 34"/>
          <p:cNvSpPr txBox="1"/>
          <p:nvPr/>
        </p:nvSpPr>
        <p:spPr>
          <a:xfrm>
            <a:off x="7332458" y="2395927"/>
            <a:ext cx="1138206" cy="342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3676" tIns="33676" rIns="33676" bIns="33676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defTabSz="673100">
              <a:lnSpc>
                <a:spcPct val="80000"/>
              </a:lnSpc>
              <a:defRPr sz="1000"/>
            </a:lvl1pPr>
          </a:lstStyle>
          <a:p>
            <a:r>
              <a:rPr lang="ru-RU" sz="1100" dirty="0"/>
              <a:t>Метрологический надзор</a:t>
            </a:r>
          </a:p>
        </p:txBody>
      </p:sp>
      <p:sp>
        <p:nvSpPr>
          <p:cNvPr id="69" name="Стрелка вниз 68"/>
          <p:cNvSpPr/>
          <p:nvPr/>
        </p:nvSpPr>
        <p:spPr>
          <a:xfrm>
            <a:off x="4045326" y="1486101"/>
            <a:ext cx="1576251" cy="408977"/>
          </a:xfrm>
          <a:prstGeom prst="downArrow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/>
            <a:endParaRPr lang="ru-RU" sz="1400">
              <a:solidFill>
                <a:srgbClr val="FFFFFF"/>
              </a:solidFill>
            </a:endParaRP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910715" y="1467846"/>
            <a:ext cx="7654834" cy="0"/>
          </a:xfrm>
          <a:prstGeom prst="line">
            <a:avLst/>
          </a:prstGeom>
          <a:noFill/>
          <a:ln w="25400" cap="flat">
            <a:solidFill>
              <a:srgbClr val="808080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1" name="Rectangle 12"/>
          <p:cNvSpPr/>
          <p:nvPr/>
        </p:nvSpPr>
        <p:spPr>
          <a:xfrm>
            <a:off x="7475328" y="1991673"/>
            <a:ext cx="817319" cy="327026"/>
          </a:xfrm>
          <a:prstGeom prst="rect">
            <a:avLst/>
          </a:prstGeom>
          <a:solidFill>
            <a:srgbClr val="42424D">
              <a:alpha val="5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r>
              <a:rPr lang="ru-RU" dirty="0"/>
              <a:t>7</a:t>
            </a:r>
            <a:endParaRPr dirty="0"/>
          </a:p>
        </p:txBody>
      </p:sp>
      <p:sp>
        <p:nvSpPr>
          <p:cNvPr id="72" name="Rectangle 7"/>
          <p:cNvSpPr/>
          <p:nvPr/>
        </p:nvSpPr>
        <p:spPr>
          <a:xfrm>
            <a:off x="646234" y="1985497"/>
            <a:ext cx="866531" cy="327026"/>
          </a:xfrm>
          <a:prstGeom prst="rect">
            <a:avLst/>
          </a:prstGeom>
          <a:solidFill>
            <a:srgbClr val="42424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defRPr>
                <a:solidFill>
                  <a:srgbClr val="FFFFFF"/>
                </a:solidFill>
              </a:defRPr>
            </a:pPr>
            <a:r>
              <a:rPr lang="ru-RU" dirty="0" smtClean="0"/>
              <a:t>1</a:t>
            </a:r>
            <a:endParaRPr dirty="0"/>
          </a:p>
        </p:txBody>
      </p:sp>
      <p:sp>
        <p:nvSpPr>
          <p:cNvPr id="73" name="Text Box 32"/>
          <p:cNvSpPr txBox="1"/>
          <p:nvPr/>
        </p:nvSpPr>
        <p:spPr>
          <a:xfrm>
            <a:off x="571500" y="2383486"/>
            <a:ext cx="1024714" cy="6096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3676" tIns="33676" rIns="33676" bIns="33676">
            <a:spAutoFit/>
          </a:bodyPr>
          <a:lstStyle>
            <a:lvl1pPr defTabSz="673100">
              <a:lnSpc>
                <a:spcPct val="80000"/>
              </a:lnSpc>
              <a:defRPr sz="800"/>
            </a:lvl1pPr>
          </a:lstStyle>
          <a:p>
            <a:r>
              <a:rPr lang="ru-RU" sz="1100" dirty="0"/>
              <a:t>О</a:t>
            </a:r>
            <a:r>
              <a:rPr lang="ru-RU" sz="1100" dirty="0" smtClean="0"/>
              <a:t>рганизация </a:t>
            </a:r>
            <a:r>
              <a:rPr lang="ru-RU" sz="1100" dirty="0"/>
              <a:t>и проведение поверки и </a:t>
            </a:r>
            <a:r>
              <a:rPr lang="ru-RU" sz="1100" dirty="0" smtClean="0"/>
              <a:t>калибровки</a:t>
            </a:r>
            <a:r>
              <a:rPr lang="en-US" sz="1100" dirty="0" smtClean="0"/>
              <a:t> </a:t>
            </a:r>
            <a:r>
              <a:rPr lang="ru-RU" sz="1100" dirty="0" smtClean="0"/>
              <a:t>СИ</a:t>
            </a:r>
            <a:endParaRPr sz="1100" dirty="0"/>
          </a:p>
        </p:txBody>
      </p:sp>
      <p:sp>
        <p:nvSpPr>
          <p:cNvPr id="78" name="Text Box 34"/>
          <p:cNvSpPr txBox="1"/>
          <p:nvPr/>
        </p:nvSpPr>
        <p:spPr>
          <a:xfrm>
            <a:off x="8497019" y="2424062"/>
            <a:ext cx="1183312" cy="880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3676" tIns="33676" rIns="33676" bIns="33676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defTabSz="673100">
              <a:lnSpc>
                <a:spcPct val="80000"/>
              </a:lnSpc>
              <a:defRPr sz="1000"/>
            </a:lvl1pPr>
          </a:lstStyle>
          <a:p>
            <a:r>
              <a:rPr lang="ru-RU" sz="1100" dirty="0"/>
              <a:t>Организация </a:t>
            </a:r>
            <a:r>
              <a:rPr lang="ru-RU" sz="1100" dirty="0" smtClean="0"/>
              <a:t>метрологического </a:t>
            </a:r>
            <a:r>
              <a:rPr lang="ru-RU" sz="1100" dirty="0"/>
              <a:t>обеспечения</a:t>
            </a:r>
            <a:r>
              <a:rPr lang="en-US" sz="1100" dirty="0"/>
              <a:t> c  </a:t>
            </a:r>
            <a:r>
              <a:rPr lang="ru-RU" sz="1100" dirty="0"/>
              <a:t>привлечением сторонних организаций</a:t>
            </a:r>
          </a:p>
        </p:txBody>
      </p:sp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966" y="4016312"/>
            <a:ext cx="2029801" cy="62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871" y="4759943"/>
            <a:ext cx="2029801" cy="611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965" y="5476273"/>
            <a:ext cx="2029801" cy="601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Стрелка вниз 81"/>
          <p:cNvSpPr/>
          <p:nvPr/>
        </p:nvSpPr>
        <p:spPr>
          <a:xfrm rot="16200000">
            <a:off x="4597622" y="4793740"/>
            <a:ext cx="1576251" cy="408977"/>
          </a:xfrm>
          <a:prstGeom prst="downArrow">
            <a:avLst/>
          </a:prstGeom>
          <a:solidFill>
            <a:srgbClr val="42424D">
              <a:alpha val="70195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914400"/>
            <a:endParaRPr lang="ru-RU" sz="1400">
              <a:solidFill>
                <a:srgbClr val="FFFFFF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398041" y="4399055"/>
            <a:ext cx="30851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kern="1200" dirty="0" smtClean="0">
                <a:solidFill>
                  <a:schemeClr val="tx1"/>
                </a:solidFill>
                <a:ea typeface="Calibri Light"/>
                <a:cs typeface="Calibri Light"/>
              </a:rPr>
              <a:t>По каждому процессу определены показатели эффективности. </a:t>
            </a:r>
          </a:p>
          <a:p>
            <a:r>
              <a:rPr lang="ru-RU" sz="1600" kern="1200" dirty="0" smtClean="0">
                <a:solidFill>
                  <a:schemeClr val="tx1"/>
                </a:solidFill>
                <a:ea typeface="Calibri Light"/>
                <a:cs typeface="Calibri Light"/>
              </a:rPr>
              <a:t>Оценка показателей проводится по трем направлениям</a:t>
            </a:r>
            <a:endParaRPr lang="ru-RU" sz="1600" kern="1200" dirty="0">
              <a:solidFill>
                <a:schemeClr val="tx1"/>
              </a:solidFill>
              <a:ea typeface="Calibri Light"/>
              <a:cs typeface="Calibri Light"/>
            </a:endParaRP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1079500" y="346075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cap="all" dirty="0" smtClean="0">
                <a:solidFill>
                  <a:schemeClr val="tx1"/>
                </a:solidFill>
              </a:rPr>
              <a:t>Определение показателей эффективности управления процессами МО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07154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4</a:t>
            </a:fld>
            <a:endParaRPr lang="ru-RU"/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1079500" y="346075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cap="all" dirty="0" smtClean="0">
                <a:solidFill>
                  <a:schemeClr val="tx1"/>
                </a:solidFill>
              </a:rPr>
              <a:t>Определение показателей эффективности управления процессами МО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94" y="1035304"/>
            <a:ext cx="9187047" cy="541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22694" y="608013"/>
            <a:ext cx="7272808" cy="315013"/>
          </a:xfrm>
          <a:prstGeom prst="rect">
            <a:avLst/>
          </a:prstGeom>
          <a:solidFill>
            <a:srgbClr val="989899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12" tIns="89874" rIns="91312" bIns="89874" rtlCol="0" anchor="ctr" anchorCtr="0"/>
          <a:lstStyle/>
          <a:p>
            <a:r>
              <a:rPr lang="ru-RU" dirty="0"/>
              <a:t>Организация и проведение поверки и калибровки СИ</a:t>
            </a:r>
          </a:p>
        </p:txBody>
      </p:sp>
    </p:spTree>
    <p:extLst>
      <p:ext uri="{BB962C8B-B14F-4D97-AF65-F5344CB8AC3E}">
        <p14:creationId xmlns:p14="http://schemas.microsoft.com/office/powerpoint/2010/main" val="20290115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5</a:t>
            </a:fld>
            <a:endParaRPr lang="ru-RU"/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1079500" y="346075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cap="all" dirty="0" smtClean="0">
                <a:solidFill>
                  <a:schemeClr val="tx1"/>
                </a:solidFill>
              </a:rPr>
              <a:t>Определение показателей эффективности управления процессами МО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22694" y="608013"/>
            <a:ext cx="7272808" cy="315013"/>
          </a:xfrm>
          <a:prstGeom prst="rect">
            <a:avLst/>
          </a:prstGeom>
          <a:solidFill>
            <a:srgbClr val="989899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12" tIns="89874" rIns="91312" bIns="89874" rtlCol="0" anchor="ctr" anchorCtr="0"/>
          <a:lstStyle/>
          <a:p>
            <a:r>
              <a:rPr lang="ru-RU" dirty="0">
                <a:latin typeface="+mj-lt"/>
              </a:rPr>
              <a:t>Организация и проведение поверки и калибровки СИ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631718" y="1047982"/>
            <a:ext cx="3657673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914400">
              <a:defRPr sz="22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ru-RU" altLang="ru-RU" sz="1600" dirty="0" smtClean="0">
                <a:solidFill>
                  <a:schemeClr val="tx1"/>
                </a:solidFill>
                <a:latin typeface="Calibri Light"/>
                <a:sym typeface="Calibri Light"/>
              </a:rPr>
              <a:t>Показатели по направлению </a:t>
            </a:r>
            <a:r>
              <a:rPr lang="ru-RU" altLang="ru-RU" sz="1600" b="1" dirty="0" smtClean="0">
                <a:solidFill>
                  <a:schemeClr val="tx1"/>
                </a:solidFill>
                <a:latin typeface="Calibri Light"/>
                <a:sym typeface="Calibri Light"/>
              </a:rPr>
              <a:t>КАЧЕСТВО</a:t>
            </a:r>
            <a:endParaRPr lang="ru-RU" sz="1600" b="1" dirty="0">
              <a:solidFill>
                <a:schemeClr val="tx1"/>
              </a:solidFill>
              <a:latin typeface="Calibri Light"/>
              <a:ea typeface="Calibri Light"/>
              <a:cs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394719"/>
                  </p:ext>
                </p:extLst>
              </p:nvPr>
            </p:nvGraphicFramePr>
            <p:xfrm>
              <a:off x="241542" y="1682152"/>
              <a:ext cx="9362833" cy="428262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32449"/>
                    <a:gridCol w="606092"/>
                    <a:gridCol w="801906"/>
                    <a:gridCol w="624740"/>
                    <a:gridCol w="2670487"/>
                    <a:gridCol w="682255"/>
                    <a:gridCol w="3044904"/>
                  </a:tblGrid>
                  <a:tr h="13260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Цель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Ответственность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Периодичность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Описание 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spc="20" baseline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Источник </a:t>
                          </a:r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данных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Форма реагирования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700693">
                    <a:tc rowSpan="2">
                      <a:txBody>
                        <a:bodyPr/>
                        <a:lstStyle/>
                        <a:p>
                          <a:pPr marL="3600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4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СИ, отработавших интервал между поверками</a:t>
                          </a:r>
                        </a:p>
                        <a:p>
                          <a:pPr marL="3600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lang="ru-RU" sz="14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≥</a:t>
                          </a:r>
                          <a:r>
                            <a:rPr lang="en-US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endParaRPr lang="ru-RU" sz="14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Главный метролог</a:t>
                          </a: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400" b="0" i="0" u="none" strike="noStrike" kern="0" cap="none" spc="2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</a:t>
                          </a:r>
                          <a:r>
                            <a:rPr kumimoji="0" lang="ru-RU" sz="1400" b="0" i="0" u="none" strike="noStrike" kern="0" cap="none" spc="4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ся</a:t>
                          </a:r>
                          <a:r>
                            <a:rPr kumimoji="0" lang="ru-RU" sz="1400" b="0" i="0" u="none" strike="noStrike" kern="0" cap="none" spc="2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ц</a:t>
                          </a:r>
                          <a:endParaRPr kumimoji="0" lang="ru-RU" sz="1400" b="0" i="0" u="none" strike="noStrike" kern="0" cap="none" spc="2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sz="14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1</m:t>
                                    </m:r>
                                    <m:r>
                                      <a:rPr lang="ru-RU" sz="14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К</m:t>
                                    </m:r>
                                  </m:sub>
                                </m:sSub>
                                <m:r>
                                  <a:rPr lang="en-US" sz="14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4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𝑉</m:t>
                                    </m:r>
                                    <m:r>
                                      <a:rPr lang="ru-RU" sz="14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мх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4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ru-RU" sz="14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общ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ru-RU" sz="14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400" b="0" i="0" u="none" strike="noStrike" cap="none" spc="0" baseline="0" dirty="0" smtClean="0">
                            <a:solidFill>
                              <a:schemeClr val="tx1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ru-RU" sz="14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мх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4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- количество СИ</a:t>
                          </a:r>
                          <a:r>
                            <a:rPr lang="en-US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4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подтвердивших МХ в процессе поверки (калибровки);</a:t>
                          </a: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ru-RU" sz="14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общ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4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- общее количество СИ</a:t>
                          </a: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4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поверенных (калиброванных) в отчетный период (месяц)</a:t>
                          </a: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400" b="0" i="1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.</a:t>
                          </a: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400" b="0" i="1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Главный метролог рассматривает по всем секторам.</a:t>
                          </a:r>
                        </a:p>
                      </a:txBody>
                      <a:tcPr marL="9525" marR="9525" marT="9525" marB="0" anchor="ctr"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1С</a:t>
                          </a:r>
                        </a:p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400" b="0" i="0" u="none" strike="noStrike" cap="none" spc="0" baseline="0" dirty="0" smtClean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r>
                            <a:rPr lang="en-US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lang="ru-RU" sz="1400" b="0" i="0" u="none" strike="noStrike" cap="none" spc="0" baseline="0" noProof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Выяснение причин, определение проблемного сектора, отслеживание показателей проблемного сектора на протяжении 3 месяцев.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  <a:tr h="1190943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≥</a:t>
                          </a:r>
                          <a:r>
                            <a:rPr lang="en-US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endParaRPr lang="ru-RU" sz="14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Начальник сектора</a:t>
                          </a:r>
                          <a:endParaRPr lang="ru-RU" sz="14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4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неделя</a:t>
                          </a:r>
                          <a:endParaRPr kumimoji="0" lang="ru-RU" sz="14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r>
                            <a:rPr lang="en-US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lang="ru-RU" sz="1400" b="0" i="0" u="none" strike="noStrike" cap="none" spc="0" baseline="0" noProof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Анализ выхода из строя подобных СИ за прошедший год, при необходимости сокращение </a:t>
                          </a:r>
                          <a:r>
                            <a:rPr lang="ru-RU" sz="1400" b="0" i="0" u="none" strike="noStrike" cap="none" spc="0" baseline="0" noProof="0" dirty="0" err="1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межповерочного</a:t>
                          </a:r>
                          <a:r>
                            <a:rPr lang="ru-RU" sz="1400" b="0" i="0" u="none" strike="noStrike" cap="none" spc="0" baseline="0" noProof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интервала для данного СИ.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400" b="0" i="0" u="none" strike="noStrike" cap="none" spc="0" baseline="0" noProof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По типовым СИ проанализировать протоколы поверки за последние 3 года и уточнить для данного типа СИ.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394719"/>
                  </p:ext>
                </p:extLst>
              </p:nvPr>
            </p:nvGraphicFramePr>
            <p:xfrm>
              <a:off x="241542" y="1682152"/>
              <a:ext cx="9362833" cy="428262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32449"/>
                    <a:gridCol w="606092"/>
                    <a:gridCol w="801906"/>
                    <a:gridCol w="624740"/>
                    <a:gridCol w="2670487"/>
                    <a:gridCol w="682255"/>
                    <a:gridCol w="3044904"/>
                  </a:tblGrid>
                  <a:tr h="13260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Цель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Ответственность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Периодичность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Описание 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spc="20" baseline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Источник </a:t>
                          </a:r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данных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Форма реагирования</a:t>
                          </a:r>
                          <a:endParaRPr lang="ru-RU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1158240">
                    <a:tc rowSpan="2">
                      <a:txBody>
                        <a:bodyPr/>
                        <a:lstStyle/>
                        <a:p>
                          <a:pPr marL="3600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4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СИ, отработавших интервал между поверками</a:t>
                          </a:r>
                        </a:p>
                        <a:p>
                          <a:pPr marL="3600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lang="ru-RU" sz="14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≥</a:t>
                          </a:r>
                          <a:r>
                            <a:rPr lang="en-US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endParaRPr lang="ru-RU" sz="14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Главный метролог</a:t>
                          </a: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400" b="0" i="0" u="none" strike="noStrike" kern="0" cap="none" spc="2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</a:t>
                          </a:r>
                          <a:r>
                            <a:rPr kumimoji="0" lang="ru-RU" sz="1400" b="0" i="0" u="none" strike="noStrike" kern="0" cap="none" spc="4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ся</a:t>
                          </a:r>
                          <a:r>
                            <a:rPr kumimoji="0" lang="ru-RU" sz="1400" b="0" i="0" u="none" strike="noStrike" kern="0" cap="none" spc="2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ц</a:t>
                          </a:r>
                          <a:endParaRPr kumimoji="0" lang="ru-RU" sz="1400" b="0" i="0" u="none" strike="noStrike" kern="0" cap="none" spc="2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9525" marR="9525" marT="9525" marB="0" anchor="ctr">
                        <a:blipFill rotWithShape="1">
                          <a:blip r:embed="rId2"/>
                          <a:stretch>
                            <a:fillRect l="-110934" t="-44948" r="-139180" b="-2062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1С</a:t>
                          </a:r>
                        </a:p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400" b="0" i="0" u="none" strike="noStrike" cap="none" spc="0" baseline="0" dirty="0" smtClean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r>
                            <a:rPr lang="en-US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lang="ru-RU" sz="1400" b="0" i="0" u="none" strike="noStrike" cap="none" spc="0" baseline="0" noProof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Выяснение причин, определение проблемного сектора, отслеживание показателей проблемного сектора на протяжении 3 месяцев.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  <a:tr h="179832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≥</a:t>
                          </a:r>
                          <a:r>
                            <a:rPr lang="en-US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endParaRPr lang="ru-RU" sz="14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4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Начальник сектора</a:t>
                          </a:r>
                          <a:endParaRPr lang="ru-RU" sz="14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4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неделя</a:t>
                          </a:r>
                          <a:endParaRPr kumimoji="0" lang="ru-RU" sz="14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r>
                            <a:rPr lang="en-US" sz="14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lang="ru-RU" sz="1400" b="0" i="0" u="none" strike="noStrike" cap="none" spc="0" baseline="0" noProof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Анализ выхода из строя подобных СИ за прошедший год, при необходимости сокращение </a:t>
                          </a:r>
                          <a:r>
                            <a:rPr lang="ru-RU" sz="1400" b="0" i="0" u="none" strike="noStrike" cap="none" spc="0" baseline="0" noProof="0" dirty="0" err="1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межповерочного</a:t>
                          </a:r>
                          <a:r>
                            <a:rPr lang="ru-RU" sz="1400" b="0" i="0" u="none" strike="noStrike" cap="none" spc="0" baseline="0" noProof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интервала для данного СИ.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400" b="0" i="0" u="none" strike="noStrike" cap="none" spc="0" baseline="0" noProof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По типовым СИ проанализировать протоколы поверки за последние 3 года и уточнить для данного типа СИ.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20627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6</a:t>
            </a:fld>
            <a:endParaRPr lang="ru-RU"/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1079500" y="346075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cap="all" dirty="0" smtClean="0">
                <a:solidFill>
                  <a:schemeClr val="tx1"/>
                </a:solidFill>
              </a:rPr>
              <a:t>Определение показателей эффективности управления процессами МО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2694" y="608013"/>
            <a:ext cx="7272808" cy="315013"/>
          </a:xfrm>
          <a:prstGeom prst="rect">
            <a:avLst/>
          </a:prstGeom>
          <a:solidFill>
            <a:srgbClr val="989899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12" tIns="89874" rIns="91312" bIns="89874" rtlCol="0" anchor="ctr" anchorCtr="0"/>
          <a:lstStyle/>
          <a:p>
            <a:r>
              <a:rPr lang="ru-RU" dirty="0">
                <a:latin typeface="+mj-lt"/>
              </a:rPr>
              <a:t>Организация и проведение поверки и калибровки СИ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4466" y="1034590"/>
            <a:ext cx="4578636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914400">
              <a:defRPr sz="22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ru-RU" altLang="ru-RU" sz="1600" dirty="0" smtClean="0">
                <a:solidFill>
                  <a:schemeClr val="tx1"/>
                </a:solidFill>
                <a:latin typeface="Calibri Light"/>
                <a:sym typeface="Calibri Light"/>
              </a:rPr>
              <a:t>Показатели по направлению </a:t>
            </a:r>
            <a:r>
              <a:rPr lang="ru-RU" altLang="ru-RU" sz="1600" b="1" dirty="0" smtClean="0">
                <a:solidFill>
                  <a:schemeClr val="tx1"/>
                </a:solidFill>
                <a:latin typeface="Calibri Light"/>
                <a:sym typeface="Calibri Light"/>
              </a:rPr>
              <a:t>ИСПОЛНЕНИЕ ЗАКАЗА</a:t>
            </a:r>
            <a:endParaRPr lang="ru-RU" sz="1600" b="1" dirty="0">
              <a:solidFill>
                <a:schemeClr val="tx1"/>
              </a:solidFill>
              <a:latin typeface="Calibri Light"/>
              <a:ea typeface="Calibri Light"/>
              <a:cs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2210064"/>
                  </p:ext>
                </p:extLst>
              </p:nvPr>
            </p:nvGraphicFramePr>
            <p:xfrm>
              <a:off x="163023" y="1532733"/>
              <a:ext cx="9441352" cy="476511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99400"/>
                    <a:gridCol w="528354"/>
                    <a:gridCol w="750498"/>
                    <a:gridCol w="608675"/>
                    <a:gridCol w="2796009"/>
                    <a:gridCol w="687977"/>
                    <a:gridCol w="3070439"/>
                  </a:tblGrid>
                  <a:tr h="62580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Цель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Ответственность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Периодичность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Описание 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spc="20" baseline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Источник </a:t>
                          </a:r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данных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Форма реагирования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2155616">
                    <a:tc>
                      <a:txBody>
                        <a:bodyPr/>
                        <a:lstStyle/>
                        <a:p>
                          <a:pPr marL="3600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работ по поверке/</a:t>
                          </a:r>
                          <a:b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</a:br>
                          <a: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калибровке выполненных своевременно</a:t>
                          </a: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≥</a:t>
                          </a:r>
                          <a:r>
                            <a:rPr lang="en-US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Начальник сектора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месяц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1ИЗ2</m:t>
                                    </m:r>
                                  </m:sub>
                                </m:sSub>
                                <m:r>
                                  <a:rPr lang="en-US" sz="12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ru-RU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ru-RU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СВ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ru-RU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общ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ru-RU" sz="12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200" b="0" i="0" u="none" strike="noStrike" cap="none" spc="0" baseline="0" dirty="0" smtClean="0">
                            <a:solidFill>
                              <a:schemeClr val="tx1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СВ 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- количество работ по поверке (калибровке), выполненных своевременно (в течение 10 рабочих дней с момента формирования задания на поверку (калибровку</a:t>
                          </a:r>
                          <a:r>
                            <a:rPr lang="en-US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)</a:t>
                          </a:r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) за отчетный период (месяц);</a:t>
                          </a: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общ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- количество работ по поверке (калибровке), выполненных</a:t>
                          </a:r>
                          <a:r>
                            <a:rPr lang="en-US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за отчетный период (месяц).</a:t>
                          </a: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i="1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*</a:t>
                          </a:r>
                          <a:r>
                            <a:rPr lang="ru-RU" sz="1200" b="0" i="1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Примечание: плановый срок выполнения работ в соответствии с требованием заказчика, при отсутствии - до 10 рабочих дней </a:t>
                          </a: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1С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Анализ процесса, выявление причин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</a:t>
                          </a: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7: 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.</a:t>
                          </a:r>
                          <a:r>
                            <a:rPr lang="en-US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Оптимизация рабочих мест, устранение потерь времени. 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2.</a:t>
                          </a:r>
                          <a:r>
                            <a:rPr lang="en-US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Принятие решения о корректировке сроков окончания поверки/калибровки в сторону уменьшения для выравнивания загрузки сектора по месяцам. 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3.</a:t>
                          </a:r>
                          <a:r>
                            <a:rPr lang="en-US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Расчет загрузки, перераспределение работ персонала (обучение). 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4. Расчет пропускной способности.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  <a:tr h="1877409">
                    <a:tc>
                      <a:txBody>
                        <a:bodyPr/>
                        <a:lstStyle/>
                        <a:p>
                          <a:pPr marL="3600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СИ, предъявленных на поверку/</a:t>
                          </a:r>
                          <a:b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</a:b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калибровку своевременно</a:t>
                          </a: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≥</a:t>
                          </a:r>
                          <a:r>
                            <a:rPr lang="en-US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0,8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Производственные подразделения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месяц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1ИЗ3</m:t>
                                    </m:r>
                                  </m:sub>
                                </m:sSub>
                                <m:r>
                                  <a:rPr lang="en-US" sz="12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ru-RU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ru-RU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ПР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ru-RU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общ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ru-RU" sz="12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200" b="0" i="0" u="none" strike="noStrike" cap="none" spc="0" baseline="0" dirty="0" smtClean="0">
                            <a:solidFill>
                              <a:schemeClr val="tx1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ПР 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- количество СИ, предъявленных на поверку / калибровку в соответствии с графиком за отчетный период (месяц);</a:t>
                          </a: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общ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- количество СИ запланированных к поверке / калибровке за отчетный период (месяц).</a:t>
                          </a: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1С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0,61 до 0,</a:t>
                          </a:r>
                          <a:r>
                            <a:rPr lang="en-US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8:</a:t>
                          </a:r>
                          <a:endParaRPr lang="ru-RU" sz="1200" b="1" i="0" u="none" strike="noStrike" cap="none" spc="0" baseline="0" dirty="0" smtClean="0">
                            <a:solidFill>
                              <a:srgbClr val="06325F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Направление служебной, сбор данных</a:t>
                          </a:r>
                        </a:p>
                        <a:p>
                          <a:pPr marL="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</a:t>
                          </a: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6: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Применение требований положения об оплате начальников БИХ.</a:t>
                          </a:r>
                        </a:p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0,4 до 0,</a:t>
                          </a:r>
                          <a:r>
                            <a:rPr lang="en-US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6:</a:t>
                          </a:r>
                          <a:r>
                            <a:rPr lang="ru-RU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Докладная на начальника БИХ в адрес начальника цеха.</a:t>
                          </a:r>
                        </a:p>
                        <a:p>
                          <a:pPr marL="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При повторном (в течении 3 месяцев) на ДП.</a:t>
                          </a:r>
                          <a:endParaRPr lang="en-US" sz="1200" b="1" i="0" u="none" strike="noStrike" cap="none" spc="0" baseline="0" noProof="0" dirty="0" smtClean="0">
                            <a:solidFill>
                              <a:srgbClr val="06325F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</a:t>
                          </a: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4: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Докладная на начальника цеха в адрес ДП.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2210064"/>
                  </p:ext>
                </p:extLst>
              </p:nvPr>
            </p:nvGraphicFramePr>
            <p:xfrm>
              <a:off x="163023" y="1532733"/>
              <a:ext cx="9441352" cy="476511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99400"/>
                    <a:gridCol w="528354"/>
                    <a:gridCol w="750498"/>
                    <a:gridCol w="608675"/>
                    <a:gridCol w="2796009"/>
                    <a:gridCol w="687977"/>
                    <a:gridCol w="3070439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Цель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Ответственность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Периодичность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Описание 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spc="20" baseline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Источник </a:t>
                          </a:r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данных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Форма реагирования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2204794">
                    <a:tc>
                      <a:txBody>
                        <a:bodyPr/>
                        <a:lstStyle/>
                        <a:p>
                          <a:pPr marL="3600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работ по поверке</a:t>
                          </a:r>
                          <a: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/</a:t>
                          </a:r>
                          <a:b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</a:br>
                          <a: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калибровке </a:t>
                          </a:r>
                          <a: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выполненных своевременно</a:t>
                          </a: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≥</a:t>
                          </a:r>
                          <a:r>
                            <a:rPr lang="en-US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Начальник сектора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месяц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7821" marR="7821" marT="7821" marB="0" anchor="ctr">
                        <a:blipFill rotWithShape="1">
                          <a:blip r:embed="rId2"/>
                          <a:stretch>
                            <a:fillRect l="-103712" t="-29006" r="-134716" b="-895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1С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0,9</a:t>
                          </a: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Анализ процесса, выявление причин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</a:t>
                          </a: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7: 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.</a:t>
                          </a:r>
                          <a:r>
                            <a:rPr lang="en-US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Оптимизация рабочих мест, устранение потерь времени. 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2.</a:t>
                          </a:r>
                          <a:r>
                            <a:rPr lang="en-US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Принятие решения о корректировке сроков окончания поверки/калибровки в сторону уменьшения для выравнивания загрузки сектора по месяцам. 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3.</a:t>
                          </a:r>
                          <a:r>
                            <a:rPr lang="en-US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Расчет загрузки, перераспределение работ персонала (обучение). 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4. Расчет пропускной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способности.</a:t>
                          </a:r>
                          <a:endParaRPr lang="ru-RU" sz="1200" b="0" i="0" u="none" strike="noStrike" cap="none" spc="0" baseline="0" noProof="0" dirty="0" smtClean="0">
                            <a:solidFill>
                              <a:schemeClr val="tx1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anchor="ctr">
                        <a:noFill/>
                      </a:tcPr>
                    </a:tc>
                  </a:tr>
                  <a:tr h="1920240">
                    <a:tc>
                      <a:txBody>
                        <a:bodyPr/>
                        <a:lstStyle/>
                        <a:p>
                          <a:pPr marL="3600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СИ, предъявленных на поверку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/</a:t>
                          </a:r>
                          <a:b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</a:b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калибровку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своевременно</a:t>
                          </a: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≥</a:t>
                          </a:r>
                          <a:r>
                            <a:rPr lang="en-US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0,8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Производственные подразделения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месяц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9525" marR="9525" marT="9525" marB="0" anchor="ctr">
                        <a:blipFill rotWithShape="1">
                          <a:blip r:embed="rId2"/>
                          <a:stretch>
                            <a:fillRect l="-103712" t="-148254" r="-134716" b="-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1С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0,61 до 0,</a:t>
                          </a:r>
                          <a:r>
                            <a:rPr lang="en-US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8:</a:t>
                          </a:r>
                          <a:endParaRPr lang="ru-RU" sz="1200" b="1" i="0" u="none" strike="noStrike" cap="none" spc="0" baseline="0" dirty="0" smtClean="0">
                            <a:solidFill>
                              <a:srgbClr val="06325F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Направление служебной, сбор данных</a:t>
                          </a:r>
                        </a:p>
                        <a:p>
                          <a:pPr marL="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</a:t>
                          </a: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6: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Применение требований положения об оплате начальников БИХ.</a:t>
                          </a:r>
                        </a:p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0,4 до 0,</a:t>
                          </a:r>
                          <a:r>
                            <a:rPr lang="en-US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6:</a:t>
                          </a:r>
                          <a:r>
                            <a:rPr lang="ru-RU" sz="1200" b="1" i="0" u="none" strike="noStrike" cap="none" spc="0" baseline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Докладная на начальника БИХ в адрес начальника цеха.</a:t>
                          </a:r>
                        </a:p>
                        <a:p>
                          <a:pPr marL="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При повторном (в течении 3 месяцев) на ДП.</a:t>
                          </a:r>
                          <a:endParaRPr lang="en-US" sz="1200" b="1" i="0" u="none" strike="noStrike" cap="none" spc="0" baseline="0" noProof="0" dirty="0" smtClean="0">
                            <a:solidFill>
                              <a:srgbClr val="06325F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&lt; </a:t>
                          </a:r>
                          <a:r>
                            <a:rPr lang="ru-RU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0,</a:t>
                          </a:r>
                          <a:r>
                            <a:rPr lang="en-US" sz="1200" b="1" i="0" u="none" strike="noStrike" cap="none" spc="0" baseline="0" noProof="0" dirty="0" smtClean="0">
                              <a:solidFill>
                                <a:srgbClr val="06325F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4: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Докладная на начальника цеха в адрес ДП.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255853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7</a:t>
            </a:fld>
            <a:endParaRPr lang="ru-RU"/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1079500" y="346075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cap="all" dirty="0" smtClean="0">
                <a:solidFill>
                  <a:schemeClr val="tx1"/>
                </a:solidFill>
              </a:rPr>
              <a:t>Определение показателей эффективности управления процессами МО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2694" y="608013"/>
            <a:ext cx="7272808" cy="315013"/>
          </a:xfrm>
          <a:prstGeom prst="rect">
            <a:avLst/>
          </a:prstGeom>
          <a:solidFill>
            <a:srgbClr val="989899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12" tIns="89874" rIns="91312" bIns="89874" rtlCol="0" anchor="ctr" anchorCtr="0"/>
          <a:lstStyle/>
          <a:p>
            <a:r>
              <a:rPr lang="ru-RU" dirty="0">
                <a:latin typeface="+mj-lt"/>
              </a:rPr>
              <a:t>Организация и проведение поверки и калибровки СИ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4466" y="1034590"/>
            <a:ext cx="5165232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914400">
              <a:defRPr sz="22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ru-RU" altLang="ru-RU" sz="1600" dirty="0" smtClean="0">
                <a:solidFill>
                  <a:schemeClr val="tx1"/>
                </a:solidFill>
                <a:latin typeface="Calibri Light"/>
                <a:sym typeface="Calibri Light"/>
              </a:rPr>
              <a:t>Показатели по направлению </a:t>
            </a:r>
            <a:r>
              <a:rPr lang="ru-RU" altLang="ru-RU" sz="1600" b="1" dirty="0" smtClean="0">
                <a:solidFill>
                  <a:schemeClr val="tx1"/>
                </a:solidFill>
                <a:latin typeface="Calibri Light"/>
                <a:sym typeface="Calibri Light"/>
              </a:rPr>
              <a:t>ИСПОЛЬЗОВАНИЕ РЕСУРСОВ</a:t>
            </a:r>
            <a:endParaRPr lang="ru-RU" sz="1600" b="1" dirty="0">
              <a:solidFill>
                <a:schemeClr val="tx1"/>
              </a:solidFill>
              <a:latin typeface="Calibri Light"/>
              <a:ea typeface="Calibri Light"/>
              <a:cs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5076204"/>
                  </p:ext>
                </p:extLst>
              </p:nvPr>
            </p:nvGraphicFramePr>
            <p:xfrm>
              <a:off x="232913" y="1505125"/>
              <a:ext cx="9469908" cy="46402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74785"/>
                    <a:gridCol w="534838"/>
                    <a:gridCol w="741872"/>
                    <a:gridCol w="587787"/>
                    <a:gridCol w="2569480"/>
                    <a:gridCol w="1112808"/>
                    <a:gridCol w="2948338"/>
                  </a:tblGrid>
                  <a:tr h="6725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Цель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spc="-30" baseline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Ответственность</a:t>
                          </a:r>
                          <a:endParaRPr lang="ru-RU" sz="1200" b="0" spc="-30" baseline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Периодичность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Описание 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spc="20" baseline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Источник </a:t>
                          </a:r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данных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Форма реагирования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576573">
                    <a:tc rowSpan="2">
                      <a:txBody>
                        <a:bodyPr/>
                        <a:lstStyle/>
                        <a:p>
                          <a:pPr marL="3600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использования установленного лимита на организацию внеурочной работы</a:t>
                          </a:r>
                        </a:p>
                        <a:p>
                          <a:pPr marL="3600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≤</a:t>
                          </a:r>
                          <a:r>
                            <a:rPr lang="en-US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Главный метролог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месяц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1ИР1</m:t>
                                    </m:r>
                                  </m:sub>
                                </m:sSub>
                                <m:r>
                                  <a:rPr lang="en-US" sz="12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𝑉</m:t>
                                    </m:r>
                                    <m: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лим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ru-RU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общ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ru-RU" sz="12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200" b="0" i="0" u="none" strike="noStrike" cap="none" spc="0" baseline="0" dirty="0" smtClean="0">
                            <a:solidFill>
                              <a:schemeClr val="tx1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лим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- количество </a:t>
                          </a:r>
                          <a:r>
                            <a:rPr lang="ru-RU" sz="1000" b="0" i="0" u="none" strike="noStrike" kern="0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часов</a:t>
                          </a:r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, потраченных на сверхурочную работу в отчётный период (месяц);</a:t>
                          </a: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общ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- количество </a:t>
                          </a:r>
                          <a:r>
                            <a:rPr lang="ru-RU" sz="1000" b="0" i="0" u="none" strike="noStrike" kern="0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часов лимита, установленного </a:t>
                          </a:r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 сверхурочную работу в отчетный период (месяц).</a:t>
                          </a:r>
                        </a:p>
                      </a:txBody>
                      <a:tcPr marL="9525" marR="9525" marT="9525" marB="0" anchor="ctr"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Табель</a:t>
                          </a:r>
                        </a:p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200" b="0" i="0" u="none" strike="noStrike" cap="none" spc="0" baseline="0" dirty="0" smtClean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&gt;</a:t>
                          </a: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1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Запрос на увеличение(перераспределение) лимита.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  <a:tr h="967956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≤</a:t>
                          </a:r>
                          <a:r>
                            <a:rPr lang="en-US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1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Начальник сектора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месяц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1,1 до 1,5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Перераспределение работ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1,51 до 1,8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Аттестация сотрудников на дополнительные работы.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1,81 до 2,2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Увеличение штата.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&gt;</a:t>
                          </a: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2,2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Привлечение сторонних организаций (при экономической целесообразности).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  <a:tr h="1816525">
                    <a:tc>
                      <a:txBody>
                        <a:bodyPr/>
                        <a:lstStyle/>
                        <a:p>
                          <a:pPr marL="3600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превышения стоимости работ по поверке своими силами по сравнению с аналогами в сторонней организации</a:t>
                          </a: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≤</a:t>
                          </a:r>
                          <a:r>
                            <a:rPr lang="en-US" sz="1200" b="0" i="0" u="none" strike="noStrike" cap="none" spc="0" baseline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Начальник сектора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год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1ИР</m:t>
                                    </m:r>
                                    <m: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2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𝑆</m:t>
                                    </m:r>
                                    <m:r>
                                      <a:rPr lang="ru-RU" sz="1200" b="0" i="1" u="none" strike="noStrike" cap="none" spc="0" baseline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соб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ru-RU" sz="1200" b="0" i="1" u="none" strike="noStrike" cap="none" spc="0" baseline="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  <a:sym typeface="Calibri"/>
                                          </a:rPr>
                                          <m:t>стор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ru-RU" sz="1200" b="0" i="1" u="none" strike="noStrike" cap="none" spc="0" baseline="0" smtClean="0"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200" b="0" i="0" u="none" strike="noStrike" cap="none" spc="0" baseline="0" dirty="0" smtClean="0">
                            <a:solidFill>
                              <a:schemeClr val="tx1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000" b="0" i="0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стор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- затраты на поверку(калибровку) СИ конкретного  типа при поверке(калибровке) в сторонней организации за отчетный период (год);</a:t>
                          </a:r>
                        </a:p>
                        <a:p>
                          <a:pPr marL="36000" marR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000" b="0" i="0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a:rPr lang="ru-RU" sz="1000" b="0" i="1" u="none" strike="noStrike" cap="none" spc="0" baseline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соб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0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- затраты на поверку(калибровку) СИ конкретного  типа при поверке(калибровке) собственными силами за отчетный период (год).</a:t>
                          </a:r>
                        </a:p>
                      </a:txBody>
                      <a:tcPr marL="9525" marR="9525" marT="9525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Расчёт по методике (СТП 503.230) с использованием прейскуранта ЦСМ в 1С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1,1 до 2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Расширение области аккредитации на новые виды СИ.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2,1 до 3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Выполнение работ по поверке СИ ДЗО, других предприятий ОДК по договорам оказания услуг.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&gt;</a:t>
                          </a: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3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Пересмотр места выполнения работ.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5076204"/>
                  </p:ext>
                </p:extLst>
              </p:nvPr>
            </p:nvGraphicFramePr>
            <p:xfrm>
              <a:off x="232913" y="1505125"/>
              <a:ext cx="9469908" cy="46402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74785"/>
                    <a:gridCol w="534838"/>
                    <a:gridCol w="741872"/>
                    <a:gridCol w="587787"/>
                    <a:gridCol w="2569480"/>
                    <a:gridCol w="1112808"/>
                    <a:gridCol w="2948338"/>
                  </a:tblGrid>
                  <a:tr h="6725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Цель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spc="-30" baseline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Ответственность</a:t>
                          </a:r>
                          <a:endParaRPr lang="ru-RU" sz="1200" b="0" spc="-30" baseline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Периодичность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Описание 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spc="20" baseline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Источник </a:t>
                          </a:r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данных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200" b="0" dirty="0" smtClean="0">
                              <a:latin typeface="+mj-lt"/>
                              <a:cs typeface="Times New Roman" panose="02020603050405020304" pitchFamily="18" charset="0"/>
                            </a:rPr>
                            <a:t>Форма реагирования</a:t>
                          </a:r>
                          <a:endParaRPr lang="ru-RU" sz="12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</a:tr>
                  <a:tr h="576573">
                    <a:tc rowSpan="2">
                      <a:txBody>
                        <a:bodyPr/>
                        <a:lstStyle/>
                        <a:p>
                          <a:pPr marL="3600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cap="none" spc="0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использования установленного лимита на организацию внеурочной работы</a:t>
                          </a:r>
                        </a:p>
                        <a:p>
                          <a:pPr marL="3600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≤</a:t>
                          </a:r>
                          <a:r>
                            <a:rPr lang="en-US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Главный метролог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месяц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9525" marR="9525" marT="9525" marB="0" anchor="ctr">
                        <a:blipFill rotWithShape="1">
                          <a:blip r:embed="rId2"/>
                          <a:stretch>
                            <a:fillRect l="-110427" t="-34688" r="-157820" b="-108750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Табель</a:t>
                          </a:r>
                        </a:p>
                        <a:p>
                          <a:pPr marL="0" marR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200" b="0" i="0" u="none" strike="noStrike" cap="none" spc="0" baseline="0" dirty="0" smtClean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&gt;</a:t>
                          </a: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1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Запрос на увеличение(перераспределение) лимита.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  <a:tr h="137160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≤</a:t>
                          </a:r>
                          <a:r>
                            <a:rPr lang="en-US" sz="1200" b="0" i="0" u="none" strike="noStrike" cap="none" spc="0" baseline="0" dirty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1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Начальник сектора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месяц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1,1 до 1,5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Перераспределение работ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1,51 до 1,8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Аттестация сотрудников на дополнительные работы.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1,81 до 2,2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Увеличение штата.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&gt;</a:t>
                          </a: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2,2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Привлечение сторонних организаций (при экономической целесообразности).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  <a:tr h="2019501">
                    <a:tc>
                      <a:txBody>
                        <a:bodyPr/>
                        <a:lstStyle/>
                        <a:p>
                          <a:pPr marL="3600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Доля превышения стоимости работ по поверке своими силами по сравнению с аналогами в сторонней </a:t>
                          </a:r>
                          <a:r>
                            <a:rPr lang="ru-RU" sz="1200" b="0" i="0" u="none" strike="noStrike" cap="none" spc="0" baseline="0" noProof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организации</a:t>
                          </a:r>
                          <a:endParaRPr lang="ru-RU" sz="1200" b="0" i="0" u="none" strike="noStrike" cap="none" spc="0" baseline="0" noProof="0" dirty="0" smtClean="0">
                            <a:solidFill>
                              <a:schemeClr val="tx1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≤</a:t>
                          </a:r>
                          <a:r>
                            <a:rPr lang="en-US" sz="1200" b="0" i="0" u="none" strike="noStrike" cap="none" spc="0" baseline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</a:t>
                          </a:r>
                          <a:r>
                            <a:rPr lang="ru-RU" sz="1200" b="0" i="0" u="none" strike="noStrike" cap="none" spc="0" baseline="0" smtClean="0"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</a:t>
                          </a:r>
                          <a:endParaRPr lang="ru-RU" sz="1200" b="0" i="0" u="none" strike="noStrike" cap="none" spc="0" baseline="0" dirty="0">
                            <a:solidFill>
                              <a:srgbClr val="FF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Начальник сектора</a:t>
                          </a:r>
                          <a:endParaRPr lang="ru-RU" sz="1200" b="0" i="0" u="none" strike="noStrike" cap="none" spc="0" baseline="0" dirty="0">
                            <a:solidFill>
                              <a:srgbClr val="000000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год</a:t>
                          </a:r>
                          <a:endParaRPr kumimoji="0" lang="ru-RU" sz="12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marL="7821" marR="7821" marT="7821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9525" marR="9525" marT="9525" marB="0" anchor="ctr">
                        <a:blipFill rotWithShape="1">
                          <a:blip r:embed="rId2"/>
                          <a:stretch>
                            <a:fillRect l="-110427" t="-130211" r="-157820" b="-51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fontAlgn="b" latinLnBrk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Расчёт по методике (СТП 503.230) с использованием прейскуранта ЦСМ в </a:t>
                          </a:r>
                          <a:r>
                            <a:rPr lang="ru-RU" sz="1200" b="0" i="0" u="none" strike="noStrike" cap="none" spc="0" baseline="0" dirty="0" smtClean="0"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1С</a:t>
                          </a:r>
                          <a:endParaRPr lang="ru-RU" sz="1200" b="0" i="0" u="none" strike="noStrike" cap="none" spc="0" baseline="0" dirty="0" smtClean="0">
                            <a:solidFill>
                              <a:schemeClr val="tx1"/>
                            </a:solidFill>
                            <a:effectLst/>
                            <a:uFillTx/>
                            <a:latin typeface="+mj-lt"/>
                            <a:ea typeface="+mn-ea"/>
                            <a:cs typeface="Times New Roman" panose="02020603050405020304" pitchFamily="18" charset="0"/>
                            <a:sym typeface="Calibri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1,1 до 2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Расширение области аккредитации на новые виды СИ.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От 2,1 до 3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Выполнение работ по поверке СИ ДЗО, других предприятий ОДК по договорам оказания услуг.</a:t>
                          </a:r>
                        </a:p>
                        <a:p>
                          <a:pPr marL="0" marR="0" lvl="0" indent="0" algn="l" defTabSz="91440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&gt;</a:t>
                          </a:r>
                          <a:r>
                            <a:rPr kumimoji="0" lang="ru-RU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 3</a:t>
                          </a:r>
                          <a:r>
                            <a:rPr kumimoji="0" lang="en-US" sz="12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6325F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: </a:t>
                          </a:r>
                          <a:r>
                            <a:rPr kumimoji="0" lang="ru-RU" sz="12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j-lt"/>
                              <a:ea typeface="+mn-ea"/>
                              <a:cs typeface="Times New Roman" panose="02020603050405020304" pitchFamily="18" charset="0"/>
                              <a:sym typeface="Calibri"/>
                            </a:rPr>
                            <a:t>Пересмотр места выполнения работ.</a:t>
                          </a:r>
                        </a:p>
                      </a:txBody>
                      <a:tcPr anchor="ctr"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286319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8</a:t>
            </a:fld>
            <a:endParaRPr lang="ru-RU"/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1079500" y="346075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cap="all" dirty="0" smtClean="0">
                <a:solidFill>
                  <a:schemeClr val="tx1"/>
                </a:solidFill>
              </a:rPr>
              <a:t>Оценка эффективности управления процессами МО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9912" y="616778"/>
            <a:ext cx="35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1">
              <a:spcBef>
                <a:spcPts val="1001"/>
              </a:spcBef>
            </a:pPr>
            <a:r>
              <a:rPr lang="ru-RU" b="1" spc="-1" dirty="0" smtClean="0">
                <a:solidFill>
                  <a:schemeClr val="accent1"/>
                </a:solidFill>
              </a:rPr>
              <a:t>Концепт предоставления данных</a:t>
            </a:r>
            <a:endParaRPr lang="ru-RU" b="1" spc="-1" dirty="0">
              <a:solidFill>
                <a:schemeClr val="accent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79" y="994875"/>
            <a:ext cx="9303725" cy="512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5305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9</a:t>
            </a:fld>
            <a:endParaRPr lang="ru-RU"/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1079500" y="346075"/>
            <a:ext cx="7745413" cy="261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895826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86" b="0" i="0" u="none" strike="noStrike" cap="none" spc="0" baseline="0">
                <a:solidFill>
                  <a:srgbClr val="212121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ru-RU" cap="all" dirty="0" smtClean="0">
                <a:solidFill>
                  <a:schemeClr val="tx1"/>
                </a:solidFill>
              </a:rPr>
              <a:t>Оценка эффективности управления процессами МО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35119" y="738499"/>
            <a:ext cx="3592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1">
              <a:spcBef>
                <a:spcPts val="1001"/>
              </a:spcBef>
            </a:pPr>
            <a:r>
              <a:rPr lang="ru-RU" b="1" spc="-1" dirty="0" smtClean="0">
                <a:solidFill>
                  <a:schemeClr val="accent1"/>
                </a:solidFill>
              </a:rPr>
              <a:t>СТАТУС И ПРЕДСТОЯЩИЕ ЗАДАЧИ</a:t>
            </a:r>
            <a:endParaRPr lang="ru-RU" b="1" spc="-1" dirty="0">
              <a:solidFill>
                <a:schemeClr val="accent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22508" y="1446962"/>
            <a:ext cx="346040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spcAft>
                <a:spcPts val="600"/>
              </a:spcAft>
              <a:buSzPct val="100000"/>
              <a:defRPr sz="1100">
                <a:solidFill>
                  <a:srgbClr val="212121"/>
                </a:solidFill>
              </a:defRPr>
            </a:pPr>
            <a:r>
              <a:rPr lang="ru-RU" sz="1400" b="1" dirty="0">
                <a:solidFill>
                  <a:schemeClr val="accent1"/>
                </a:solidFill>
              </a:rPr>
              <a:t>На данный момент</a:t>
            </a:r>
            <a:r>
              <a:rPr lang="ru-RU" sz="1400" b="1" dirty="0" smtClean="0">
                <a:solidFill>
                  <a:schemeClr val="accent1"/>
                </a:solidFill>
              </a:rPr>
              <a:t>:</a:t>
            </a:r>
          </a:p>
          <a:p>
            <a:pPr marL="198438" lvl="0" indent="-198438" algn="just" defTabSz="91440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rgbClr val="212121"/>
                </a:solidFill>
              </a:defRPr>
            </a:pPr>
            <a:r>
              <a:rPr lang="ru-RU" sz="1400" dirty="0" smtClean="0">
                <a:solidFill>
                  <a:srgbClr val="212121"/>
                </a:solidFill>
              </a:rPr>
              <a:t>определены показатели эффективности для каждого процесса</a:t>
            </a:r>
            <a:endParaRPr lang="ru-RU" sz="1400" dirty="0">
              <a:solidFill>
                <a:srgbClr val="212121"/>
              </a:solidFill>
            </a:endParaRPr>
          </a:p>
          <a:p>
            <a:pPr marL="198438" lvl="0" indent="-198438" algn="just" defTabSz="91440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rgbClr val="212121"/>
                </a:solidFill>
              </a:defRPr>
            </a:pPr>
            <a:r>
              <a:rPr lang="ru-RU" sz="1400" dirty="0" smtClean="0">
                <a:solidFill>
                  <a:srgbClr val="212121"/>
                </a:solidFill>
              </a:rPr>
              <a:t>определен источник получения данных </a:t>
            </a:r>
            <a:endParaRPr lang="ru-RU" sz="1400" dirty="0">
              <a:solidFill>
                <a:srgbClr val="212121"/>
              </a:solidFill>
            </a:endParaRPr>
          </a:p>
          <a:p>
            <a:pPr marL="198438" indent="-198438" algn="just" defTabSz="91440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rgbClr val="212121"/>
                </a:solidFill>
              </a:defRPr>
            </a:pPr>
            <a:r>
              <a:rPr lang="ru-RU" sz="1400" dirty="0" smtClean="0">
                <a:solidFill>
                  <a:srgbClr val="212121"/>
                </a:solidFill>
              </a:rPr>
              <a:t>сформулированы требования по реагированию</a:t>
            </a:r>
          </a:p>
          <a:p>
            <a:pPr marL="198438" lvl="0" indent="-198438" algn="just" defTabSz="91440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rgbClr val="212121"/>
                </a:solidFill>
              </a:defRPr>
            </a:pPr>
            <a:r>
              <a:rPr lang="ru-RU" sz="1400" dirty="0" smtClean="0">
                <a:solidFill>
                  <a:srgbClr val="212121"/>
                </a:solidFill>
              </a:rPr>
              <a:t>создан </a:t>
            </a:r>
            <a:r>
              <a:rPr lang="ru-RU" sz="1400" dirty="0">
                <a:solidFill>
                  <a:srgbClr val="212121"/>
                </a:solidFill>
              </a:rPr>
              <a:t>концепт </a:t>
            </a:r>
            <a:r>
              <a:rPr lang="ru-RU" sz="1400" dirty="0" smtClean="0">
                <a:solidFill>
                  <a:srgbClr val="212121"/>
                </a:solidFill>
              </a:rPr>
              <a:t>визуализации предоставления данных.</a:t>
            </a:r>
            <a:endParaRPr lang="ru-RU" sz="1400" dirty="0">
              <a:solidFill>
                <a:srgbClr val="21212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35119" y="3628186"/>
            <a:ext cx="3526927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spcAft>
                <a:spcPts val="600"/>
              </a:spcAft>
              <a:buSzPct val="100000"/>
              <a:defRPr sz="1100">
                <a:solidFill>
                  <a:srgbClr val="212121"/>
                </a:solidFill>
              </a:defRPr>
            </a:pPr>
            <a:r>
              <a:rPr lang="ru-RU" sz="1400" b="1" dirty="0" smtClean="0">
                <a:solidFill>
                  <a:schemeClr val="accent1"/>
                </a:solidFill>
              </a:rPr>
              <a:t>ПЛАНИРУЕТСЯ</a:t>
            </a:r>
            <a:endParaRPr lang="ru-RU" sz="1400" b="1" dirty="0">
              <a:solidFill>
                <a:schemeClr val="accent1"/>
              </a:solidFill>
            </a:endParaRPr>
          </a:p>
          <a:p>
            <a:pPr marL="198438" lvl="0" indent="-198438" algn="just" defTabSz="91440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rgbClr val="212121"/>
                </a:solidFill>
              </a:defRPr>
            </a:pPr>
            <a:r>
              <a:rPr lang="ru-RU" sz="1400" dirty="0" smtClean="0">
                <a:solidFill>
                  <a:srgbClr val="212121"/>
                </a:solidFill>
              </a:rPr>
              <a:t>визуализировать получаемые данные по эффективности процессов;</a:t>
            </a:r>
            <a:endParaRPr lang="ru-RU" sz="1400" dirty="0">
              <a:solidFill>
                <a:srgbClr val="212121"/>
              </a:solidFill>
            </a:endParaRPr>
          </a:p>
          <a:p>
            <a:pPr marL="198438" lvl="0" indent="-198438" algn="just" defTabSz="91440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rgbClr val="212121"/>
                </a:solidFill>
              </a:defRPr>
            </a:pPr>
            <a:r>
              <a:rPr lang="ru-RU" sz="1400" dirty="0">
                <a:solidFill>
                  <a:srgbClr val="212121"/>
                </a:solidFill>
              </a:rPr>
              <a:t>создать удобный </a:t>
            </a:r>
            <a:r>
              <a:rPr lang="ru-RU" sz="1400" dirty="0" smtClean="0">
                <a:solidFill>
                  <a:srgbClr val="212121"/>
                </a:solidFill>
              </a:rPr>
              <a:t>интерфейс </a:t>
            </a:r>
            <a:r>
              <a:rPr lang="ru-RU" sz="1400" dirty="0">
                <a:solidFill>
                  <a:srgbClr val="212121"/>
                </a:solidFill>
              </a:rPr>
              <a:t>для </a:t>
            </a:r>
            <a:r>
              <a:rPr lang="ru-RU" sz="1400" dirty="0" smtClean="0">
                <a:solidFill>
                  <a:srgbClr val="212121"/>
                </a:solidFill>
              </a:rPr>
              <a:t>пользователей;</a:t>
            </a:r>
            <a:endParaRPr lang="ru-RU" sz="1400" dirty="0">
              <a:solidFill>
                <a:srgbClr val="212121"/>
              </a:solidFill>
            </a:endParaRPr>
          </a:p>
          <a:p>
            <a:pPr marL="198438" lvl="0" indent="-198438" algn="just" defTabSz="914400"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rgbClr val="212121"/>
                </a:solidFill>
              </a:defRPr>
            </a:pPr>
            <a:r>
              <a:rPr lang="ru-RU" sz="1400" dirty="0" smtClean="0">
                <a:solidFill>
                  <a:srgbClr val="212121"/>
                </a:solidFill>
              </a:rPr>
              <a:t>проводить периодическую оценку эффективности управления процессами МО.</a:t>
            </a:r>
            <a:endParaRPr lang="ru-RU" sz="1400" dirty="0">
              <a:solidFill>
                <a:srgbClr val="21212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75412" y="1281433"/>
            <a:ext cx="9980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Показатели</a:t>
            </a:r>
            <a:endParaRPr kumimoji="0" lang="ru-RU" sz="1400" b="1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sym typeface="Calibri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673" y="1782877"/>
            <a:ext cx="5125090" cy="311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9951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6325F"/>
      </a:accent1>
      <a:accent2>
        <a:srgbClr val="7F9AB7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6325F"/>
      </a:accent1>
      <a:accent2>
        <a:srgbClr val="7F9AB7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6325F"/>
      </a:accent1>
      <a:accent2>
        <a:srgbClr val="7F9AB7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13810</TotalTime>
  <Words>996</Words>
  <Application>Microsoft Office PowerPoint</Application>
  <PresentationFormat>Лист A4 (210x297 мм)</PresentationFormat>
  <Paragraphs>166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Office Theme</vt:lpstr>
      <vt:lpstr>1_Office Theme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Сизов Евгений Сергеевич</dc:creator>
  <cp:lastModifiedBy>Ченин Андрей Александрович</cp:lastModifiedBy>
  <cp:revision>1144</cp:revision>
  <cp:lastPrinted>2025-02-25T06:30:05Z</cp:lastPrinted>
  <dcterms:modified xsi:type="dcterms:W3CDTF">2025-04-17T06:22:45Z</dcterms:modified>
</cp:coreProperties>
</file>