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5" r:id="rId5"/>
    <p:sldMasterId id="2147483662" r:id="rId6"/>
  </p:sldMasterIdLst>
  <p:notesMasterIdLst>
    <p:notesMasterId r:id="rId21"/>
  </p:notesMasterIdLst>
  <p:sldIdLst>
    <p:sldId id="321" r:id="rId7"/>
    <p:sldId id="337" r:id="rId8"/>
    <p:sldId id="343" r:id="rId9"/>
    <p:sldId id="350" r:id="rId10"/>
    <p:sldId id="347" r:id="rId11"/>
    <p:sldId id="351" r:id="rId12"/>
    <p:sldId id="349" r:id="rId13"/>
    <p:sldId id="348" r:id="rId14"/>
    <p:sldId id="346" r:id="rId15"/>
    <p:sldId id="341" r:id="rId16"/>
    <p:sldId id="324" r:id="rId17"/>
    <p:sldId id="352" r:id="rId18"/>
    <p:sldId id="342" r:id="rId19"/>
    <p:sldId id="335" r:id="rId20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оглазков Александр Андреевич" initials="ПА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325F"/>
    <a:srgbClr val="0431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CD1"/>
          </a:solidFill>
        </a:fill>
      </a:tcStyle>
    </a:wholeTbl>
    <a:band2H>
      <a:tcTxStyle/>
      <a:tcStyle>
        <a:tcBdr/>
        <a:fill>
          <a:solidFill>
            <a:srgbClr val="E6E7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4666"/>
  </p:normalViewPr>
  <p:slideViewPr>
    <p:cSldViewPr snapToGrid="0" snapToObjects="1">
      <p:cViewPr>
        <p:scale>
          <a:sx n="100" d="100"/>
          <a:sy n="100" d="100"/>
        </p:scale>
        <p:origin x="-802" y="-5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4158345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коп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8" y="281781"/>
            <a:ext cx="1520559" cy="403108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Rectangle 6"/>
          <p:cNvSpPr/>
          <p:nvPr/>
        </p:nvSpPr>
        <p:spPr>
          <a:xfrm>
            <a:off x="-1" y="6759575"/>
            <a:ext cx="9906001" cy="106363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 sz="16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0" name="Снимок экрана 2021-02-24 в 17.10.14.png" descr="Снимок экрана 2021-02-24 в 17.10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888" y="309562"/>
            <a:ext cx="1161413" cy="302935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360608" y="6442230"/>
            <a:ext cx="232655" cy="228290"/>
          </a:xfrm>
          <a:prstGeom prst="rect">
            <a:avLst/>
          </a:prstGeom>
        </p:spPr>
        <p:txBody>
          <a:bodyPr lIns="45609" tIns="45609" rIns="45609" bIns="45609"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01_Logo-2_DO-rus-H_RGB_color-saturn.png" descr="01_Logo-2_DO-rus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662" y="288731"/>
            <a:ext cx="1358918" cy="377224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0" name="Снимок экрана 2021-02-24 в 17.10.14.png" descr="Снимок экрана 2021-02-24 в 17.10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888" y="309562"/>
            <a:ext cx="1161413" cy="302935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9" y="281781"/>
            <a:ext cx="1520558" cy="403107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857745" y="6209030"/>
            <a:ext cx="241555" cy="294641"/>
          </a:xfrm>
          <a:prstGeom prst="rect">
            <a:avLst/>
          </a:prstGeom>
        </p:spPr>
        <p:txBody>
          <a:bodyPr/>
          <a:lstStyle>
            <a:lvl1pPr>
              <a:defRPr>
                <a:latin typeface="Stolzl"/>
                <a:ea typeface="Stolzl"/>
                <a:cs typeface="Stolzl"/>
                <a:sym typeface="Stolzl"/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pic>
        <p:nvPicPr>
          <p:cNvPr id="31" name="01_Logo-2_DO-rus-H_RGB_color-saturn.png" descr="01_Logo-2_DO-rus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662" y="288731"/>
            <a:ext cx="1358918" cy="3772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8" y="281781"/>
            <a:ext cx="1520559" cy="403108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Rectangle 6"/>
          <p:cNvSpPr/>
          <p:nvPr/>
        </p:nvSpPr>
        <p:spPr>
          <a:xfrm>
            <a:off x="-1" y="6759575"/>
            <a:ext cx="9906001" cy="106363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 sz="16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0" name="Снимок экрана 2021-02-24 в 17.10.14.png" descr="Снимок экрана 2021-02-24 в 17.10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888" y="309562"/>
            <a:ext cx="1161413" cy="302935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360608" y="6442230"/>
            <a:ext cx="232655" cy="228290"/>
          </a:xfrm>
          <a:prstGeom prst="rect">
            <a:avLst/>
          </a:prstGeom>
        </p:spPr>
        <p:txBody>
          <a:bodyPr lIns="45609" tIns="45609" rIns="45609" bIns="45609"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01_Logo-2_DO-rus-H_RGB_color-saturn.png" descr="01_Logo-2_DO-rus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662" y="288731"/>
            <a:ext cx="1358918" cy="377224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0" name="Снимок экрана 2021-02-24 в 17.10.14.png" descr="Снимок экрана 2021-02-24 в 17.10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888" y="309562"/>
            <a:ext cx="1161413" cy="302935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9" y="281781"/>
            <a:ext cx="1520558" cy="403107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 коп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857745" y="6209030"/>
            <a:ext cx="241555" cy="294641"/>
          </a:xfrm>
          <a:prstGeom prst="rect">
            <a:avLst/>
          </a:prstGeom>
        </p:spPr>
        <p:txBody>
          <a:bodyPr/>
          <a:lstStyle>
            <a:lvl1pPr>
              <a:defRPr>
                <a:latin typeface="Stolzl"/>
                <a:ea typeface="Stolzl"/>
                <a:cs typeface="Stolzl"/>
                <a:sym typeface="Stolzl"/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pic>
        <p:nvPicPr>
          <p:cNvPr id="31" name="01_Logo-2_DO-rus-H_RGB_color-saturn.png" descr="01_Logo-2_DO-rus-H_RGB_color-satur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662" y="288731"/>
            <a:ext cx="1358918" cy="3772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8" y="281781"/>
            <a:ext cx="1520559" cy="40310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371498" y="6450057"/>
            <a:ext cx="232877" cy="22851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 defTabSz="914400">
              <a:defRPr sz="10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Текст заголовка</a:t>
            </a:r>
          </a:p>
        </p:txBody>
      </p:sp>
      <p:sp>
        <p:nvSpPr>
          <p:cNvPr id="7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 spd="med"/>
  <p:hf hdr="0" ftr="0" dt="0"/>
  <p:txStyles>
    <p:titleStyle>
      <a:lvl1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872066" marR="0" indent="-414866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410758" marR="0" indent="-496358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9247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3819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8391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2963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7535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2107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_Logo-2_DO-eng-H_RGB_color-saturn.png" descr="01_Logo-2_DO-eng-H_RGB_color-saturn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7528" y="281781"/>
            <a:ext cx="1520559" cy="40310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ectangle 6"/>
          <p:cNvSpPr/>
          <p:nvPr/>
        </p:nvSpPr>
        <p:spPr>
          <a:xfrm>
            <a:off x="-1" y="6754812"/>
            <a:ext cx="9906002" cy="107951"/>
          </a:xfrm>
          <a:prstGeom prst="rect">
            <a:avLst/>
          </a:prstGeom>
          <a:solidFill>
            <a:srgbClr val="42424D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Rectangle 7"/>
          <p:cNvSpPr/>
          <p:nvPr/>
        </p:nvSpPr>
        <p:spPr>
          <a:xfrm>
            <a:off x="-12700" y="368300"/>
            <a:ext cx="1077913" cy="179388"/>
          </a:xfrm>
          <a:prstGeom prst="rect">
            <a:avLst/>
          </a:prstGeom>
          <a:solidFill>
            <a:srgbClr val="E7E6E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371498" y="6450057"/>
            <a:ext cx="232877" cy="22851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 defTabSz="914400">
              <a:defRPr sz="10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Текст заголовка</a:t>
            </a:r>
          </a:p>
        </p:txBody>
      </p:sp>
      <p:sp>
        <p:nvSpPr>
          <p:cNvPr id="7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 spd="med"/>
  <p:hf hdr="0" ftr="0" dt="0"/>
  <p:txStyles>
    <p:titleStyle>
      <a:lvl1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872066" marR="0" indent="-414866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410758" marR="0" indent="-496358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9247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3819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8391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2963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7535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210755" marR="0" indent="-553155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1" descr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8"/>
            <a:ext cx="9906000" cy="6861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сатурн 01_Logo-2_DO-rus-H_RGB_color.png" descr="сатурн 01_Logo-2_DO-rus-H_RGB_colo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" b="5780"/>
          <a:stretch>
            <a:fillRect/>
          </a:stretch>
        </p:blipFill>
        <p:spPr>
          <a:xfrm>
            <a:off x="562292" y="621506"/>
            <a:ext cx="3019383" cy="838156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Rectangle 3"/>
          <p:cNvSpPr/>
          <p:nvPr/>
        </p:nvSpPr>
        <p:spPr>
          <a:xfrm>
            <a:off x="-1" y="2379133"/>
            <a:ext cx="5730877" cy="2672261"/>
          </a:xfrm>
          <a:prstGeom prst="rect">
            <a:avLst/>
          </a:prstGeom>
          <a:gradFill>
            <a:gsLst>
              <a:gs pos="0">
                <a:srgbClr val="123860"/>
              </a:gs>
              <a:gs pos="100000">
                <a:srgbClr val="5E5E5E"/>
              </a:gs>
            </a:gsLst>
            <a:lin ang="16200000"/>
          </a:gra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>
                <a:solidFill>
                  <a:srgbClr val="40404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 dirty="0"/>
          </a:p>
        </p:txBody>
      </p:sp>
      <p:sp>
        <p:nvSpPr>
          <p:cNvPr id="127" name="Line 5"/>
          <p:cNvSpPr/>
          <p:nvPr/>
        </p:nvSpPr>
        <p:spPr>
          <a:xfrm flipV="1">
            <a:off x="5732462" y="4910137"/>
            <a:ext cx="11114" cy="1470026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128" name="Text Box 6"/>
          <p:cNvSpPr txBox="1"/>
          <p:nvPr/>
        </p:nvSpPr>
        <p:spPr>
          <a:xfrm>
            <a:off x="5851525" y="6172744"/>
            <a:ext cx="2131890" cy="291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914400">
              <a:defRPr sz="13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rPr lang="ru-RU" sz="1400" dirty="0"/>
              <a:t>17.04.2025 года</a:t>
            </a:r>
            <a:endParaRPr sz="1400" dirty="0"/>
          </a:p>
        </p:txBody>
      </p:sp>
      <p:sp>
        <p:nvSpPr>
          <p:cNvPr id="8" name="Text Box 6" descr="Text Box 4"/>
          <p:cNvSpPr txBox="1">
            <a:spLocks/>
          </p:cNvSpPr>
          <p:nvPr/>
        </p:nvSpPr>
        <p:spPr bwMode="auto">
          <a:xfrm>
            <a:off x="732367" y="2831093"/>
            <a:ext cx="4621213" cy="1768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7419" tIns="37419" rIns="37419" bIns="37419" anchor="ctr">
            <a:spAutoFit/>
          </a:bodyPr>
          <a:lstStyle>
            <a:lvl1pPr eaLnBrk="0"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9pPr>
          </a:lstStyle>
          <a:p>
            <a:pPr defTabSz="914400" eaLnBrk="1"/>
            <a:r>
              <a:rPr lang="ru-RU" altLang="ru-RU" sz="2200" dirty="0">
                <a:solidFill>
                  <a:srgbClr val="FFFFFF"/>
                </a:solidFill>
                <a:latin typeface="Calibri Light" pitchFamily="34" charset="0"/>
                <a:sym typeface="Calibri Light" pitchFamily="34" charset="0"/>
              </a:rPr>
              <a:t>МТФ-2025</a:t>
            </a:r>
            <a:r>
              <a:rPr lang="ru-RU" altLang="ru-RU" sz="2000" dirty="0">
                <a:solidFill>
                  <a:srgbClr val="FFFFFF"/>
                </a:solidFill>
                <a:latin typeface="Calibri Light" pitchFamily="34" charset="0"/>
                <a:sym typeface="Calibri Light" pitchFamily="34" charset="0"/>
              </a:rPr>
              <a:t>: </a:t>
            </a:r>
            <a:r>
              <a:rPr lang="ru-RU" sz="2200" cap="all" dirty="0">
                <a:solidFill>
                  <a:schemeClr val="bg1"/>
                </a:solidFill>
                <a:latin typeface="Calibri Light" panose="020F0302020204030204" pitchFamily="34" charset="0"/>
              </a:rPr>
              <a:t>СФЕРА ПРИМЕНЕНИЯ КО С ХАРАКТЕРИСТИКАМИ ТОЧНОСТИ ИЗГОТОВЛЕНИЯ (ХТИ). Требования к изготовлению ко с </a:t>
            </a:r>
            <a:r>
              <a:rPr lang="ru-RU" sz="2200" cap="all" dirty="0" err="1">
                <a:solidFill>
                  <a:schemeClr val="bg1"/>
                </a:solidFill>
                <a:latin typeface="Calibri Light" panose="020F0302020204030204" pitchFamily="34" charset="0"/>
              </a:rPr>
              <a:t>хти</a:t>
            </a:r>
            <a:r>
              <a:rPr lang="ru-RU" sz="2200" cap="all" dirty="0">
                <a:solidFill>
                  <a:schemeClr val="bg1"/>
                </a:solidFill>
                <a:latin typeface="Calibri Light" panose="020F0302020204030204" pitchFamily="34" charset="0"/>
              </a:rPr>
              <a:t>.</a:t>
            </a:r>
          </a:p>
          <a:p>
            <a:pPr defTabSz="914400" eaLnBrk="1"/>
            <a:r>
              <a:rPr lang="ru-RU" altLang="ru-RU" sz="1100" dirty="0">
                <a:solidFill>
                  <a:srgbClr val="FFFFFF"/>
                </a:solidFill>
                <a:latin typeface="Calibri Light" pitchFamily="34" charset="0"/>
                <a:sym typeface="Calibri Light" pitchFamily="34" charset="0"/>
              </a:rPr>
              <a:t>Бабкина Галина Владимировна</a:t>
            </a:r>
          </a:p>
          <a:p>
            <a:pPr defTabSz="914400" eaLnBrk="1"/>
            <a:r>
              <a:rPr lang="ru-RU" altLang="ru-RU" sz="1100" dirty="0">
                <a:solidFill>
                  <a:srgbClr val="FFFFFF"/>
                </a:solidFill>
                <a:latin typeface="Calibri Light" pitchFamily="34" charset="0"/>
                <a:sym typeface="Calibri Light" pitchFamily="34" charset="0"/>
              </a:rPr>
              <a:t>Начальник центральной измерительной лаборатории ПАО «ОДК-Сатурн»</a:t>
            </a:r>
          </a:p>
        </p:txBody>
      </p:sp>
    </p:spTree>
    <p:extLst>
      <p:ext uri="{BB962C8B-B14F-4D97-AF65-F5344CB8AC3E}">
        <p14:creationId xmlns:p14="http://schemas.microsoft.com/office/powerpoint/2010/main" val="9806196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3031" y="815761"/>
            <a:ext cx="8609558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Указание о применении КО вносится в КД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инженером-конструктором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(для приемочного контроля) или в ТД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инженером-технологом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(для контроля на промежуточных операциях),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при условии обеспечения достоверности результатов контроля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в следующих случаях: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невозможен сплошной контроль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характеристики объекта контроля (сварные швы, шероховатость поверхности, дефекты штампованной, литой, эмалированной поверхности и др.);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затруднен или ограничен доступ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 элементу контроля;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высокая трудоемкость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контроля большого количества деталей с использованием СИ (элементы лопаток, шестерен, нормализованных деталей и др.).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FF60CAC-3996-4989-B892-B5485480FA67}"/>
              </a:ext>
            </a:extLst>
          </p:cNvPr>
          <p:cNvSpPr txBox="1"/>
          <p:nvPr/>
        </p:nvSpPr>
        <p:spPr>
          <a:xfrm>
            <a:off x="631822" y="2492859"/>
            <a:ext cx="8640767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На любой элемент конструкции, являющийся объектом контроля и оценки качества по КО, в КД и ТД задаются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конкретные показатели качества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достаточные для изготовления КО 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оценки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его качества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известными методами контроля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3F61A28-0A8F-4628-BB7A-7D0017A7DFFA}"/>
              </a:ext>
            </a:extLst>
          </p:cNvPr>
          <p:cNvSpPr txBox="1"/>
          <p:nvPr/>
        </p:nvSpPr>
        <p:spPr>
          <a:xfrm>
            <a:off x="637151" y="3169177"/>
            <a:ext cx="8635438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Правильность и целесообразность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назначения способа контроля по КО проверяется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на этапе метрологической экспертизы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КД, ТД.</a:t>
            </a: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При проведении МЭ КД и ТД, имеющей указание на применение КО с нормированными ХТИ для контроля геометрических параметров, дополнительно проверяется: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обоснование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невозможности или нецелесообразности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выполнения операций приемочного или операционного контроля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помощью СИ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;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соответствие задаваемых ХТИ КО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требованиям к точности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изготовления КО 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условиям выполнения измерений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;</a:t>
            </a:r>
          </a:p>
          <a:p>
            <a:pPr marL="171450" marR="0" indent="-17145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возможность контроля значений ХТИ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при их изготовлении и эксплуатации.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887" y="6149059"/>
            <a:ext cx="4049712" cy="2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817" y="4791230"/>
            <a:ext cx="1659713" cy="16389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245" y="4791230"/>
            <a:ext cx="2738436" cy="1243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 rot="1058535">
            <a:off x="2277459" y="4974084"/>
            <a:ext cx="373364" cy="784691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625242" y="4791230"/>
            <a:ext cx="651208" cy="289459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Овал 11"/>
          <p:cNvSpPr/>
          <p:nvPr/>
        </p:nvSpPr>
        <p:spPr>
          <a:xfrm rot="1979320">
            <a:off x="6730505" y="5208538"/>
            <a:ext cx="718449" cy="408396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647140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31" name="Text Box 4"/>
          <p:cNvSpPr txBox="1"/>
          <p:nvPr/>
        </p:nvSpPr>
        <p:spPr>
          <a:xfrm>
            <a:off x="647552" y="943902"/>
            <a:ext cx="8614981" cy="321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cap="all" dirty="0"/>
              <a:t>Применение контрольных образцов с характеристиками точности изготовления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552" y="1465433"/>
            <a:ext cx="5488749" cy="1015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Согласно ОСТ 1.41968, продукция, показатели качества которой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 хуже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показателей качества КО, считается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годной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</a:t>
            </a: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dirty="0"/>
              <a:t>При сравнении ДСЕ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с одним КО </a:t>
            </a:r>
            <a:r>
              <a:rPr lang="ru-RU" sz="1200" dirty="0"/>
              <a:t>во многих случаях </a:t>
            </a:r>
            <a:r>
              <a:rPr lang="ru-RU" sz="1200" b="1" dirty="0">
                <a:solidFill>
                  <a:srgbClr val="04315F"/>
                </a:solidFill>
              </a:rPr>
              <a:t>сложно сделать однозначный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вывод </a:t>
            </a:r>
            <a:r>
              <a:rPr lang="ru-RU" sz="1200" dirty="0"/>
              <a:t>о годности. Возникает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риск как ложноположительных, так и ложноотрицательных результатов контроля</a:t>
            </a:r>
            <a:r>
              <a:rPr lang="ru-RU" sz="1200" dirty="0"/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539B34D-BFE9-445A-AA88-10C09034B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156" y="1467914"/>
            <a:ext cx="2887377" cy="21655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2FCCECF-AC39-41C3-BC13-4EC18E14D996}"/>
              </a:ext>
            </a:extLst>
          </p:cNvPr>
          <p:cNvSpPr txBox="1"/>
          <p:nvPr/>
        </p:nvSpPr>
        <p:spPr>
          <a:xfrm>
            <a:off x="685412" y="2471361"/>
            <a:ext cx="5488748" cy="1015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just"/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Таким образом, некоторое количество забракованных</a:t>
            </a: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по</a:t>
            </a:r>
            <a:r>
              <a:rPr kumimoji="0" lang="ru-RU" sz="1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результатам контроля с помощью КО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ДСЕ потребует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перепроверки </a:t>
            </a:r>
            <a:r>
              <a:rPr lang="ru-RU" sz="1200" dirty="0"/>
              <a:t>значений геометрических параметров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использованием СИ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 Это, в свою очередь,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увеличивает цикл изготовления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продукции, возрастают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затраты на контроль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потребуются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дополнительные материальные и человеческие ресурсы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и т.п.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4BF973F-18A7-46C8-B92E-F03D20234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106" y="3955244"/>
            <a:ext cx="3298656" cy="21823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C8BE3DD-8B07-4DF6-912B-79CD00CDBC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806" y="3994069"/>
            <a:ext cx="3214936" cy="21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96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31" name="Text Box 4"/>
          <p:cNvSpPr txBox="1"/>
          <p:nvPr/>
        </p:nvSpPr>
        <p:spPr>
          <a:xfrm>
            <a:off x="1104237" y="697681"/>
            <a:ext cx="8158296" cy="814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dirty="0" smtClean="0"/>
              <a:t>Для обеспечения достоверности контроля геометрических параметров </a:t>
            </a:r>
            <a:br>
              <a:rPr lang="ru-RU" dirty="0" smtClean="0"/>
            </a:br>
            <a:r>
              <a:rPr lang="ru-RU" dirty="0" smtClean="0"/>
              <a:t>с применением контрольных образцов </a:t>
            </a:r>
          </a:p>
          <a:p>
            <a:pPr algn="ctr"/>
            <a:r>
              <a:rPr lang="ru-RU" cap="all" dirty="0" smtClean="0"/>
              <a:t>предлагается:</a:t>
            </a:r>
            <a:endParaRPr lang="ru-RU" cap="al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05B5D89-607D-4858-96A0-9B0EA4BF658A}"/>
              </a:ext>
            </a:extLst>
          </p:cNvPr>
          <p:cNvSpPr txBox="1"/>
          <p:nvPr/>
        </p:nvSpPr>
        <p:spPr>
          <a:xfrm>
            <a:off x="2956561" y="1620895"/>
            <a:ext cx="6305972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1. Устанавливать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 менее двух КО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:</a:t>
            </a: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для геометрических параметров,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заданных с допуском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выполняются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наибольшими и наименьшими предельными значениями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но не превышающими их;</a:t>
            </a:r>
          </a:p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для контроля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шероховатости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поверхности – выполняются со значением параметра шероховатости поверхности по предпочтительным значениям в соответствии с ГОСТ 2789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на класс выше и ниже указанного в КД и ТД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с допусками + 12 %, - 17 % от номинального согласно ГОСТ 9378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DA7BDF3-7250-417F-AEAA-908B034EE0DE}"/>
              </a:ext>
            </a:extLst>
          </p:cNvPr>
          <p:cNvSpPr txBox="1"/>
          <p:nvPr/>
        </p:nvSpPr>
        <p:spPr>
          <a:xfrm>
            <a:off x="861060" y="3293872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F14463E-CEC7-4148-B9F1-9E873968C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063" y="4112643"/>
            <a:ext cx="2689470" cy="13610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41936DA-B63D-4E20-9FF0-2209797CF51D}"/>
              </a:ext>
            </a:extLst>
          </p:cNvPr>
          <p:cNvSpPr txBox="1"/>
          <p:nvPr/>
        </p:nvSpPr>
        <p:spPr>
          <a:xfrm>
            <a:off x="2956562" y="3005888"/>
            <a:ext cx="6305971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2.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для контроля шероховатости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поверхности 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устанавливаются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 случае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невозможности использования стандартных образцов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шероховатости поверхности (сравнения).</a:t>
            </a:r>
          </a:p>
        </p:txBody>
      </p:sp>
      <p:sp>
        <p:nvSpPr>
          <p:cNvPr id="15" name="Text Box 4"/>
          <p:cNvSpPr txBox="1"/>
          <p:nvPr/>
        </p:nvSpPr>
        <p:spPr>
          <a:xfrm>
            <a:off x="666458" y="3544632"/>
            <a:ext cx="8596075" cy="568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cap="all" dirty="0"/>
              <a:t>Примеры значений геометрических параметров при применении </a:t>
            </a:r>
            <a:r>
              <a:rPr lang="ru-RU" cap="all" dirty="0" smtClean="0"/>
              <a:t/>
            </a:r>
            <a:br>
              <a:rPr lang="ru-RU" cap="all" dirty="0" smtClean="0"/>
            </a:br>
            <a:r>
              <a:rPr lang="ru-RU" cap="all" dirty="0" smtClean="0"/>
              <a:t>двух контрольных образцов</a:t>
            </a:r>
            <a:endParaRPr lang="ru-RU" cap="all" dirty="0"/>
          </a:p>
        </p:txBody>
      </p:sp>
      <p:sp>
        <p:nvSpPr>
          <p:cNvPr id="16" name="TextBox 15"/>
          <p:cNvSpPr txBox="1"/>
          <p:nvPr/>
        </p:nvSpPr>
        <p:spPr>
          <a:xfrm>
            <a:off x="676105" y="4328085"/>
            <a:ext cx="5945675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Первый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КО должен быть изготовлен с параметром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R 1,5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второй – R 1,3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 При контроле данный параметр на ДСЕ признается годным, если при сравнении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первым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он оценивается как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«меньше или такой же»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а при сравнении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со вторым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- как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«больше или такой же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»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DC37EDBB-548A-43AD-BDFC-829522A70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25" y="1705154"/>
            <a:ext cx="1960155" cy="158871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ADA2919-AFE5-498A-BB11-75765BEE04FA}"/>
              </a:ext>
            </a:extLst>
          </p:cNvPr>
          <p:cNvSpPr txBox="1"/>
          <p:nvPr/>
        </p:nvSpPr>
        <p:spPr>
          <a:xfrm>
            <a:off x="666458" y="4112643"/>
            <a:ext cx="2201883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1. Радиус перехода 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R</a:t>
            </a:r>
            <a:r>
              <a:rPr kumimoji="0" lang="ru-RU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1,5</a:t>
            </a:r>
            <a:r>
              <a:rPr kumimoji="0" lang="ru-RU" sz="1400" b="1" i="0" u="none" strike="noStrike" cap="none" spc="0" normalizeH="0" baseline="-2500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-0,2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696D621-70BD-4B4D-BA75-953499D2CF1E}"/>
              </a:ext>
            </a:extLst>
          </p:cNvPr>
          <p:cNvSpPr txBox="1"/>
          <p:nvPr/>
        </p:nvSpPr>
        <p:spPr>
          <a:xfrm>
            <a:off x="666458" y="5165942"/>
            <a:ext cx="2995370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2. Шероховатость поверхности 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R</a:t>
            </a:r>
            <a:r>
              <a:rPr kumimoji="0" lang="ru-RU" sz="14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а 1,6</a:t>
            </a:r>
            <a:endParaRPr kumimoji="0" lang="ru-RU" sz="1400" b="1" i="0" u="none" strike="noStrike" cap="none" spc="0" normalizeH="0" baseline="-25000" dirty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061FC4B-9D51-467D-89F0-B34DE1D29015}"/>
              </a:ext>
            </a:extLst>
          </p:cNvPr>
          <p:cNvSpPr txBox="1"/>
          <p:nvPr/>
        </p:nvSpPr>
        <p:spPr>
          <a:xfrm>
            <a:off x="666457" y="5566050"/>
            <a:ext cx="888457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Первый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образец изготавливается с шероховатостью </a:t>
            </a:r>
            <a:r>
              <a:rPr kumimoji="0" lang="ru-RU" sz="1200" b="1" i="0" u="none" strike="noStrike" cap="none" spc="0" normalizeH="0" baseline="0" dirty="0" err="1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Ra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3,2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второй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– с шероховатостью </a:t>
            </a:r>
            <a:r>
              <a:rPr kumimoji="0" lang="ru-RU" sz="1200" b="1" i="0" u="none" strike="noStrike" cap="none" spc="0" normalizeH="0" baseline="0" dirty="0" err="1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Ra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0,8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с предельными отклонениями + 12 %, - 17 %.</a:t>
            </a:r>
          </a:p>
          <a:p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ДСЕ считается годной по данному параметру, если при сравнении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первым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он оценивается как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«лучше»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а при сравнении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со вторым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– как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«хуже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».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9023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2969" y="684256"/>
            <a:ext cx="5984970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all" spc="0" normalizeH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Требования к Изготовлению контрольных образцов с ХТИ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535" y="1244227"/>
            <a:ext cx="8646014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just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Для изготовления КО</a:t>
            </a:r>
            <a:r>
              <a:rPr lang="ru-RU" sz="1200" dirty="0"/>
              <a:t>, имеющих нормированные ХТИ,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разработчиком КД или ТД </a:t>
            </a:r>
            <a:r>
              <a:rPr lang="ru-RU" sz="1200" dirty="0"/>
              <a:t>на изделие разрабатывается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техническое задание (ТЗ) на изготовление КО</a:t>
            </a:r>
            <a:r>
              <a:rPr lang="ru-RU" sz="1200" dirty="0"/>
              <a:t>, содержащее типовые требования по аттестации, первичному, периодическому и внеочередному контролю значений ХТИ КО, контролю их состояния, правильности применения и обслуживания.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863" y="2111975"/>
            <a:ext cx="864068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ТЗ, КД и ТД </a:t>
            </a:r>
            <a:r>
              <a:rPr lang="ru-RU" sz="1200" dirty="0"/>
              <a:t>на разработку и изготовление КО должны проходить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метрологическую экспертизу</a:t>
            </a:r>
            <a:r>
              <a:rPr lang="ru-RU" sz="1200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4998" y="3105835"/>
            <a:ext cx="8644466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just"/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КО с нормированными ХТИ </a:t>
            </a:r>
            <a:r>
              <a:rPr lang="ru-RU" sz="1200" dirty="0"/>
              <a:t>направляются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в центральную измерительную лабораторию </a:t>
            </a:r>
            <a:r>
              <a:rPr lang="ru-RU" sz="1200" dirty="0"/>
              <a:t>для проверки геометрических параметров, указанных в бирке КО.</a:t>
            </a:r>
          </a:p>
          <a:p>
            <a:pPr algn="just"/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Бирка на КО </a:t>
            </a:r>
            <a:r>
              <a:rPr lang="ru-RU" sz="1200" dirty="0"/>
              <a:t>подписывается главным метрологом, что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подтверждает положительные результаты</a:t>
            </a:r>
            <a:r>
              <a:rPr lang="ru-RU" sz="1200" dirty="0"/>
              <a:t> контроля значений ХТИ КО. 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1AB525-99A0-48D6-8E43-E081E7A23448}"/>
              </a:ext>
            </a:extLst>
          </p:cNvPr>
          <p:cNvSpPr txBox="1"/>
          <p:nvPr/>
        </p:nvSpPr>
        <p:spPr>
          <a:xfrm>
            <a:off x="633779" y="2610391"/>
            <a:ext cx="386259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КД и ТД на КО 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согласовываются с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главным метрологом</a:t>
            </a:r>
            <a:r>
              <a:rPr lang="ru-R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87B4CFA-949E-4843-8539-F481D3BA4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79" y="3970611"/>
            <a:ext cx="3646962" cy="20777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8E85969-5E31-484E-AB24-F5541FAFB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508" y="3970611"/>
            <a:ext cx="3603956" cy="207776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1360650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00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ru-RU" dirty="0"/>
              <a:t>КОНТАКТЫ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3" name="Picture 10" descr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50" y="1262062"/>
            <a:ext cx="4667250" cy="4289426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Rectangle 2"/>
          <p:cNvSpPr/>
          <p:nvPr/>
        </p:nvSpPr>
        <p:spPr>
          <a:xfrm>
            <a:off x="541337" y="2089150"/>
            <a:ext cx="5191126" cy="2593976"/>
          </a:xfrm>
          <a:prstGeom prst="rect">
            <a:avLst/>
          </a:prstGeom>
          <a:solidFill>
            <a:srgbClr val="40404C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Text Box 5"/>
          <p:cNvSpPr txBox="1"/>
          <p:nvPr/>
        </p:nvSpPr>
        <p:spPr>
          <a:xfrm>
            <a:off x="1084261" y="2503089"/>
            <a:ext cx="4215707" cy="2291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/>
          <a:p>
            <a:pPr defTabSz="914400">
              <a:defRPr sz="16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ru-RU" dirty="0"/>
              <a:t>ПАО </a:t>
            </a:r>
            <a:r>
              <a:rPr dirty="0"/>
              <a:t>«ОДК</a:t>
            </a:r>
            <a:r>
              <a:rPr lang="ru-RU" dirty="0"/>
              <a:t>-САТУРН</a:t>
            </a:r>
            <a:r>
              <a:rPr dirty="0"/>
              <a:t>»</a:t>
            </a:r>
            <a:br>
              <a:rPr dirty="0"/>
            </a:br>
            <a:r>
              <a:rPr dirty="0"/>
              <a:t>г. </a:t>
            </a:r>
            <a:r>
              <a:rPr lang="ru-RU" dirty="0"/>
              <a:t>Рыбинск</a:t>
            </a:r>
            <a:r>
              <a:rPr dirty="0"/>
              <a:t>, 1</a:t>
            </a:r>
            <a:r>
              <a:rPr lang="ru-RU" dirty="0"/>
              <a:t>52903</a:t>
            </a:r>
            <a:r>
              <a:rPr dirty="0"/>
              <a:t/>
            </a:r>
            <a:br>
              <a:rPr dirty="0"/>
            </a:br>
            <a:r>
              <a:rPr lang="ru-RU" dirty="0"/>
              <a:t>пр. Ленина, </a:t>
            </a:r>
            <a:r>
              <a:rPr dirty="0"/>
              <a:t>д. 1</a:t>
            </a:r>
            <a:r>
              <a:rPr lang="ru-RU" dirty="0"/>
              <a:t>63</a:t>
            </a:r>
            <a:r>
              <a:rPr dirty="0"/>
              <a:t/>
            </a:r>
            <a:br>
              <a:rPr dirty="0"/>
            </a:br>
            <a:r>
              <a:rPr dirty="0" err="1"/>
              <a:t>тел</a:t>
            </a:r>
            <a:r>
              <a:rPr dirty="0"/>
              <a:t>.: +7 (4</a:t>
            </a:r>
            <a:r>
              <a:rPr lang="ru-RU" dirty="0"/>
              <a:t>855</a:t>
            </a:r>
            <a:r>
              <a:rPr dirty="0"/>
              <a:t>) </a:t>
            </a:r>
            <a:r>
              <a:rPr lang="en-US" dirty="0"/>
              <a:t>32-</a:t>
            </a:r>
            <a:r>
              <a:rPr lang="ru-RU" dirty="0"/>
              <a:t>89</a:t>
            </a:r>
            <a:r>
              <a:rPr lang="en-US" dirty="0"/>
              <a:t>-</a:t>
            </a:r>
            <a:r>
              <a:rPr lang="ru-RU" dirty="0"/>
              <a:t>32</a:t>
            </a:r>
            <a:r>
              <a:rPr dirty="0"/>
              <a:t/>
            </a:r>
            <a:br>
              <a:rPr dirty="0"/>
            </a:br>
            <a:r>
              <a:rPr lang="en-US" sz="1600" dirty="0">
                <a:sym typeface="Calibri Light"/>
              </a:rPr>
              <a:t>galina.babkina@uec-saturn.ru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dirty="0"/>
              <a:t>www.uecrus.com/about/structure/pao-odk-saturn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407543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623922" y="887358"/>
            <a:ext cx="8708312" cy="321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cap="all" dirty="0">
                <a:ea typeface="Calibri Light"/>
                <a:cs typeface="Calibri Light"/>
              </a:rPr>
              <a:t>Контроль геометрических параметров деталей и сборочных единиц</a:t>
            </a:r>
            <a:endParaRPr lang="ru-RU" cap="all" dirty="0"/>
          </a:p>
        </p:txBody>
      </p:sp>
      <p:sp>
        <p:nvSpPr>
          <p:cNvPr id="9" name="Text Box 4"/>
          <p:cNvSpPr txBox="1"/>
          <p:nvPr/>
        </p:nvSpPr>
        <p:spPr>
          <a:xfrm>
            <a:off x="404285" y="4211200"/>
            <a:ext cx="8927949" cy="321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cap="all" dirty="0"/>
              <a:t>Нормативная документация по контрольным образцам</a:t>
            </a:r>
            <a:endParaRPr cap="al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765" y="2380451"/>
            <a:ext cx="2840096" cy="14169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3921" y="1322740"/>
            <a:ext cx="2551079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1200" dirty="0"/>
              <a:t>с использованием </a:t>
            </a:r>
            <a:r>
              <a:rPr lang="ru-RU" sz="1200" b="1" dirty="0">
                <a:solidFill>
                  <a:srgbClr val="04315F"/>
                </a:solidFill>
              </a:rPr>
              <a:t>средств измерения </a:t>
            </a:r>
            <a:r>
              <a:rPr lang="ru-RU" sz="1200" dirty="0"/>
              <a:t>(универсальные СИ, контрольно-измерительное оборудование)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09320" y="1429496"/>
            <a:ext cx="3178986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1200" dirty="0"/>
              <a:t>с помощью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специальной контрольной оснастки</a:t>
            </a:r>
            <a:r>
              <a:rPr lang="ru-RU" sz="1200" dirty="0"/>
              <a:t> (контрольные приспособления, шаблоны, калибры и т.д.)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2968" y="1507405"/>
            <a:ext cx="2726268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sz="1200" dirty="0">
                <a:ea typeface="Calibri Light"/>
                <a:cs typeface="Calibri Light"/>
              </a:rPr>
              <a:t>методом сравнения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  <a:ea typeface="Calibri Light"/>
                <a:cs typeface="Calibri Light"/>
              </a:rPr>
              <a:t>с контрольными образцами (КО)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uFillTx/>
              <a:sym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921" y="4847566"/>
            <a:ext cx="8635315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ОСТ 1 00405 Отраслевая система обеспечения единства измерений. Метрологическое обеспечение контрольных образцов. Основные положения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3922" y="5406023"/>
            <a:ext cx="866781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ОСТ 1.41968 Отраслевой стандарт. Контроль качества двигателей и агрегатов по контрольным образцам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3922" y="5754128"/>
            <a:ext cx="8667814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СТП 503.183 Контроль качества продукции по контрольным образцам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716B7EB-42AC-46E4-968A-A79D74A5B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727" y="2385060"/>
            <a:ext cx="2679008" cy="14229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FF71DF0-976E-4184-A9A5-45E61CD06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21" y="2385059"/>
            <a:ext cx="2292923" cy="13563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718978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5265" y="623402"/>
            <a:ext cx="6752809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cap="all" dirty="0" smtClean="0">
                <a:solidFill>
                  <a:srgbClr val="04315F"/>
                </a:solidFill>
              </a:rPr>
              <a:t>Проблемы использования </a:t>
            </a:r>
            <a:r>
              <a:rPr lang="ru-RU" sz="1600" b="1" cap="all" dirty="0">
                <a:solidFill>
                  <a:srgbClr val="04315F"/>
                </a:solidFill>
              </a:rPr>
              <a:t>действующих контрольных образцов</a:t>
            </a:r>
            <a:endParaRPr kumimoji="0" lang="ru-RU" sz="1600" b="1" i="0" u="none" strike="noStrike" cap="all" spc="0" normalizeH="0" dirty="0">
              <a:ln>
                <a:noFill/>
              </a:ln>
              <a:solidFill>
                <a:srgbClr val="04315F"/>
              </a:solidFill>
              <a:effectLst/>
              <a:uFillTx/>
              <a:sym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45" y="1480270"/>
            <a:ext cx="8666456" cy="47238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DAB495E-29BB-4820-8A57-011BA0189AE3}"/>
              </a:ext>
            </a:extLst>
          </p:cNvPr>
          <p:cNvSpPr txBox="1"/>
          <p:nvPr/>
        </p:nvSpPr>
        <p:spPr>
          <a:xfrm>
            <a:off x="591844" y="996390"/>
            <a:ext cx="877965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1. Деталь типа «Шайба», требуется </a:t>
            </a: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контроль радиуса перехода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фаски к внутреннему диаметру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E68F839B-6565-4D25-8E80-8140564A1009}"/>
              </a:ext>
            </a:extLst>
          </p:cNvPr>
          <p:cNvSpPr/>
          <p:nvPr/>
        </p:nvSpPr>
        <p:spPr>
          <a:xfrm>
            <a:off x="1774723" y="3956254"/>
            <a:ext cx="678425" cy="272846"/>
          </a:xfrm>
          <a:prstGeom prst="round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13A9957F-3C7A-4701-9794-86317130B057}"/>
              </a:ext>
            </a:extLst>
          </p:cNvPr>
          <p:cNvSpPr/>
          <p:nvPr/>
        </p:nvSpPr>
        <p:spPr>
          <a:xfrm>
            <a:off x="4981670" y="5770170"/>
            <a:ext cx="3067665" cy="295842"/>
          </a:xfrm>
          <a:prstGeom prst="round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77206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706469"/>
            <a:ext cx="7661429" cy="164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D38B7A4-F27C-4BF2-BF32-13F9AFAA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32" y="1125047"/>
            <a:ext cx="5011346" cy="1700931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271E8EEE-0039-4FBE-98C4-F1F0D63E263D}"/>
              </a:ext>
            </a:extLst>
          </p:cNvPr>
          <p:cNvSpPr/>
          <p:nvPr/>
        </p:nvSpPr>
        <p:spPr>
          <a:xfrm rot="21249007">
            <a:off x="1755578" y="1546357"/>
            <a:ext cx="1154098" cy="369330"/>
          </a:xfrm>
          <a:prstGeom prst="ellipse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A92B79FA-46C2-4F17-829A-D2B2A88039EB}"/>
              </a:ext>
            </a:extLst>
          </p:cNvPr>
          <p:cNvCxnSpPr>
            <a:cxnSpLocks/>
            <a:endCxn id="4" idx="6"/>
          </p:cNvCxnSpPr>
          <p:nvPr/>
        </p:nvCxnSpPr>
        <p:spPr>
          <a:xfrm flipH="1">
            <a:off x="2906671" y="1649154"/>
            <a:ext cx="6143721" cy="23054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AA0B6AA-6062-45E0-9CD4-FC36E49F651F}"/>
              </a:ext>
            </a:extLst>
          </p:cNvPr>
          <p:cNvSpPr txBox="1"/>
          <p:nvPr/>
        </p:nvSpPr>
        <p:spPr>
          <a:xfrm>
            <a:off x="6352422" y="1187491"/>
            <a:ext cx="2654424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Внешний вид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радиуса перехода фаски к внутреннему диаметру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F86DCAE-2D74-4EB9-812B-86D53239B164}"/>
              </a:ext>
            </a:extLst>
          </p:cNvPr>
          <p:cNvSpPr txBox="1"/>
          <p:nvPr/>
        </p:nvSpPr>
        <p:spPr>
          <a:xfrm>
            <a:off x="3093770" y="2932497"/>
            <a:ext cx="301620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Сравнение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детали с контрольным образцом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EB2552E-6A8C-4998-8DC5-2A93AD2294F7}"/>
              </a:ext>
            </a:extLst>
          </p:cNvPr>
          <p:cNvSpPr txBox="1"/>
          <p:nvPr/>
        </p:nvSpPr>
        <p:spPr>
          <a:xfrm>
            <a:off x="2269108" y="3152216"/>
            <a:ext cx="66630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Деталь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58480A6-D68B-41C7-BF62-F6487A40C945}"/>
              </a:ext>
            </a:extLst>
          </p:cNvPr>
          <p:cNvSpPr txBox="1"/>
          <p:nvPr/>
        </p:nvSpPr>
        <p:spPr>
          <a:xfrm>
            <a:off x="6214668" y="3154718"/>
            <a:ext cx="1592742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Контрольный образец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53423D59-9545-4BC1-90BC-29596E2D60F0}"/>
              </a:ext>
            </a:extLst>
          </p:cNvPr>
          <p:cNvSpPr/>
          <p:nvPr/>
        </p:nvSpPr>
        <p:spPr>
          <a:xfrm rot="378523">
            <a:off x="2570948" y="4140499"/>
            <a:ext cx="674703" cy="334828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1C3C36BF-C5C0-4ED7-9DEA-533BE6C0949C}"/>
              </a:ext>
            </a:extLst>
          </p:cNvPr>
          <p:cNvSpPr/>
          <p:nvPr/>
        </p:nvSpPr>
        <p:spPr>
          <a:xfrm rot="641305">
            <a:off x="7267236" y="4183049"/>
            <a:ext cx="612559" cy="334828"/>
          </a:xfrm>
          <a:prstGeom prst="ellips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6365FD4E-381F-4077-8430-E297660AA1E4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>
            <a:off x="2602262" y="3429213"/>
            <a:ext cx="324434" cy="712300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7F030F7F-8D17-40F1-BDF1-5E5C9485F668}"/>
              </a:ext>
            </a:extLst>
          </p:cNvPr>
          <p:cNvCxnSpPr>
            <a:stCxn id="16" idx="2"/>
            <a:endCxn id="17" idx="0"/>
          </p:cNvCxnSpPr>
          <p:nvPr/>
        </p:nvCxnSpPr>
        <p:spPr>
          <a:xfrm>
            <a:off x="7011039" y="3431715"/>
            <a:ext cx="593527" cy="754239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F1389CE9-DF01-4869-9BE4-F2ACCD152FCA}"/>
              </a:ext>
            </a:extLst>
          </p:cNvPr>
          <p:cNvCxnSpPr/>
          <p:nvPr/>
        </p:nvCxnSpPr>
        <p:spPr>
          <a:xfrm>
            <a:off x="2134463" y="3429213"/>
            <a:ext cx="942513" cy="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9E2E54AB-5BA8-41A4-AC75-CB323301C5AC}"/>
              </a:ext>
            </a:extLst>
          </p:cNvPr>
          <p:cNvCxnSpPr/>
          <p:nvPr/>
        </p:nvCxnSpPr>
        <p:spPr>
          <a:xfrm>
            <a:off x="6214668" y="3429213"/>
            <a:ext cx="1592742" cy="2502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89A647C-F2ED-464A-B29E-71BE24F054FB}"/>
              </a:ext>
            </a:extLst>
          </p:cNvPr>
          <p:cNvSpPr txBox="1"/>
          <p:nvPr/>
        </p:nvSpPr>
        <p:spPr>
          <a:xfrm>
            <a:off x="648071" y="5508937"/>
            <a:ext cx="862547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При сравнении детали с контрольным образцом, имеющим нормированные ХТИ, </a:t>
            </a: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невозможно однозначно определить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насколько точно радиус перехода на детали соответствует радиусу перехода на образце</a:t>
            </a:r>
          </a:p>
        </p:txBody>
      </p:sp>
    </p:spTree>
    <p:extLst>
      <p:ext uri="{BB962C8B-B14F-4D97-AF65-F5344CB8AC3E}">
        <p14:creationId xmlns:p14="http://schemas.microsoft.com/office/powerpoint/2010/main" val="2168544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42" y="1205975"/>
            <a:ext cx="4975133" cy="48329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731" y="2078961"/>
            <a:ext cx="3660425" cy="39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6F95EBE-7114-4245-B12C-DCEE2E513568}"/>
              </a:ext>
            </a:extLst>
          </p:cNvPr>
          <p:cNvSpPr txBox="1"/>
          <p:nvPr/>
        </p:nvSpPr>
        <p:spPr>
          <a:xfrm>
            <a:off x="619808" y="657838"/>
            <a:ext cx="877965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/>
              <a:t>2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Деталь типа «Лопатка», требуется </a:t>
            </a: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rgbClr val="04315F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контроль радиуса входной и выходной кромок пера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E06F7B11-1497-4020-94A2-60474CA2483C}"/>
              </a:ext>
            </a:extLst>
          </p:cNvPr>
          <p:cNvSpPr/>
          <p:nvPr/>
        </p:nvSpPr>
        <p:spPr>
          <a:xfrm>
            <a:off x="6238567" y="4238441"/>
            <a:ext cx="2898058" cy="612058"/>
          </a:xfrm>
          <a:prstGeom prst="roundRect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950B0D36-2DC9-49C8-AFCA-AE3CE45659D5}"/>
              </a:ext>
            </a:extLst>
          </p:cNvPr>
          <p:cNvSpPr/>
          <p:nvPr/>
        </p:nvSpPr>
        <p:spPr>
          <a:xfrm>
            <a:off x="2861186" y="5189712"/>
            <a:ext cx="494071" cy="272845"/>
          </a:xfrm>
          <a:prstGeom prst="roundRect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DA1A34C2-057A-4AEC-96DB-AF67AC0F6C7A}"/>
              </a:ext>
            </a:extLst>
          </p:cNvPr>
          <p:cNvSpPr/>
          <p:nvPr/>
        </p:nvSpPr>
        <p:spPr>
          <a:xfrm>
            <a:off x="1201993" y="4157325"/>
            <a:ext cx="383458" cy="346587"/>
          </a:xfrm>
          <a:prstGeom prst="roundRect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8E870028-0365-4730-8CE4-08A696925AE5}"/>
              </a:ext>
            </a:extLst>
          </p:cNvPr>
          <p:cNvSpPr/>
          <p:nvPr/>
        </p:nvSpPr>
        <p:spPr>
          <a:xfrm>
            <a:off x="5707625" y="2078961"/>
            <a:ext cx="1231490" cy="338552"/>
          </a:xfrm>
          <a:prstGeom prst="roundRect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53909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2" y="1095967"/>
            <a:ext cx="5219700" cy="181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2" y="3088741"/>
            <a:ext cx="5219700" cy="16813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 rot="21182658">
            <a:off x="2727961" y="3291839"/>
            <a:ext cx="1508760" cy="586740"/>
          </a:xfrm>
          <a:prstGeom prst="ellipse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Овал 10"/>
          <p:cNvSpPr/>
          <p:nvPr/>
        </p:nvSpPr>
        <p:spPr>
          <a:xfrm rot="20101363">
            <a:off x="2019300" y="1935479"/>
            <a:ext cx="1508760" cy="586740"/>
          </a:xfrm>
          <a:prstGeom prst="ellipse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9864" y="2187007"/>
            <a:ext cx="309315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Внешний вид радиуса входной кромки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840552" y="2494782"/>
            <a:ext cx="6358625" cy="0"/>
          </a:xfrm>
          <a:prstGeom prst="straightConnector1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Прямая со стрелкой 13"/>
          <p:cNvCxnSpPr>
            <a:endCxn id="3" idx="5"/>
          </p:cNvCxnSpPr>
          <p:nvPr/>
        </p:nvCxnSpPr>
        <p:spPr>
          <a:xfrm flipH="1">
            <a:off x="4039283" y="3726527"/>
            <a:ext cx="5249497" cy="19005"/>
          </a:xfrm>
          <a:prstGeom prst="straightConnector1">
            <a:avLst/>
          </a:prstGeom>
          <a:noFill/>
          <a:ln w="25400" cap="flat">
            <a:solidFill>
              <a:schemeClr val="accent1">
                <a:lumMod val="90000"/>
                <a:lumOff val="10000"/>
              </a:schemeClr>
            </a:solidFill>
            <a:prstDash val="solid"/>
            <a:round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TextBox 17"/>
          <p:cNvSpPr txBox="1"/>
          <p:nvPr/>
        </p:nvSpPr>
        <p:spPr>
          <a:xfrm>
            <a:off x="6128029" y="3270451"/>
            <a:ext cx="316075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Внешний вид радиуса выходной кромки</a:t>
            </a:r>
            <a:endParaRPr kumimoji="0" lang="ru-RU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89A647C-F2ED-464A-B29E-71BE24F054FB}"/>
              </a:ext>
            </a:extLst>
          </p:cNvPr>
          <p:cNvSpPr txBox="1"/>
          <p:nvPr/>
        </p:nvSpPr>
        <p:spPr>
          <a:xfrm>
            <a:off x="648071" y="5287957"/>
            <a:ext cx="864071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При сравнении 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радиусов входной и выходной кромки лопатки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контрольным образцом, имеющим нормированные ХТИ, </a:t>
            </a: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разница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между годной</a:t>
            </a: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и несоответствующей деталью </a:t>
            </a:r>
            <a:r>
              <a:rPr kumimoji="0" lang="ru-RU" sz="1600" b="1" i="0" u="none" strike="noStrike" cap="none" spc="0" normalizeH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неочевидна</a:t>
            </a: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06870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895" y="1408894"/>
            <a:ext cx="5976620" cy="311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895" y="4522117"/>
            <a:ext cx="5976620" cy="150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6F95EBE-7114-4245-B12C-DCEE2E513568}"/>
              </a:ext>
            </a:extLst>
          </p:cNvPr>
          <p:cNvSpPr txBox="1"/>
          <p:nvPr/>
        </p:nvSpPr>
        <p:spPr>
          <a:xfrm>
            <a:off x="713740" y="732629"/>
            <a:ext cx="877965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3.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Деталь типа 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«Колесо зубчатое»,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требуется </a:t>
            </a:r>
            <a:r>
              <a:rPr kumimoji="0" lang="ru-RU" sz="1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контроль </a:t>
            </a: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шероховатости и радиуса </a:t>
            </a:r>
            <a:r>
              <a:rPr kumimoji="0" lang="ru-RU" sz="1600" b="1" i="0" u="none" strike="noStrike" cap="none" spc="0" normalizeH="0" baseline="0" dirty="0" err="1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скругления</a:t>
            </a: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кромок зубьев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73115" y="5462734"/>
            <a:ext cx="5593080" cy="565491"/>
          </a:xfrm>
          <a:prstGeom prst="round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43599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45779" bIns="45779"/>
          <a:lstStyle/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9500" y="346075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 fontScale="90000" lnSpcReduction="10000"/>
          </a:bodyPr>
          <a:lstStyle>
            <a:lvl1pPr marL="0" marR="0" indent="0" algn="l" defTabSz="89582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4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0" y="1248275"/>
            <a:ext cx="4286250" cy="3276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06" y="1248274"/>
            <a:ext cx="4286248" cy="32765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89A647C-F2ED-464A-B29E-71BE24F054FB}"/>
              </a:ext>
            </a:extLst>
          </p:cNvPr>
          <p:cNvSpPr txBox="1"/>
          <p:nvPr/>
        </p:nvSpPr>
        <p:spPr>
          <a:xfrm>
            <a:off x="648071" y="5411068"/>
            <a:ext cx="8655950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При сравнении 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шероховатости радиуса </a:t>
            </a:r>
            <a:r>
              <a:rPr kumimoji="0" lang="ru-RU" sz="16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скругления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на зубьях </a:t>
            </a:r>
            <a:r>
              <a:rPr kumimoji="0" lang="ru-RU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контрольным образцом, имеющим нормированные ХТИ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</a:t>
            </a:r>
            <a:r>
              <a:rPr lang="ru-RU" sz="1600" b="1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невозможно достоверно установить соответствие</a:t>
            </a: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.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95813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Slide Number Placeholder 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45779" bIns="45779"/>
          <a:lstStyle/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41" name="Title 2"/>
          <p:cNvSpPr txBox="1">
            <a:spLocks/>
          </p:cNvSpPr>
          <p:nvPr/>
        </p:nvSpPr>
        <p:spPr>
          <a:xfrm>
            <a:off x="1079500" y="346076"/>
            <a:ext cx="7745413" cy="261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4" tIns="45715" rIns="45714" bIns="45715" anchor="ctr">
            <a:normAutofit fontScale="97500"/>
          </a:bodyPr>
          <a:lstStyle>
            <a:lvl1pPr marL="0" marR="0" indent="0" algn="l" defTabSz="89582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86" b="0" i="0" u="none" strike="noStrike" cap="none" spc="0" baseline="0">
                <a:solidFill>
                  <a:srgbClr val="212121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4572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9144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13716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182880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defTabSz="914400" eaLnBrk="1"/>
            <a:r>
              <a:rPr lang="ru-RU" sz="1200" cap="all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КОНТРОЛЬ КАЧЕСТВА ДСЕ С ИСПОЛЬЗОВАНИЕМ КОНТРОЛЬНЫХ ОБРАЗЦОВ</a:t>
            </a:r>
          </a:p>
        </p:txBody>
      </p:sp>
      <p:sp>
        <p:nvSpPr>
          <p:cNvPr id="31" name="Text Box 4"/>
          <p:cNvSpPr txBox="1"/>
          <p:nvPr/>
        </p:nvSpPr>
        <p:spPr>
          <a:xfrm>
            <a:off x="873058" y="783007"/>
            <a:ext cx="8158296" cy="3217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7419" tIns="37419" rIns="37419" bIns="37419" anchor="ctr">
            <a:spAutoFit/>
          </a:bodyPr>
          <a:lstStyle>
            <a:lvl1pPr defTabSz="673100">
              <a:defRPr sz="1600" b="1">
                <a:solidFill>
                  <a:srgbClr val="04315F"/>
                </a:solidFill>
              </a:defRPr>
            </a:lvl1pPr>
          </a:lstStyle>
          <a:p>
            <a:pPr algn="ctr"/>
            <a:r>
              <a:rPr lang="ru-RU" cap="all" dirty="0"/>
              <a:t>Направления использования контрольных образцов для оценки качества ДСЕ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1933" y="1482404"/>
            <a:ext cx="653781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Контроль и оценка качества продукции осуществляется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методом сравнения 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с контрольным образцом.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05B5D89-607D-4858-96A0-9B0EA4BF658A}"/>
              </a:ext>
            </a:extLst>
          </p:cNvPr>
          <p:cNvSpPr txBox="1"/>
          <p:nvPr/>
        </p:nvSpPr>
        <p:spPr>
          <a:xfrm>
            <a:off x="662346" y="1944067"/>
            <a:ext cx="6544007" cy="39703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в зависимости от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назначения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 подразделяются на: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1. 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 качества поверхностей, внешнего вида, взаимного расположения деталей в сборочной единице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: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качество поверхностей при изготовлении деталей, сборочных единиц, изделий;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качество поверхностей после приработки различного вида испытаний, выработки изделиями ресурса;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качество поверхностей и материала отливки, штамповки, покрытия, сварных, паяных, клеевых соединений и т.п.;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качество сборки сборочных единиц, </a:t>
            </a:r>
            <a:r>
              <a:rPr kumimoji="0" lang="ru-RU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контровки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обжимки, </a:t>
            </a:r>
            <a:r>
              <a:rPr kumimoji="0" lang="ru-RU" sz="1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кернения</a:t>
            </a: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, маркирования, взаимного положения деталей;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- характер переходов между поверхностями, конфигурация, состояние профилей деталей и сборочных единиц;</a:t>
            </a:r>
          </a:p>
          <a:p>
            <a:pPr marL="171450" marR="0" indent="-17145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микро и макроструктуры шлифов и т.п.</a:t>
            </a:r>
            <a:endParaRPr kumimoji="0" 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R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R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200" dirty="0"/>
              <a:t>2.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КО, имеющие нормированные </a:t>
            </a:r>
            <a:r>
              <a:rPr lang="ru-RU" sz="1200" dirty="0"/>
              <a:t>и регламентированные КД или ТД  </a:t>
            </a:r>
            <a:r>
              <a:rPr lang="ru-RU" sz="1200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характеристики точности изготовления</a:t>
            </a:r>
            <a:r>
              <a:rPr lang="ru-RU" sz="1200" dirty="0"/>
              <a:t>, для контроля геометрических параметров продукции:</a:t>
            </a:r>
          </a:p>
          <a:p>
            <a:pPr marR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200" dirty="0"/>
              <a:t>- шероховатость поверхности;</a:t>
            </a:r>
          </a:p>
          <a:p>
            <a:pPr marR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200" dirty="0"/>
              <a:t>- фаска; </a:t>
            </a:r>
          </a:p>
          <a:p>
            <a:pPr marR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200" dirty="0"/>
              <a:t>- радиус скругления, радиус кромки пера, радиус перехода и т.п.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DA7BDF3-7250-417F-AEAA-908B034EE0DE}"/>
              </a:ext>
            </a:extLst>
          </p:cNvPr>
          <p:cNvSpPr txBox="1"/>
          <p:nvPr/>
        </p:nvSpPr>
        <p:spPr>
          <a:xfrm>
            <a:off x="914400" y="5714547"/>
            <a:ext cx="9239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xmlns="" id="{3B407262-A30B-4390-9379-6F10E2E90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49" y="1482404"/>
            <a:ext cx="2083473" cy="138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6C4C173-471F-4819-8398-854BB7EDA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748" y="3003808"/>
            <a:ext cx="2083473" cy="12478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826" y="4525810"/>
            <a:ext cx="2092395" cy="10578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488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6325F"/>
      </a:accent1>
      <a:accent2>
        <a:srgbClr val="7F9AB7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6325F"/>
      </a:accent1>
      <a:accent2>
        <a:srgbClr val="7F9AB7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6325F"/>
      </a:accent1>
      <a:accent2>
        <a:srgbClr val="7F9AB7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1A32CF57D4720468C1EE2213C6C02A1" ma:contentTypeVersion="0" ma:contentTypeDescription="Создание документа." ma:contentTypeScope="" ma:versionID="c970c2651e4be85887364310fb6150bb">
  <xsd:schema xmlns:xsd="http://www.w3.org/2001/XMLSchema" xmlns:xs="http://www.w3.org/2001/XMLSchema" xmlns:p="http://schemas.microsoft.com/office/2006/metadata/properties" xmlns:ns2="fc829728-1d75-49fb-8d4d-409ac1610289" targetNamespace="http://schemas.microsoft.com/office/2006/metadata/properties" ma:root="true" ma:fieldsID="52ba6d6a542bf4af828f8e51e925531d" ns2:_="">
    <xsd:import namespace="fc829728-1d75-49fb-8d4d-409ac16102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829728-1d75-49fb-8d4d-409ac161028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829728-1d75-49fb-8d4d-409ac1610289">HTUQSXXUJ4ZA-239-87</_dlc_DocId>
    <_dlc_DocIdUrl xmlns="fc829728-1d75-49fb-8d4d-409ac1610289">
      <Url>http://portal.uec-saturn.ru/snud/_layouts/15/DocIdRedir.aspx?ID=HTUQSXXUJ4ZA-239-87</Url>
      <Description>HTUQSXXUJ4ZA-239-87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A7E4E89-F76E-4612-8596-BCF5E6E912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829728-1d75-49fb-8d4d-409ac16102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A161E4-CBF5-4BA8-B7B8-1CD8B667A5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C7A70D-5CB9-4B78-BCE1-45065D6787F9}">
  <ds:schemaRefs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c829728-1d75-49fb-8d4d-409ac1610289"/>
  </ds:schemaRefs>
</ds:datastoreItem>
</file>

<file path=customXml/itemProps4.xml><?xml version="1.0" encoding="utf-8"?>
<ds:datastoreItem xmlns:ds="http://schemas.openxmlformats.org/officeDocument/2006/customXml" ds:itemID="{940397BC-11B9-4CE0-B7C9-2B2277FF3A9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6005</TotalTime>
  <Words>1173</Words>
  <Application>Microsoft Office PowerPoint</Application>
  <PresentationFormat>Лист A4 (210x297 мм)</PresentationFormat>
  <Paragraphs>99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Зайцева Екатерина Андреевна</dc:creator>
  <cp:lastModifiedBy>Бабкина Галина Владимировна</cp:lastModifiedBy>
  <cp:revision>217</cp:revision>
  <dcterms:modified xsi:type="dcterms:W3CDTF">2025-04-16T06:58:52Z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ca936e50-39e4-4c70-ae88-917a6ed5cf60</vt:lpwstr>
  </property>
  <property fmtid="{D5CDD505-2E9C-101B-9397-08002B2CF9AE}" pid="3" name="ContentTypeId">
    <vt:lpwstr>0x01010001A32CF57D4720468C1EE2213C6C02A1</vt:lpwstr>
  </property>
</Properties>
</file>