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8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50" r:id="rId1"/>
  </p:sldMasterIdLst>
  <p:notesMasterIdLst>
    <p:notesMasterId r:id="rId30"/>
  </p:notesMasterIdLst>
  <p:sldIdLst>
    <p:sldId id="299" r:id="rId2"/>
    <p:sldId id="409" r:id="rId3"/>
    <p:sldId id="411" r:id="rId4"/>
    <p:sldId id="404" r:id="rId5"/>
    <p:sldId id="403" r:id="rId6"/>
    <p:sldId id="373" r:id="rId7"/>
    <p:sldId id="375" r:id="rId8"/>
    <p:sldId id="376" r:id="rId9"/>
    <p:sldId id="414" r:id="rId10"/>
    <p:sldId id="415" r:id="rId11"/>
    <p:sldId id="413" r:id="rId12"/>
    <p:sldId id="298" r:id="rId13"/>
    <p:sldId id="320" r:id="rId14"/>
    <p:sldId id="328" r:id="rId15"/>
    <p:sldId id="329" r:id="rId16"/>
    <p:sldId id="303" r:id="rId17"/>
    <p:sldId id="304" r:id="rId18"/>
    <p:sldId id="305" r:id="rId19"/>
    <p:sldId id="307" r:id="rId20"/>
    <p:sldId id="325" r:id="rId21"/>
    <p:sldId id="412" r:id="rId22"/>
    <p:sldId id="300" r:id="rId23"/>
    <p:sldId id="308" r:id="rId24"/>
    <p:sldId id="309" r:id="rId25"/>
    <p:sldId id="321" r:id="rId26"/>
    <p:sldId id="322" r:id="rId27"/>
    <p:sldId id="317" r:id="rId28"/>
    <p:sldId id="381" r:id="rId29"/>
  </p:sldIdLst>
  <p:sldSz cx="12192000" cy="6858000"/>
  <p:notesSz cx="6797675" cy="9928225"/>
  <p:custDataLst>
    <p:tags r:id="rId31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CBCB"/>
    <a:srgbClr val="828282"/>
    <a:srgbClr val="FF66FF"/>
    <a:srgbClr val="AA1E1E"/>
    <a:srgbClr val="DFCDFF"/>
    <a:srgbClr val="D9DAFF"/>
    <a:srgbClr val="E1E2FF"/>
    <a:srgbClr val="CDCEFF"/>
    <a:srgbClr val="CCCC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46F890A9-2807-4EBB-B81D-B2AA78EC7F39}" styleName="Dunkle Formatvorlage 2 - Akzent 5/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E25E649-3F16-4E02-A733-19D2CDBF48F0}" styleName="Mittlere Formatvorlage 3 - Akz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3" autoAdjust="0"/>
    <p:restoredTop sz="90104" autoAdjust="0"/>
  </p:normalViewPr>
  <p:slideViewPr>
    <p:cSldViewPr snapToGrid="0" showGuides="1">
      <p:cViewPr varScale="1">
        <p:scale>
          <a:sx n="82" d="100"/>
          <a:sy n="82" d="100"/>
        </p:scale>
        <p:origin x="46" y="10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9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de-DE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4538"/>
            <a:ext cx="6616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D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1453C38-E22E-422C-89E4-DFA285732CBB}" type="slidenum">
              <a:rPr lang="de-DE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5322376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53C38-E22E-422C-89E4-DFA285732CBB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5077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8C3A1D-B37A-EF41-6255-C1CFCE28D1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5283C6-2BAE-70E9-52D8-EE79E6F724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552C609-62E3-2E18-0ECF-8655EFA9B6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5E3571AE-D69A-D0E8-0903-C26B1F46BC4F}"/>
              </a:ext>
            </a:extLst>
          </p:cNvPr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E2C9D2-613E-222C-1098-13E750540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F035F-1436-2AF0-3C55-842811B5D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53C38-E22E-422C-89E4-DFA285732CBB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80684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41EBAA-FA60-78E2-4436-34DBD0A191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C7B628-DE49-3868-A115-32F93BDC2B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0D1703-9387-7CB4-E1EB-4C16FFE9E0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D7E36DD2-8245-FB6A-D794-912DFFAE47AA}"/>
              </a:ext>
            </a:extLst>
          </p:cNvPr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0C7F14-8898-FF43-F1EF-8AEE7372D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B72BA2-FBE2-1628-9132-0609F22BC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53C38-E22E-422C-89E4-DFA285732CBB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1349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Валидация программирования в аэрокосмической отрасли требует независимых измерений.
При измерениях с помощью ATOS обычно сравнивают с измерениями с помощью КИМ.
Есть много потенциальных подводных камней, которые мы знаем, и следует тщательно подходить к ним.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53C38-E22E-422C-89E4-DFA285732CBB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668089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Существуют различные соображения, которые могут повлиять на результаты корреляции.
Мы знаем, что в случае с традиционными системами они могут включать:
- Стратегия выборки признаков – т.е. количество точек, используемых для установления объекта или плоскости
Как строятся геометрические элементы (из точек, сканов, окружностей или цилиндров)
Метрологические ограничения, часто основанные на определениях чертежей (частичных дугах), которые приводят к значительному изменению результатов, или косинусная ошибка при зондировании подходов.
Определение и интерпретация данных, которые часто являются собственностью или неявным знанием
Изменение температуры на 1-2 градуса на крупных деталях значительно повлияет на результаты
Воздействие удерживающих устройств между различными системами.</a:t>
            </a:r>
            <a:endParaRPr lang="en-US" baseline="0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53C38-E22E-422C-89E4-DFA285732CBB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39595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этом примере показана плоскостность, полученная по 5 точкам.
В данном случае использование данных ATOS для моделирования подхода к КИМ.
Значение плоскостности составляет 0,059 мм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53C38-E22E-422C-89E4-DFA285732CBB}" type="slidenum">
              <a:rPr lang="de-DE" smtClean="0"/>
              <a:pPr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90046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этом примере показана плоскостность, полученная на основе 15 точек.
В данном случае использование данных ATOS для моделирования подхода к КИМ.
Значение плоскостности составляет 0,114 мм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53C38-E22E-422C-89E4-DFA285732CBB}" type="slidenum">
              <a:rPr lang="de-DE" smtClean="0"/>
              <a:pPr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31178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этом примере показана плоскостность, полученная с использованием всей сетки (~187 000 точек)
Значение плоскостности составляет 0,319 мм
Это разница в значении 0,250 мм при использовании точно такой же геометрии подчеркивания для оценки результата.
Это вполне реальный сценарий при сравнении 3D-данных с тактильными системами.
Они всегда дадут разные результаты.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53C38-E22E-422C-89E4-DFA285732CBB}" type="slidenum">
              <a:rPr lang="de-DE" smtClean="0"/>
              <a:pPr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93962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этом примере показано размерное соотношение между внутренним диаметром и внешней стороной руки.
Диаметр с толщиной поверхности совсем небольшой (менее 10мм)
Заявленные торцевые поверхности плеч, указанные по оси в диапазоне внутренних диаметров при исследовании повторяемости, составляют 0,019-0,054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53C38-E22E-422C-89E4-DFA285732CBB}" type="slidenum">
              <a:rPr lang="de-DE" smtClean="0"/>
              <a:pPr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54332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Та же геометрия была пересмотрена с помощью стабилизирующей </a:t>
            </a:r>
            <a:r>
              <a:rPr lang="ru-RU" dirty="0" err="1"/>
              <a:t>подогночной</a:t>
            </a:r>
            <a:r>
              <a:rPr lang="ru-RU" dirty="0"/>
              <a:t> плоскости на соседней грани.
Это улучшило повторяемость и фактическое значение на конце рычага до рабочего диапазона менее 0,006 мм с более чем 0,05 мм.
В данном примере это было сочетание требований к чертежам и неявных знаний деталей для получения желаемого результата.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53C38-E22E-422C-89E4-DFA285732CBB}" type="slidenum">
              <a:rPr lang="de-DE" smtClean="0"/>
              <a:pPr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82333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Традиционные/тактильные системы имеют мало шансов оценить профиль поверхности в тех же условиях, что и данные ATOS.
Часто анализ заключается в том, чтобы просто провести двухмерные проверки точек на поверхности и сообщить о них, часто это касается положений, определенных на чертеже.
Это дополнительная работа в мире ATOS, которая превосходит работу с 3D-данными.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53C38-E22E-422C-89E4-DFA285732CBB}" type="slidenum">
              <a:rPr lang="de-DE" smtClean="0"/>
              <a:pPr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963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53C38-E22E-422C-89E4-DFA285732CBB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3920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Косинусная Ошибка  — это очень реальное влияние, наиболее заметное при попытке соотнести малые допуски или определенные маленькие или быстро меняющиеся геометрии, такие как радиусы задней кромки на профилях.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53C38-E22E-422C-89E4-DFA285732CBB}" type="slidenum">
              <a:rPr lang="de-DE" smtClean="0"/>
              <a:pPr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53022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Зная подводные камни в методах и конструкциях, которые мы выделили, мы рекомендуем подход с прямой корреляцией.
Существуют очевидные различия в методах выборки, в том, как строится геометрия, в неявном знании клиента/поставщика и в целом в шуме в процессе корреляции.
Мы предлагаем оценить данные ATOS путем устранения этих неоднозначностей.  Мы называем это подходом «прямой корреляции».  Это позволяет проводить полные аналогичные измерения.
Это нормализует очевидные различия, которые мы выделили, и позволяет сосредоточиться на истинных основных различиях в измеренной геометрии.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53C38-E22E-422C-89E4-DFA285732CBB}" type="slidenum">
              <a:rPr lang="de-DE" smtClean="0"/>
              <a:pPr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13816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Проведение 3D и 2D исследования повторяемости ATOS для выполнения требований к повторяемости (например, AS13003) 
Используйте программное обеспечение для определения наиболее подходящей сетки из упражнения на повторяемость.  По сути, это и есть «средняя» сетка.</a:t>
            </a:r>
            <a:endParaRPr lang="en-US" baseline="0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53C38-E22E-422C-89E4-DFA285732CBB}" type="slidenum">
              <a:rPr lang="de-DE" smtClean="0"/>
              <a:pPr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36365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Создайте ряд отформатированных точек поверхности, распределенных по сетке.
Количество должно быть определено конечным пользователем или клиентом для обеспечения требуемого уровня покрытия и корреляции.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53C38-E22E-422C-89E4-DFA285732CBB}" type="slidenum">
              <a:rPr lang="de-DE" smtClean="0"/>
              <a:pPr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85008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Экспортируйте эти файлы в текстовые файлы в соответствии с используемой машиной КИМ.
Используйте точки для привода КИМ.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53C38-E22E-422C-89E4-DFA285732CBB}" type="slidenum">
              <a:rPr lang="de-DE" smtClean="0"/>
              <a:pPr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83272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Отчет об абсолютной разнице по пунктам.
Это реальное представление о фактических различиях между измерениями на КИМ и ATOS.
Он практически не зависит от шума измерения.
Очевидно, что важно, чтобы в процессе было достаточное понимание различий температур и приборов.
Это позволяет более целенаправленно анализировать различия между методами измерения, которые должно быть легче идентифицировать.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53C38-E22E-422C-89E4-DFA285732CBB}" type="slidenum">
              <a:rPr lang="de-DE" smtClean="0"/>
              <a:pPr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478541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Мы чувствуем, что это эффективное использование ресурсов и останавливает цикличность и глубину разговоров, которые часто происходят в этом процессе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53C38-E22E-422C-89E4-DFA285732CBB}" type="slidenum">
              <a:rPr lang="de-DE" smtClean="0"/>
              <a:pPr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806463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53C38-E22E-422C-89E4-DFA285732CBB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3505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53C38-E22E-422C-89E4-DFA285732CBB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84345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53C38-E22E-422C-89E4-DFA285732CBB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704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53C38-E22E-422C-89E4-DFA285732CBB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5236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53C38-E22E-422C-89E4-DFA285732CBB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97190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53C38-E22E-422C-89E4-DFA285732CBB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381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53C38-E22E-422C-89E4-DFA285732CBB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65824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2626CD-7D70-2352-FADC-E103E0EC2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60D00B-2E5B-246B-792E-249B6B21AD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7147AB-EF08-76B3-94B5-268BE9F544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C2A5E0B7-04AF-3F64-5BE3-34F2E054267B}"/>
              </a:ext>
            </a:extLst>
          </p:cNvPr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85D35E-80FF-CD61-624F-64796BD50B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72AE79-BD7D-0EAA-6205-9347028A7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53C38-E22E-422C-89E4-DFA285732CBB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40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roppe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4527549" y="2664168"/>
            <a:ext cx="6767513" cy="329308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0" name="Textplatzhalter 15"/>
          <p:cNvSpPr>
            <a:spLocks noGrp="1"/>
          </p:cNvSpPr>
          <p:nvPr>
            <p:ph type="body" sz="quarter" idx="19" hasCustomPrompt="1"/>
          </p:nvPr>
        </p:nvSpPr>
        <p:spPr>
          <a:xfrm>
            <a:off x="0" y="800100"/>
            <a:ext cx="5995988" cy="2406280"/>
          </a:xfr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/>
              <a:t>    </a:t>
            </a: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7" hasCustomPrompt="1"/>
          </p:nvPr>
        </p:nvSpPr>
        <p:spPr>
          <a:xfrm>
            <a:off x="902494" y="1019625"/>
            <a:ext cx="5093494" cy="2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noProof="0" dirty="0"/>
              <a:t>Event</a:t>
            </a:r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8" hasCustomPrompt="1"/>
          </p:nvPr>
        </p:nvSpPr>
        <p:spPr>
          <a:xfrm>
            <a:off x="902494" y="2743650"/>
            <a:ext cx="3621881" cy="28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noProof="0" dirty="0"/>
              <a:t>Presenters name </a:t>
            </a:r>
            <a:r>
              <a:rPr lang="en-US" b="0" kern="0" noProof="0" dirty="0"/>
              <a:t>| Date</a:t>
            </a:r>
            <a:r>
              <a:rPr lang="en-US" noProof="0" dirty="0"/>
              <a:t> </a:t>
            </a:r>
          </a:p>
        </p:txBody>
      </p:sp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902493" y="1380491"/>
            <a:ext cx="5093495" cy="1210812"/>
          </a:xfrm>
        </p:spPr>
        <p:txBody>
          <a:bodyPr wrap="square" anchor="t" anchorCtr="0">
            <a:noAutofit/>
          </a:bodyPr>
          <a:lstStyle>
            <a:lvl1pPr>
              <a:defRPr sz="2200">
                <a:solidFill>
                  <a:srgbClr val="AA1E1E"/>
                </a:solidFill>
              </a:defRPr>
            </a:lvl1pPr>
          </a:lstStyle>
          <a:p>
            <a:pPr lvl="0"/>
            <a:r>
              <a:rPr lang="en-US" noProof="0" dirty="0"/>
              <a:t>Presentation titles with several lines are possible, even with a third row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x Content (1/3, 2/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25"/>
          </p:nvPr>
        </p:nvSpPr>
        <p:spPr>
          <a:xfrm>
            <a:off x="896938" y="1376365"/>
            <a:ext cx="3316288" cy="4937725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26"/>
          </p:nvPr>
        </p:nvSpPr>
        <p:spPr>
          <a:xfrm>
            <a:off x="4419600" y="1376365"/>
            <a:ext cx="6875462" cy="4937725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Slide title, not presentation title</a:t>
            </a:r>
          </a:p>
        </p:txBody>
      </p:sp>
    </p:spTree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Text, 2/3x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30"/>
          </p:nvPr>
        </p:nvSpPr>
        <p:spPr>
          <a:xfrm>
            <a:off x="896938" y="1376365"/>
            <a:ext cx="3316287" cy="4937725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31"/>
          </p:nvPr>
        </p:nvSpPr>
        <p:spPr>
          <a:xfrm>
            <a:off x="4527550" y="1376365"/>
            <a:ext cx="7664449" cy="4937725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Slide title, not presentation title</a:t>
            </a:r>
          </a:p>
        </p:txBody>
      </p:sp>
    </p:spTree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2x Content, 1/2x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26"/>
          </p:nvPr>
        </p:nvSpPr>
        <p:spPr>
          <a:xfrm>
            <a:off x="896938" y="1376366"/>
            <a:ext cx="5099051" cy="4937725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27"/>
          </p:nvPr>
        </p:nvSpPr>
        <p:spPr>
          <a:xfrm>
            <a:off x="6297613" y="1376366"/>
            <a:ext cx="4997449" cy="4937725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Slide title, not presentation title</a:t>
            </a:r>
          </a:p>
        </p:txBody>
      </p:sp>
    </p:spTree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x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29"/>
          </p:nvPr>
        </p:nvSpPr>
        <p:spPr>
          <a:xfrm>
            <a:off x="1003300" y="1376366"/>
            <a:ext cx="4992688" cy="4937725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30"/>
          </p:nvPr>
        </p:nvSpPr>
        <p:spPr>
          <a:xfrm>
            <a:off x="6297613" y="1376366"/>
            <a:ext cx="4994274" cy="4937725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Slide title, not presentation title</a:t>
            </a:r>
          </a:p>
        </p:txBody>
      </p:sp>
    </p:spTree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x Content, 2x Pictur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29"/>
          </p:nvPr>
        </p:nvSpPr>
        <p:spPr>
          <a:xfrm>
            <a:off x="896938" y="1376366"/>
            <a:ext cx="6838950" cy="4937725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30"/>
          </p:nvPr>
        </p:nvSpPr>
        <p:spPr>
          <a:xfrm>
            <a:off x="8067675" y="1376362"/>
            <a:ext cx="3227388" cy="2362201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31"/>
          </p:nvPr>
        </p:nvSpPr>
        <p:spPr>
          <a:xfrm>
            <a:off x="8067675" y="3949699"/>
            <a:ext cx="3224211" cy="2361600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14" name="Title 1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Slide title, not presentation title</a:t>
            </a:r>
          </a:p>
        </p:txBody>
      </p:sp>
    </p:spTree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x Content, 3x Pictures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30"/>
          </p:nvPr>
        </p:nvSpPr>
        <p:spPr>
          <a:xfrm>
            <a:off x="896938" y="1376366"/>
            <a:ext cx="6838950" cy="4937725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31"/>
          </p:nvPr>
        </p:nvSpPr>
        <p:spPr>
          <a:xfrm>
            <a:off x="8067675" y="1376362"/>
            <a:ext cx="3227388" cy="1520045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32"/>
          </p:nvPr>
        </p:nvSpPr>
        <p:spPr>
          <a:xfrm>
            <a:off x="8076397" y="3031607"/>
            <a:ext cx="3218666" cy="1644388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33"/>
          </p:nvPr>
        </p:nvSpPr>
        <p:spPr>
          <a:xfrm>
            <a:off x="8076397" y="4811193"/>
            <a:ext cx="3215490" cy="1498191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16" name="Title 15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Slide title, not presentation title</a:t>
            </a:r>
          </a:p>
        </p:txBody>
      </p:sp>
    </p:spTree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x Picture, 2x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29"/>
          </p:nvPr>
        </p:nvSpPr>
        <p:spPr>
          <a:xfrm>
            <a:off x="1003299" y="1376363"/>
            <a:ext cx="4992689" cy="2362200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30"/>
          </p:nvPr>
        </p:nvSpPr>
        <p:spPr>
          <a:xfrm>
            <a:off x="6302374" y="1376363"/>
            <a:ext cx="4992689" cy="2362200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31"/>
          </p:nvPr>
        </p:nvSpPr>
        <p:spPr>
          <a:xfrm>
            <a:off x="896938" y="3949701"/>
            <a:ext cx="5099050" cy="2359024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2"/>
          </p:nvPr>
        </p:nvSpPr>
        <p:spPr>
          <a:xfrm>
            <a:off x="6192839" y="3949701"/>
            <a:ext cx="5102224" cy="2359024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16" name="Title 15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Slide title, not presentation title</a:t>
            </a:r>
          </a:p>
        </p:txBody>
      </p:sp>
    </p:spTree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x Content, 2x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26"/>
          </p:nvPr>
        </p:nvSpPr>
        <p:spPr>
          <a:xfrm>
            <a:off x="896939" y="1376364"/>
            <a:ext cx="10394948" cy="2362200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7"/>
          </p:nvPr>
        </p:nvSpPr>
        <p:spPr>
          <a:xfrm>
            <a:off x="1003300" y="3949737"/>
            <a:ext cx="4992687" cy="2357480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8"/>
          </p:nvPr>
        </p:nvSpPr>
        <p:spPr>
          <a:xfrm>
            <a:off x="6297613" y="3949737"/>
            <a:ext cx="4997449" cy="2357480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14" name="Title 1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Slide title, not presentation title</a:t>
            </a:r>
          </a:p>
        </p:txBody>
      </p:sp>
    </p:spTree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x Picture, 1x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26"/>
          </p:nvPr>
        </p:nvSpPr>
        <p:spPr>
          <a:xfrm>
            <a:off x="1003300" y="1376363"/>
            <a:ext cx="4992688" cy="2362199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7"/>
          </p:nvPr>
        </p:nvSpPr>
        <p:spPr>
          <a:xfrm>
            <a:off x="6297613" y="1376364"/>
            <a:ext cx="4997450" cy="2362199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28"/>
          </p:nvPr>
        </p:nvSpPr>
        <p:spPr>
          <a:xfrm>
            <a:off x="896938" y="3949701"/>
            <a:ext cx="10394949" cy="2359024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14" name="Title 1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Slide title, not presentation title</a:t>
            </a:r>
          </a:p>
        </p:txBody>
      </p:sp>
    </p:spTree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x Content, 2x Pictures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29"/>
          </p:nvPr>
        </p:nvSpPr>
        <p:spPr>
          <a:xfrm>
            <a:off x="896939" y="1376363"/>
            <a:ext cx="10394948" cy="1701481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30"/>
          </p:nvPr>
        </p:nvSpPr>
        <p:spPr>
          <a:xfrm>
            <a:off x="1003300" y="3272246"/>
            <a:ext cx="4992687" cy="3036480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31"/>
          </p:nvPr>
        </p:nvSpPr>
        <p:spPr>
          <a:xfrm>
            <a:off x="6297613" y="3272246"/>
            <a:ext cx="4994274" cy="3036480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13" name="Title 12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Slide title, not presentation title</a:t>
            </a:r>
          </a:p>
        </p:txBody>
      </p:sp>
    </p:spTree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x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5"/>
          </p:nvPr>
        </p:nvSpPr>
        <p:spPr/>
        <p:txBody>
          <a:bodyPr/>
          <a:lstStyle>
            <a:lvl1pPr>
              <a:defRPr>
                <a:solidFill>
                  <a:srgbClr val="CBCBCB"/>
                </a:solidFill>
              </a:defRPr>
            </a:lvl1pPr>
          </a:lstStyle>
          <a:p>
            <a:endParaRPr lang="en-US" dirty="0">
              <a:latin typeface="Verdana" panose="020B0604030504040204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26"/>
          </p:nvPr>
        </p:nvSpPr>
        <p:spPr>
          <a:xfrm>
            <a:off x="896938" y="1376365"/>
            <a:ext cx="5099050" cy="4937725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27"/>
          </p:nvPr>
        </p:nvSpPr>
        <p:spPr>
          <a:xfrm>
            <a:off x="6192836" y="1376365"/>
            <a:ext cx="5099050" cy="4937725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Slide title, not presentation title</a:t>
            </a:r>
          </a:p>
        </p:txBody>
      </p:sp>
    </p:spTree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x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27"/>
          </p:nvPr>
        </p:nvSpPr>
        <p:spPr>
          <a:xfrm>
            <a:off x="904001" y="1376366"/>
            <a:ext cx="3309224" cy="4937725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28"/>
          </p:nvPr>
        </p:nvSpPr>
        <p:spPr>
          <a:xfrm>
            <a:off x="4419600" y="1376366"/>
            <a:ext cx="3316287" cy="4937725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29"/>
          </p:nvPr>
        </p:nvSpPr>
        <p:spPr>
          <a:xfrm>
            <a:off x="7961313" y="1376366"/>
            <a:ext cx="3330574" cy="4937725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dirty="0"/>
              <a:t>Slide title, not presentation title</a:t>
            </a:r>
          </a:p>
        </p:txBody>
      </p:sp>
    </p:spTree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x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30"/>
          </p:nvPr>
        </p:nvSpPr>
        <p:spPr>
          <a:xfrm>
            <a:off x="1003300" y="1376366"/>
            <a:ext cx="3209925" cy="4937725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31"/>
          </p:nvPr>
        </p:nvSpPr>
        <p:spPr>
          <a:xfrm>
            <a:off x="4527550" y="1376366"/>
            <a:ext cx="3215490" cy="4937725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32"/>
          </p:nvPr>
        </p:nvSpPr>
        <p:spPr>
          <a:xfrm>
            <a:off x="8067675" y="1376366"/>
            <a:ext cx="3227388" cy="4937725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13" name="Title 12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Slide title, not presentation title</a:t>
            </a:r>
          </a:p>
        </p:txBody>
      </p:sp>
    </p:spTree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x Content, 4x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31"/>
          </p:nvPr>
        </p:nvSpPr>
        <p:spPr>
          <a:xfrm>
            <a:off x="896938" y="1376366"/>
            <a:ext cx="3316287" cy="4937725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32"/>
          </p:nvPr>
        </p:nvSpPr>
        <p:spPr>
          <a:xfrm>
            <a:off x="4527550" y="1376363"/>
            <a:ext cx="3208338" cy="2361065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33"/>
          </p:nvPr>
        </p:nvSpPr>
        <p:spPr>
          <a:xfrm>
            <a:off x="8067675" y="1376364"/>
            <a:ext cx="3227387" cy="2362199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34"/>
          </p:nvPr>
        </p:nvSpPr>
        <p:spPr>
          <a:xfrm>
            <a:off x="4527551" y="3949701"/>
            <a:ext cx="3208338" cy="2359024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35"/>
          </p:nvPr>
        </p:nvSpPr>
        <p:spPr>
          <a:xfrm>
            <a:off x="8067675" y="3949700"/>
            <a:ext cx="3224212" cy="2360153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20" name="Title 19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Slide title, not presentation title</a:t>
            </a:r>
          </a:p>
        </p:txBody>
      </p:sp>
    </p:spTree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x Content, 6x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32"/>
          </p:nvPr>
        </p:nvSpPr>
        <p:spPr>
          <a:xfrm>
            <a:off x="896938" y="1376366"/>
            <a:ext cx="3316288" cy="4937725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33"/>
          </p:nvPr>
        </p:nvSpPr>
        <p:spPr>
          <a:xfrm>
            <a:off x="4527549" y="1376363"/>
            <a:ext cx="3207654" cy="1520045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34"/>
          </p:nvPr>
        </p:nvSpPr>
        <p:spPr>
          <a:xfrm>
            <a:off x="4536219" y="3031607"/>
            <a:ext cx="3198985" cy="1644388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35"/>
          </p:nvPr>
        </p:nvSpPr>
        <p:spPr>
          <a:xfrm>
            <a:off x="4536199" y="4811194"/>
            <a:ext cx="3195829" cy="1498191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36"/>
          </p:nvPr>
        </p:nvSpPr>
        <p:spPr>
          <a:xfrm>
            <a:off x="8067675" y="1376362"/>
            <a:ext cx="3227388" cy="1520045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23" name="Picture Placeholder 6"/>
          <p:cNvSpPr>
            <a:spLocks noGrp="1"/>
          </p:cNvSpPr>
          <p:nvPr>
            <p:ph type="pic" sz="quarter" idx="37"/>
          </p:nvPr>
        </p:nvSpPr>
        <p:spPr>
          <a:xfrm>
            <a:off x="8076397" y="3031606"/>
            <a:ext cx="3218666" cy="1644388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38"/>
          </p:nvPr>
        </p:nvSpPr>
        <p:spPr>
          <a:xfrm>
            <a:off x="8076397" y="4811193"/>
            <a:ext cx="3215490" cy="1498191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Slide title, not presentation title</a:t>
            </a:r>
          </a:p>
        </p:txBody>
      </p:sp>
    </p:spTree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x Content, 3x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32"/>
          </p:nvPr>
        </p:nvSpPr>
        <p:spPr>
          <a:xfrm>
            <a:off x="896938" y="1376363"/>
            <a:ext cx="3316287" cy="2362200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15" name="Content Placeholder 5"/>
          <p:cNvSpPr>
            <a:spLocks noGrp="1"/>
          </p:cNvSpPr>
          <p:nvPr>
            <p:ph sz="quarter" idx="33"/>
          </p:nvPr>
        </p:nvSpPr>
        <p:spPr>
          <a:xfrm>
            <a:off x="4419599" y="1376364"/>
            <a:ext cx="3316288" cy="2362200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16" name="Content Placeholder 5"/>
          <p:cNvSpPr>
            <a:spLocks noGrp="1"/>
          </p:cNvSpPr>
          <p:nvPr>
            <p:ph sz="quarter" idx="34"/>
          </p:nvPr>
        </p:nvSpPr>
        <p:spPr>
          <a:xfrm>
            <a:off x="7961313" y="1376364"/>
            <a:ext cx="3337309" cy="2362200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35"/>
          </p:nvPr>
        </p:nvSpPr>
        <p:spPr>
          <a:xfrm>
            <a:off x="1003300" y="3949737"/>
            <a:ext cx="3209924" cy="2357480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36"/>
          </p:nvPr>
        </p:nvSpPr>
        <p:spPr>
          <a:xfrm>
            <a:off x="4527550" y="3949701"/>
            <a:ext cx="3215489" cy="2359023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37"/>
          </p:nvPr>
        </p:nvSpPr>
        <p:spPr>
          <a:xfrm>
            <a:off x="8067675" y="3949701"/>
            <a:ext cx="3224211" cy="2359024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Slide title, not presentation title</a:t>
            </a:r>
          </a:p>
        </p:txBody>
      </p:sp>
    </p:spTree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x Pictures, 3x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32"/>
          </p:nvPr>
        </p:nvSpPr>
        <p:spPr>
          <a:xfrm>
            <a:off x="896938" y="3949701"/>
            <a:ext cx="3316287" cy="2359023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33"/>
          </p:nvPr>
        </p:nvSpPr>
        <p:spPr>
          <a:xfrm>
            <a:off x="4419599" y="3949700"/>
            <a:ext cx="3316288" cy="2359024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34"/>
          </p:nvPr>
        </p:nvSpPr>
        <p:spPr>
          <a:xfrm>
            <a:off x="7961313" y="3949700"/>
            <a:ext cx="3333749" cy="2359024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35"/>
          </p:nvPr>
        </p:nvSpPr>
        <p:spPr>
          <a:xfrm>
            <a:off x="997742" y="1376363"/>
            <a:ext cx="3215482" cy="2360486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36"/>
          </p:nvPr>
        </p:nvSpPr>
        <p:spPr>
          <a:xfrm>
            <a:off x="4527550" y="1376362"/>
            <a:ext cx="3215490" cy="2362202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37"/>
          </p:nvPr>
        </p:nvSpPr>
        <p:spPr>
          <a:xfrm>
            <a:off x="8076397" y="1376362"/>
            <a:ext cx="3215490" cy="2362202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Slide title, not presentation title</a:t>
            </a:r>
          </a:p>
        </p:txBody>
      </p:sp>
    </p:spTree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x Text, 1x Picture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25"/>
          </p:nvPr>
        </p:nvSpPr>
        <p:spPr>
          <a:xfrm>
            <a:off x="896937" y="1376363"/>
            <a:ext cx="10394949" cy="1088181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6"/>
          </p:nvPr>
        </p:nvSpPr>
        <p:spPr>
          <a:xfrm>
            <a:off x="1003300" y="2658944"/>
            <a:ext cx="10288588" cy="3649781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Slide title, not presentation title</a:t>
            </a:r>
          </a:p>
        </p:txBody>
      </p:sp>
    </p:spTree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x Picture, 1x Text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25"/>
          </p:nvPr>
        </p:nvSpPr>
        <p:spPr>
          <a:xfrm>
            <a:off x="1009694" y="1376363"/>
            <a:ext cx="10288588" cy="3768844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26"/>
          </p:nvPr>
        </p:nvSpPr>
        <p:spPr>
          <a:xfrm>
            <a:off x="896939" y="5339608"/>
            <a:ext cx="10394948" cy="969118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Slide title, not presentation title</a:t>
            </a:r>
          </a:p>
        </p:txBody>
      </p:sp>
    </p:spTree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x Content, 1x Picture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27"/>
          </p:nvPr>
        </p:nvSpPr>
        <p:spPr>
          <a:xfrm>
            <a:off x="896938" y="1376364"/>
            <a:ext cx="10394948" cy="2362200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8"/>
          </p:nvPr>
        </p:nvSpPr>
        <p:spPr>
          <a:xfrm>
            <a:off x="1003300" y="3949701"/>
            <a:ext cx="10288585" cy="2359024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Slide title, not presentation title</a:t>
            </a:r>
          </a:p>
        </p:txBody>
      </p:sp>
    </p:spTree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896938" y="1376367"/>
            <a:ext cx="10394948" cy="4937725"/>
          </a:xfrm>
        </p:spPr>
        <p:txBody>
          <a:bodyPr tIns="0" anchor="ctr" anchorCtr="0">
            <a:noAutofit/>
          </a:bodyPr>
          <a:lstStyle>
            <a:lvl1pPr algn="ctr">
              <a:defRPr sz="3000"/>
            </a:lvl1pPr>
          </a:lstStyle>
          <a:p>
            <a:pPr lvl="0"/>
            <a:r>
              <a:rPr lang="en-US" noProof="0" dirty="0"/>
              <a:t>Insert Statement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Slide title, not presentation title</a:t>
            </a:r>
          </a:p>
        </p:txBody>
      </p:sp>
    </p:spTree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6"/>
          <p:cNvSpPr>
            <a:spLocks noGrp="1"/>
          </p:cNvSpPr>
          <p:nvPr>
            <p:ph type="body" sz="quarter" idx="18" hasCustomPrompt="1"/>
          </p:nvPr>
        </p:nvSpPr>
        <p:spPr>
          <a:xfrm>
            <a:off x="902494" y="2743650"/>
            <a:ext cx="3621881" cy="28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noProof="0" dirty="0"/>
              <a:t>Presenters name </a:t>
            </a:r>
            <a:r>
              <a:rPr lang="en-US" b="0" kern="0" noProof="0" dirty="0"/>
              <a:t>| Date</a:t>
            </a:r>
            <a:r>
              <a:rPr lang="en-US" noProof="0" dirty="0"/>
              <a:t> </a:t>
            </a:r>
          </a:p>
        </p:txBody>
      </p:sp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902493" y="1380491"/>
            <a:ext cx="5093495" cy="1210812"/>
          </a:xfrm>
        </p:spPr>
        <p:txBody>
          <a:bodyPr wrap="square" anchor="t" anchorCtr="0">
            <a:noAutofit/>
          </a:bodyPr>
          <a:lstStyle>
            <a:lvl1pPr>
              <a:defRPr sz="2200">
                <a:solidFill>
                  <a:srgbClr val="AA1E1E"/>
                </a:solidFill>
              </a:defRPr>
            </a:lvl1pPr>
          </a:lstStyle>
          <a:p>
            <a:pPr lvl="0"/>
            <a:r>
              <a:rPr lang="en-US" noProof="0" dirty="0"/>
              <a:t>Presentation titles with several </a:t>
            </a:r>
            <a:br>
              <a:rPr lang="en-US" noProof="0" dirty="0"/>
            </a:br>
            <a:r>
              <a:rPr lang="en-US" noProof="0" dirty="0"/>
              <a:t>lines are possible, even with a third row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6297613" y="1380492"/>
            <a:ext cx="5894387" cy="4576762"/>
          </a:xfrm>
        </p:spPr>
        <p:txBody>
          <a:bodyPr/>
          <a:lstStyle/>
          <a:p>
            <a:endParaRPr lang="en-US"/>
          </a:p>
        </p:txBody>
      </p:sp>
      <p:sp>
        <p:nvSpPr>
          <p:cNvPr id="6" name="Textplatzhalter 4"/>
          <p:cNvSpPr>
            <a:spLocks noGrp="1"/>
          </p:cNvSpPr>
          <p:nvPr>
            <p:ph type="body" sz="quarter" idx="17" hasCustomPrompt="1"/>
          </p:nvPr>
        </p:nvSpPr>
        <p:spPr>
          <a:xfrm>
            <a:off x="902494" y="1019625"/>
            <a:ext cx="5093494" cy="2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noProof="0" dirty="0"/>
              <a:t>Event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x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1003300" y="1376367"/>
            <a:ext cx="10291763" cy="4937725"/>
          </a:xfrm>
        </p:spPr>
        <p:txBody>
          <a:bodyPr/>
          <a:lstStyle/>
          <a:p>
            <a:endParaRPr lang="en-US" noProof="0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Slide title, not presentation title</a:t>
            </a:r>
          </a:p>
        </p:txBody>
      </p:sp>
    </p:spTree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x Movie 16: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5" name="Media Placeholder 4"/>
          <p:cNvSpPr>
            <a:spLocks noGrp="1"/>
          </p:cNvSpPr>
          <p:nvPr>
            <p:ph type="media" sz="quarter" idx="20" hasCustomPrompt="1"/>
          </p:nvPr>
        </p:nvSpPr>
        <p:spPr>
          <a:xfrm>
            <a:off x="1728991" y="1376367"/>
            <a:ext cx="8767461" cy="4937725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/>
              <a:t>Movie 16:9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Slide title, not presentation title</a:t>
            </a:r>
          </a:p>
        </p:txBody>
      </p:sp>
    </p:spTree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x Movie 16:9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5" name="Media Placeholder 4"/>
          <p:cNvSpPr>
            <a:spLocks noGrp="1"/>
          </p:cNvSpPr>
          <p:nvPr>
            <p:ph type="media" sz="quarter" idx="20" hasCustomPrompt="1"/>
          </p:nvPr>
        </p:nvSpPr>
        <p:spPr>
          <a:xfrm>
            <a:off x="2374808" y="1376363"/>
            <a:ext cx="7685506" cy="4323068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/>
              <a:t>Movie 16:9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>
          <a:xfrm>
            <a:off x="2258677" y="5873180"/>
            <a:ext cx="7359091" cy="435545"/>
          </a:xfrm>
        </p:spPr>
        <p:txBody>
          <a:bodyPr tIns="0" rIns="0" bIns="0">
            <a:noAutofit/>
          </a:bodyPr>
          <a:lstStyle/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Slide title, not presentation title</a:t>
            </a:r>
          </a:p>
        </p:txBody>
      </p:sp>
    </p:spTree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x Movie 4:3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5" name="Media Placeholder 4"/>
          <p:cNvSpPr>
            <a:spLocks noGrp="1"/>
          </p:cNvSpPr>
          <p:nvPr>
            <p:ph type="media" sz="quarter" idx="20" hasCustomPrompt="1"/>
          </p:nvPr>
        </p:nvSpPr>
        <p:spPr>
          <a:xfrm>
            <a:off x="3225686" y="1376363"/>
            <a:ext cx="5769056" cy="4327125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/>
              <a:t>Movie 16:9</a:t>
            </a:r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21"/>
          </p:nvPr>
        </p:nvSpPr>
        <p:spPr>
          <a:xfrm>
            <a:off x="3109191" y="5873180"/>
            <a:ext cx="6459321" cy="435545"/>
          </a:xfrm>
        </p:spPr>
        <p:txBody>
          <a:bodyPr tIns="0" rIns="0" bIns="0">
            <a:noAutofit/>
          </a:bodyPr>
          <a:lstStyle/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Slide title, not presentation title</a:t>
            </a:r>
          </a:p>
        </p:txBody>
      </p:sp>
    </p:spTree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Text, 2/3x Movie 16: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5" name="Media Placeholder 4"/>
          <p:cNvSpPr>
            <a:spLocks noGrp="1"/>
          </p:cNvSpPr>
          <p:nvPr>
            <p:ph type="media" sz="quarter" idx="20" hasCustomPrompt="1"/>
          </p:nvPr>
        </p:nvSpPr>
        <p:spPr>
          <a:xfrm>
            <a:off x="4527550" y="1376363"/>
            <a:ext cx="7664450" cy="4323469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/>
              <a:t>Movie 16:9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21"/>
          </p:nvPr>
        </p:nvSpPr>
        <p:spPr>
          <a:xfrm>
            <a:off x="896938" y="1376366"/>
            <a:ext cx="3316287" cy="4937725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Slide title, not presentation title</a:t>
            </a:r>
          </a:p>
        </p:txBody>
      </p:sp>
    </p:spTree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Text, 2/3x Movie 4: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20"/>
          </p:nvPr>
        </p:nvSpPr>
        <p:spPr>
          <a:xfrm>
            <a:off x="896938" y="1376367"/>
            <a:ext cx="3316287" cy="4937725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7" name="Media Placeholder 6"/>
          <p:cNvSpPr>
            <a:spLocks noGrp="1"/>
          </p:cNvSpPr>
          <p:nvPr>
            <p:ph type="media" sz="quarter" idx="21" hasCustomPrompt="1"/>
          </p:nvPr>
        </p:nvSpPr>
        <p:spPr>
          <a:xfrm>
            <a:off x="4527549" y="1376367"/>
            <a:ext cx="6281100" cy="4937725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/>
              <a:t>Movie 16:9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Slide title, not presentation title</a:t>
            </a:r>
          </a:p>
        </p:txBody>
      </p:sp>
    </p:spTree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x Movie 4: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5" name="Media Placeholder 4"/>
          <p:cNvSpPr>
            <a:spLocks noGrp="1"/>
          </p:cNvSpPr>
          <p:nvPr>
            <p:ph type="media" sz="quarter" idx="20" hasCustomPrompt="1"/>
          </p:nvPr>
        </p:nvSpPr>
        <p:spPr>
          <a:xfrm>
            <a:off x="3051132" y="1376367"/>
            <a:ext cx="6273482" cy="4937725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/>
              <a:t>Movie 16:9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Slide title, not presentation title</a:t>
            </a:r>
          </a:p>
        </p:txBody>
      </p:sp>
    </p:spTree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d Slide 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 Title with Croppe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4"/>
          <p:cNvSpPr>
            <a:spLocks noGrp="1"/>
          </p:cNvSpPr>
          <p:nvPr>
            <p:ph type="body" sz="quarter" idx="17" hasCustomPrompt="1"/>
          </p:nvPr>
        </p:nvSpPr>
        <p:spPr>
          <a:xfrm>
            <a:off x="902493" y="1019625"/>
            <a:ext cx="6833395" cy="2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noProof="0" dirty="0"/>
              <a:t>Event</a:t>
            </a:r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8" hasCustomPrompt="1"/>
          </p:nvPr>
        </p:nvSpPr>
        <p:spPr>
          <a:xfrm>
            <a:off x="902493" y="2743650"/>
            <a:ext cx="3561557" cy="28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noProof="0" dirty="0"/>
              <a:t>Presenters name </a:t>
            </a:r>
            <a:r>
              <a:rPr lang="en-US" b="0" kern="0" noProof="0" dirty="0"/>
              <a:t>| Date</a:t>
            </a:r>
            <a:r>
              <a:rPr lang="en-US" noProof="0" dirty="0"/>
              <a:t> </a:t>
            </a:r>
          </a:p>
        </p:txBody>
      </p:sp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902493" y="1380491"/>
            <a:ext cx="6833395" cy="1210812"/>
          </a:xfrm>
        </p:spPr>
        <p:txBody>
          <a:bodyPr wrap="square" anchor="t" anchorCtr="0">
            <a:noAutofit/>
          </a:bodyPr>
          <a:lstStyle>
            <a:lvl1pPr>
              <a:defRPr sz="2200">
                <a:solidFill>
                  <a:srgbClr val="AA1E1E"/>
                </a:solidFill>
              </a:defRPr>
            </a:lvl1pPr>
          </a:lstStyle>
          <a:p>
            <a:pPr lvl="0"/>
            <a:r>
              <a:rPr lang="en-US" noProof="0" dirty="0"/>
              <a:t>Presentation titles with several lines are possible, even with a third row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4527549" y="2664168"/>
            <a:ext cx="6767513" cy="329308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 Titl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6"/>
          <p:cNvSpPr>
            <a:spLocks noGrp="1"/>
          </p:cNvSpPr>
          <p:nvPr>
            <p:ph type="body" sz="quarter" idx="18" hasCustomPrompt="1"/>
          </p:nvPr>
        </p:nvSpPr>
        <p:spPr>
          <a:xfrm>
            <a:off x="902494" y="2743650"/>
            <a:ext cx="3621881" cy="28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noProof="0" dirty="0"/>
              <a:t>Presenters name </a:t>
            </a:r>
            <a:r>
              <a:rPr lang="en-US" b="0" kern="0" noProof="0" dirty="0"/>
              <a:t>| Date</a:t>
            </a:r>
            <a:r>
              <a:rPr lang="en-US" noProof="0" dirty="0"/>
              <a:t> </a:t>
            </a:r>
          </a:p>
        </p:txBody>
      </p:sp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902493" y="1380491"/>
            <a:ext cx="6833395" cy="1210812"/>
          </a:xfrm>
        </p:spPr>
        <p:txBody>
          <a:bodyPr wrap="square" anchor="t" anchorCtr="0">
            <a:noAutofit/>
          </a:bodyPr>
          <a:lstStyle>
            <a:lvl1pPr>
              <a:defRPr sz="2200">
                <a:solidFill>
                  <a:srgbClr val="AA1E1E"/>
                </a:solidFill>
              </a:defRPr>
            </a:lvl1pPr>
          </a:lstStyle>
          <a:p>
            <a:pPr lvl="0"/>
            <a:r>
              <a:rPr lang="en-US" noProof="0" dirty="0"/>
              <a:t>Presentation titles with several lines are possible, even with a third row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8067675" y="1380492"/>
            <a:ext cx="4124325" cy="4576762"/>
          </a:xfrm>
        </p:spPr>
        <p:txBody>
          <a:bodyPr/>
          <a:lstStyle/>
          <a:p>
            <a:endParaRPr lang="en-US"/>
          </a:p>
        </p:txBody>
      </p:sp>
      <p:sp>
        <p:nvSpPr>
          <p:cNvPr id="6" name="Textplatzhalter 4"/>
          <p:cNvSpPr>
            <a:spLocks noGrp="1"/>
          </p:cNvSpPr>
          <p:nvPr>
            <p:ph type="body" sz="quarter" idx="17" hasCustomPrompt="1"/>
          </p:nvPr>
        </p:nvSpPr>
        <p:spPr>
          <a:xfrm>
            <a:off x="902493" y="1019625"/>
            <a:ext cx="6833395" cy="2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noProof="0" dirty="0"/>
              <a:t>Event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ter Slide with Pictur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3"/>
          <p:cNvSpPr>
            <a:spLocks noGrp="1"/>
          </p:cNvSpPr>
          <p:nvPr>
            <p:ph type="pic" sz="quarter" idx="16"/>
          </p:nvPr>
        </p:nvSpPr>
        <p:spPr>
          <a:xfrm>
            <a:off x="6297613" y="1380491"/>
            <a:ext cx="5894387" cy="4569460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noProof="0" dirty="0"/>
          </a:p>
        </p:txBody>
      </p:sp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902493" y="1380491"/>
            <a:ext cx="5093495" cy="409943"/>
          </a:xfrm>
        </p:spPr>
        <p:txBody>
          <a:bodyPr anchor="t" anchorCtr="0">
            <a:noAutofit/>
          </a:bodyPr>
          <a:lstStyle>
            <a:lvl1pPr>
              <a:defRPr sz="2200">
                <a:solidFill>
                  <a:srgbClr val="AA1E1E"/>
                </a:solidFill>
              </a:defRPr>
            </a:lvl1pPr>
          </a:lstStyle>
          <a:p>
            <a:pPr lvl="0"/>
            <a:r>
              <a:rPr lang="en-US" noProof="0" dirty="0"/>
              <a:t>Chapter Slide</a:t>
            </a:r>
          </a:p>
        </p:txBody>
      </p:sp>
      <p:sp>
        <p:nvSpPr>
          <p:cNvPr id="10" name="Textplatzhalter 4"/>
          <p:cNvSpPr>
            <a:spLocks noGrp="1"/>
          </p:cNvSpPr>
          <p:nvPr>
            <p:ph type="body" sz="quarter" idx="19" hasCustomPrompt="1"/>
          </p:nvPr>
        </p:nvSpPr>
        <p:spPr>
          <a:xfrm>
            <a:off x="902492" y="2207624"/>
            <a:ext cx="5093495" cy="9832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b="0" kern="0" noProof="0" dirty="0"/>
              <a:t>To sub-</a:t>
            </a:r>
            <a:r>
              <a:rPr lang="en-US" b="0" kern="0" noProof="0" dirty="0" err="1"/>
              <a:t>devide</a:t>
            </a:r>
            <a:r>
              <a:rPr lang="en-US" b="0" kern="0" noProof="0" dirty="0"/>
              <a:t> the presentation a chapter slide can be used.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902493" y="1380491"/>
            <a:ext cx="5093495" cy="409943"/>
          </a:xfrm>
        </p:spPr>
        <p:txBody>
          <a:bodyPr anchor="t" anchorCtr="0">
            <a:noAutofit/>
          </a:bodyPr>
          <a:lstStyle>
            <a:lvl1pPr>
              <a:defRPr sz="2200">
                <a:solidFill>
                  <a:srgbClr val="AA1E1E"/>
                </a:solidFill>
              </a:defRPr>
            </a:lvl1pPr>
          </a:lstStyle>
          <a:p>
            <a:pPr lvl="0"/>
            <a:r>
              <a:rPr lang="en-US" noProof="0" dirty="0"/>
              <a:t>Chapter Slide</a:t>
            </a:r>
          </a:p>
        </p:txBody>
      </p:sp>
      <p:sp>
        <p:nvSpPr>
          <p:cNvPr id="10" name="Textplatzhalter 4"/>
          <p:cNvSpPr>
            <a:spLocks noGrp="1"/>
          </p:cNvSpPr>
          <p:nvPr>
            <p:ph type="body" sz="quarter" idx="19" hasCustomPrompt="1"/>
          </p:nvPr>
        </p:nvSpPr>
        <p:spPr>
          <a:xfrm>
            <a:off x="902492" y="2207624"/>
            <a:ext cx="5093495" cy="9832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b="0" kern="0" noProof="0" dirty="0"/>
              <a:t>To sub-</a:t>
            </a:r>
            <a:r>
              <a:rPr lang="en-US" b="0" kern="0" noProof="0" dirty="0" err="1"/>
              <a:t>devide</a:t>
            </a:r>
            <a:r>
              <a:rPr lang="en-US" b="0" kern="0" noProof="0" dirty="0"/>
              <a:t> the presentation a chapter slide can be used.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/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dirty="0"/>
              <a:t>Slide title, not presentation title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896291" y="1376365"/>
            <a:ext cx="10396800" cy="4937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Slide title, not presentation title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32"/>
          <p:cNvPicPr>
            <a:picLocks noChangeAspect="1"/>
          </p:cNvPicPr>
          <p:nvPr userDrawn="1"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2466" y="401228"/>
            <a:ext cx="1150160" cy="720000"/>
          </a:xfrm>
          <a:prstGeom prst="rect">
            <a:avLst/>
          </a:prstGeom>
        </p:spPr>
      </p:pic>
      <p:cxnSp>
        <p:nvCxnSpPr>
          <p:cNvPr id="41" name="Gerader Verbinder 42"/>
          <p:cNvCxnSpPr/>
          <p:nvPr userDrawn="1"/>
        </p:nvCxnSpPr>
        <p:spPr>
          <a:xfrm flipV="1">
            <a:off x="900112" y="-468000"/>
            <a:ext cx="0" cy="43200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feld 43"/>
          <p:cNvSpPr txBox="1"/>
          <p:nvPr userDrawn="1"/>
        </p:nvSpPr>
        <p:spPr>
          <a:xfrm rot="16200000">
            <a:off x="576391" y="-361786"/>
            <a:ext cx="432000" cy="215444"/>
          </a:xfrm>
          <a:prstGeom prst="rect">
            <a:avLst/>
          </a:prstGeom>
          <a:noFill/>
        </p:spPr>
        <p:txBody>
          <a:bodyPr wrap="square" lIns="0" rIns="0" rtlCol="0" anchor="ctr">
            <a:spAutoFit/>
          </a:bodyPr>
          <a:lstStyle/>
          <a:p>
            <a:pPr algn="l"/>
            <a:r>
              <a:rPr lang="en-US" sz="800" noProof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Text</a:t>
            </a:r>
          </a:p>
        </p:txBody>
      </p:sp>
      <p:cxnSp>
        <p:nvCxnSpPr>
          <p:cNvPr id="43" name="Gerader Verbinder 44"/>
          <p:cNvCxnSpPr/>
          <p:nvPr userDrawn="1"/>
        </p:nvCxnSpPr>
        <p:spPr>
          <a:xfrm flipV="1">
            <a:off x="1007204" y="-468000"/>
            <a:ext cx="0" cy="43200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5"/>
          <p:cNvSpPr txBox="1"/>
          <p:nvPr userDrawn="1"/>
        </p:nvSpPr>
        <p:spPr>
          <a:xfrm rot="16200000">
            <a:off x="844425" y="-415786"/>
            <a:ext cx="540000" cy="215444"/>
          </a:xfrm>
          <a:prstGeom prst="rect">
            <a:avLst/>
          </a:prstGeom>
          <a:noFill/>
        </p:spPr>
        <p:txBody>
          <a:bodyPr wrap="square" lIns="0" rIns="0" rtlCol="0" anchor="ctr">
            <a:spAutoFit/>
          </a:bodyPr>
          <a:lstStyle/>
          <a:p>
            <a:pPr algn="l"/>
            <a:r>
              <a:rPr lang="en-US" sz="800" noProof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Picture</a:t>
            </a:r>
          </a:p>
        </p:txBody>
      </p:sp>
      <p:cxnSp>
        <p:nvCxnSpPr>
          <p:cNvPr id="45" name="Gerader Verbinder 46"/>
          <p:cNvCxnSpPr/>
          <p:nvPr userDrawn="1"/>
        </p:nvCxnSpPr>
        <p:spPr>
          <a:xfrm flipV="1">
            <a:off x="4428099" y="-468000"/>
            <a:ext cx="0" cy="43200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feld 47"/>
          <p:cNvSpPr txBox="1"/>
          <p:nvPr userDrawn="1"/>
        </p:nvSpPr>
        <p:spPr>
          <a:xfrm rot="16200000">
            <a:off x="4103217" y="-361785"/>
            <a:ext cx="432000" cy="215444"/>
          </a:xfrm>
          <a:prstGeom prst="rect">
            <a:avLst/>
          </a:prstGeom>
          <a:noFill/>
        </p:spPr>
        <p:txBody>
          <a:bodyPr wrap="square" lIns="0" rIns="0" rtlCol="0" anchor="ctr">
            <a:spAutoFit/>
          </a:bodyPr>
          <a:lstStyle/>
          <a:p>
            <a:pPr algn="l"/>
            <a:r>
              <a:rPr lang="en-US" sz="800" noProof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Text</a:t>
            </a:r>
          </a:p>
        </p:txBody>
      </p:sp>
      <p:cxnSp>
        <p:nvCxnSpPr>
          <p:cNvPr id="47" name="Gerader Verbinder 48"/>
          <p:cNvCxnSpPr/>
          <p:nvPr userDrawn="1"/>
        </p:nvCxnSpPr>
        <p:spPr>
          <a:xfrm flipV="1">
            <a:off x="4535191" y="-468000"/>
            <a:ext cx="0" cy="43200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9"/>
          <p:cNvSpPr txBox="1"/>
          <p:nvPr userDrawn="1"/>
        </p:nvSpPr>
        <p:spPr>
          <a:xfrm rot="16200000">
            <a:off x="4379660" y="-415785"/>
            <a:ext cx="540000" cy="215444"/>
          </a:xfrm>
          <a:prstGeom prst="rect">
            <a:avLst/>
          </a:prstGeom>
          <a:noFill/>
        </p:spPr>
        <p:txBody>
          <a:bodyPr wrap="square" lIns="0" rIns="0" rtlCol="0" anchor="ctr">
            <a:spAutoFit/>
          </a:bodyPr>
          <a:lstStyle/>
          <a:p>
            <a:pPr algn="l"/>
            <a:r>
              <a:rPr lang="en-US" sz="800" noProof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Picture</a:t>
            </a:r>
          </a:p>
        </p:txBody>
      </p:sp>
      <p:cxnSp>
        <p:nvCxnSpPr>
          <p:cNvPr id="49" name="Gerader Verbinder 50"/>
          <p:cNvCxnSpPr/>
          <p:nvPr userDrawn="1"/>
        </p:nvCxnSpPr>
        <p:spPr>
          <a:xfrm flipV="1">
            <a:off x="6201525" y="-468000"/>
            <a:ext cx="0" cy="43200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feld 51"/>
          <p:cNvSpPr txBox="1"/>
          <p:nvPr userDrawn="1"/>
        </p:nvSpPr>
        <p:spPr>
          <a:xfrm rot="16200000">
            <a:off x="5910512" y="-361785"/>
            <a:ext cx="432000" cy="215444"/>
          </a:xfrm>
          <a:prstGeom prst="rect">
            <a:avLst/>
          </a:prstGeom>
          <a:noFill/>
        </p:spPr>
        <p:txBody>
          <a:bodyPr wrap="square" lIns="0" rIns="0" rtlCol="0" anchor="ctr">
            <a:spAutoFit/>
          </a:bodyPr>
          <a:lstStyle/>
          <a:p>
            <a:pPr algn="l"/>
            <a:r>
              <a:rPr lang="en-US" sz="800" noProof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Text</a:t>
            </a:r>
          </a:p>
        </p:txBody>
      </p:sp>
      <p:cxnSp>
        <p:nvCxnSpPr>
          <p:cNvPr id="51" name="Gerader Verbinder 52"/>
          <p:cNvCxnSpPr/>
          <p:nvPr userDrawn="1"/>
        </p:nvCxnSpPr>
        <p:spPr>
          <a:xfrm flipV="1">
            <a:off x="6310859" y="-468000"/>
            <a:ext cx="0" cy="43200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feld 53"/>
          <p:cNvSpPr txBox="1"/>
          <p:nvPr userDrawn="1"/>
        </p:nvSpPr>
        <p:spPr>
          <a:xfrm rot="16200000">
            <a:off x="6153086" y="-415785"/>
            <a:ext cx="540000" cy="215444"/>
          </a:xfrm>
          <a:prstGeom prst="rect">
            <a:avLst/>
          </a:prstGeom>
          <a:noFill/>
        </p:spPr>
        <p:txBody>
          <a:bodyPr wrap="square" lIns="0" rIns="0" rtlCol="0" anchor="ctr">
            <a:spAutoFit/>
          </a:bodyPr>
          <a:lstStyle/>
          <a:p>
            <a:pPr algn="l"/>
            <a:r>
              <a:rPr lang="en-US" sz="800" noProof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Picture</a:t>
            </a:r>
          </a:p>
        </p:txBody>
      </p:sp>
      <p:cxnSp>
        <p:nvCxnSpPr>
          <p:cNvPr id="53" name="Gerader Verbinder 54"/>
          <p:cNvCxnSpPr/>
          <p:nvPr userDrawn="1"/>
        </p:nvCxnSpPr>
        <p:spPr>
          <a:xfrm flipV="1">
            <a:off x="7957599" y="-468000"/>
            <a:ext cx="0" cy="43200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feld 55"/>
          <p:cNvSpPr txBox="1"/>
          <p:nvPr userDrawn="1"/>
        </p:nvSpPr>
        <p:spPr>
          <a:xfrm rot="16200000">
            <a:off x="7635360" y="-361785"/>
            <a:ext cx="432000" cy="215444"/>
          </a:xfrm>
          <a:prstGeom prst="rect">
            <a:avLst/>
          </a:prstGeom>
          <a:noFill/>
        </p:spPr>
        <p:txBody>
          <a:bodyPr wrap="square" lIns="0" rIns="0" rtlCol="0" anchor="ctr">
            <a:spAutoFit/>
          </a:bodyPr>
          <a:lstStyle/>
          <a:p>
            <a:pPr algn="l"/>
            <a:r>
              <a:rPr lang="en-US" sz="800" noProof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Text</a:t>
            </a:r>
          </a:p>
        </p:txBody>
      </p:sp>
      <p:cxnSp>
        <p:nvCxnSpPr>
          <p:cNvPr id="55" name="Gerader Verbinder 56"/>
          <p:cNvCxnSpPr/>
          <p:nvPr userDrawn="1"/>
        </p:nvCxnSpPr>
        <p:spPr>
          <a:xfrm flipV="1">
            <a:off x="8065599" y="-468000"/>
            <a:ext cx="0" cy="43200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feld 57"/>
          <p:cNvSpPr txBox="1"/>
          <p:nvPr userDrawn="1"/>
        </p:nvSpPr>
        <p:spPr>
          <a:xfrm rot="16200000">
            <a:off x="7917985" y="-415785"/>
            <a:ext cx="540000" cy="215444"/>
          </a:xfrm>
          <a:prstGeom prst="rect">
            <a:avLst/>
          </a:prstGeom>
          <a:noFill/>
        </p:spPr>
        <p:txBody>
          <a:bodyPr wrap="square" lIns="0" rIns="0" rtlCol="0" anchor="ctr">
            <a:spAutoFit/>
          </a:bodyPr>
          <a:lstStyle/>
          <a:p>
            <a:pPr algn="l"/>
            <a:r>
              <a:rPr lang="en-US" sz="800" noProof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Picture</a:t>
            </a:r>
          </a:p>
        </p:txBody>
      </p:sp>
      <p:cxnSp>
        <p:nvCxnSpPr>
          <p:cNvPr id="57" name="Gerader Verbinder 58"/>
          <p:cNvCxnSpPr/>
          <p:nvPr userDrawn="1"/>
        </p:nvCxnSpPr>
        <p:spPr>
          <a:xfrm flipV="1">
            <a:off x="11293362" y="-468000"/>
            <a:ext cx="0" cy="43200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Gerade Verbindung mit Pfeil 59"/>
          <p:cNvCxnSpPr/>
          <p:nvPr userDrawn="1"/>
        </p:nvCxnSpPr>
        <p:spPr>
          <a:xfrm>
            <a:off x="11291887" y="-468000"/>
            <a:ext cx="900113" cy="0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 Verbindung mit Pfeil 61"/>
          <p:cNvCxnSpPr/>
          <p:nvPr userDrawn="1"/>
        </p:nvCxnSpPr>
        <p:spPr>
          <a:xfrm>
            <a:off x="7936338" y="-469699"/>
            <a:ext cx="360000" cy="0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Gerade Verbindung mit Pfeil 62"/>
          <p:cNvCxnSpPr/>
          <p:nvPr userDrawn="1"/>
        </p:nvCxnSpPr>
        <p:spPr>
          <a:xfrm>
            <a:off x="6200621" y="-469699"/>
            <a:ext cx="360000" cy="0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Gerade Verbindung mit Pfeil 63"/>
          <p:cNvCxnSpPr/>
          <p:nvPr userDrawn="1"/>
        </p:nvCxnSpPr>
        <p:spPr>
          <a:xfrm>
            <a:off x="4406413" y="-469699"/>
            <a:ext cx="360000" cy="0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Gerade Verbindung mit Pfeil 64"/>
          <p:cNvCxnSpPr/>
          <p:nvPr userDrawn="1"/>
        </p:nvCxnSpPr>
        <p:spPr>
          <a:xfrm>
            <a:off x="878426" y="-469699"/>
            <a:ext cx="360000" cy="0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Gerader Verbinder 67"/>
          <p:cNvCxnSpPr/>
          <p:nvPr userDrawn="1"/>
        </p:nvCxnSpPr>
        <p:spPr>
          <a:xfrm flipV="1">
            <a:off x="4211495" y="-209010"/>
            <a:ext cx="0" cy="173009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Gerader Verbinder 68"/>
          <p:cNvCxnSpPr/>
          <p:nvPr userDrawn="1"/>
        </p:nvCxnSpPr>
        <p:spPr>
          <a:xfrm flipV="1">
            <a:off x="6007691" y="-209010"/>
            <a:ext cx="0" cy="173009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Gerader Verbinder 69"/>
          <p:cNvCxnSpPr/>
          <p:nvPr userDrawn="1"/>
        </p:nvCxnSpPr>
        <p:spPr>
          <a:xfrm flipV="1">
            <a:off x="7743638" y="-209010"/>
            <a:ext cx="0" cy="173009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itle Placeholder 68"/>
          <p:cNvSpPr>
            <a:spLocks noGrp="1"/>
          </p:cNvSpPr>
          <p:nvPr>
            <p:ph type="title"/>
          </p:nvPr>
        </p:nvSpPr>
        <p:spPr>
          <a:xfrm>
            <a:off x="904002" y="537912"/>
            <a:ext cx="9513349" cy="386242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r>
              <a:rPr lang="en-US" noProof="0" dirty="0"/>
              <a:t>Click to add title</a:t>
            </a:r>
          </a:p>
        </p:txBody>
      </p:sp>
      <p:cxnSp>
        <p:nvCxnSpPr>
          <p:cNvPr id="31" name="Gerader Verbinder 30"/>
          <p:cNvCxnSpPr/>
          <p:nvPr userDrawn="1"/>
        </p:nvCxnSpPr>
        <p:spPr>
          <a:xfrm rot="5400000" flipV="1">
            <a:off x="12446960" y="448206"/>
            <a:ext cx="0" cy="173009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r Verbinder 31"/>
          <p:cNvCxnSpPr/>
          <p:nvPr userDrawn="1"/>
        </p:nvCxnSpPr>
        <p:spPr>
          <a:xfrm rot="5400000" flipV="1">
            <a:off x="12446962" y="526272"/>
            <a:ext cx="0" cy="173009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r Verbinder 32"/>
          <p:cNvCxnSpPr/>
          <p:nvPr userDrawn="1"/>
        </p:nvCxnSpPr>
        <p:spPr>
          <a:xfrm rot="5400000" flipV="1">
            <a:off x="12446963" y="713597"/>
            <a:ext cx="0" cy="173009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r Verbinder 33"/>
          <p:cNvCxnSpPr/>
          <p:nvPr userDrawn="1"/>
        </p:nvCxnSpPr>
        <p:spPr>
          <a:xfrm rot="5400000" flipV="1">
            <a:off x="12446964" y="1293035"/>
            <a:ext cx="0" cy="173009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r Verbinder 35"/>
          <p:cNvCxnSpPr/>
          <p:nvPr userDrawn="1"/>
        </p:nvCxnSpPr>
        <p:spPr>
          <a:xfrm rot="5400000" flipV="1">
            <a:off x="12430925" y="6219046"/>
            <a:ext cx="0" cy="173009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7180263" y="6638291"/>
            <a:ext cx="4114800" cy="135890"/>
          </a:xfrm>
          <a:prstGeom prst="rect">
            <a:avLst/>
          </a:prstGeom>
        </p:spPr>
        <p:txBody>
          <a:bodyPr vert="horz" lIns="91440" tIns="0" rIns="0" bIns="0" rtlCol="0" anchor="t" anchorCtr="0"/>
          <a:lstStyle>
            <a:lvl1pPr algn="r">
              <a:defRPr sz="600">
                <a:solidFill>
                  <a:schemeClr val="accent2"/>
                </a:solidFill>
              </a:defRPr>
            </a:lvl1pPr>
          </a:lstStyle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>
          <a:xfrm>
            <a:off x="896291" y="1376365"/>
            <a:ext cx="10396800" cy="49377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2" name="empower - DO NOT DELETE!!!" hidden="1"/>
          <p:cNvSpPr/>
          <p:nvPr userDrawn="1">
            <p:custDataLst>
              <p:tags r:id="rId39"/>
            </p:custDataLst>
          </p:nvPr>
        </p:nvSpPr>
        <p:spPr>
          <a:xfrm>
            <a:off x="0" y="0"/>
            <a:ext cx="0" cy="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6" name="Textfeld 60"/>
          <p:cNvSpPr txBox="1"/>
          <p:nvPr userDrawn="1"/>
        </p:nvSpPr>
        <p:spPr>
          <a:xfrm>
            <a:off x="11296650" y="-416257"/>
            <a:ext cx="1191603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de-DE" sz="800" kern="1200" dirty="0">
                <a:solidFill>
                  <a:schemeClr val="bg1">
                    <a:lumMod val="65000"/>
                  </a:schemeClr>
                </a:solidFill>
                <a:latin typeface="Arial" charset="0"/>
                <a:ea typeface="+mn-ea"/>
                <a:cs typeface="+mn-cs"/>
              </a:rPr>
              <a:t>optional </a:t>
            </a:r>
          </a:p>
          <a:p>
            <a:pPr algn="l"/>
            <a:r>
              <a:rPr lang="de-DE" sz="8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Picture + Margin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6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  <p:sldLayoutId id="2147483862" r:id="rId12"/>
    <p:sldLayoutId id="2147483863" r:id="rId13"/>
    <p:sldLayoutId id="2147483864" r:id="rId14"/>
    <p:sldLayoutId id="2147483865" r:id="rId15"/>
    <p:sldLayoutId id="2147483866" r:id="rId16"/>
    <p:sldLayoutId id="2147483867" r:id="rId17"/>
    <p:sldLayoutId id="2147483868" r:id="rId18"/>
    <p:sldLayoutId id="2147483869" r:id="rId19"/>
    <p:sldLayoutId id="2147483870" r:id="rId20"/>
    <p:sldLayoutId id="2147483871" r:id="rId21"/>
    <p:sldLayoutId id="2147483872" r:id="rId22"/>
    <p:sldLayoutId id="2147483873" r:id="rId23"/>
    <p:sldLayoutId id="2147483874" r:id="rId24"/>
    <p:sldLayoutId id="2147483875" r:id="rId25"/>
    <p:sldLayoutId id="2147483876" r:id="rId26"/>
    <p:sldLayoutId id="2147483877" r:id="rId27"/>
    <p:sldLayoutId id="2147483878" r:id="rId28"/>
    <p:sldLayoutId id="2147483879" r:id="rId29"/>
    <p:sldLayoutId id="2147483880" r:id="rId30"/>
    <p:sldLayoutId id="2147483881" r:id="rId31"/>
    <p:sldLayoutId id="2147483882" r:id="rId32"/>
    <p:sldLayoutId id="2147483883" r:id="rId33"/>
    <p:sldLayoutId id="2147483884" r:id="rId34"/>
    <p:sldLayoutId id="2147483885" r:id="rId35"/>
    <p:sldLayoutId id="2147483886" r:id="rId36"/>
    <p:sldLayoutId id="2147483887" r:id="rId3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>
          <a:solidFill>
            <a:srgbClr val="AA1E1E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288"/>
        </a:spcBef>
        <a:buFontTx/>
        <a:buNone/>
        <a:defRPr sz="1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97200" indent="-97200" algn="l" defTabSz="914400" rtl="0" eaLnBrk="1" latinLnBrk="0" hangingPunct="1">
        <a:lnSpc>
          <a:spcPct val="100000"/>
        </a:lnSpc>
        <a:spcBef>
          <a:spcPts val="288"/>
        </a:spcBef>
        <a:buClr>
          <a:schemeClr val="tx2"/>
        </a:buClr>
        <a:buFont typeface="Verdana" panose="020B0604030504040204" pitchFamily="34" charset="0"/>
        <a:buChar char="∙"/>
        <a:defRPr sz="1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80000" indent="-90000" algn="l" defTabSz="914400" rtl="0" eaLnBrk="1" latinLnBrk="0" hangingPunct="1">
        <a:lnSpc>
          <a:spcPct val="100000"/>
        </a:lnSpc>
        <a:spcBef>
          <a:spcPts val="288"/>
        </a:spcBef>
        <a:buClr>
          <a:schemeClr val="tx2"/>
        </a:buClr>
        <a:buFont typeface="Verdana" panose="020B0604030504040204" pitchFamily="34" charset="0"/>
        <a:buChar char="∙"/>
        <a:defRPr sz="1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270000" indent="-90000" algn="l" defTabSz="914400" rtl="0" eaLnBrk="1" latinLnBrk="0" hangingPunct="1">
        <a:lnSpc>
          <a:spcPct val="100000"/>
        </a:lnSpc>
        <a:spcBef>
          <a:spcPts val="288"/>
        </a:spcBef>
        <a:buClr>
          <a:schemeClr val="tx2"/>
        </a:buClr>
        <a:buFont typeface="Verdana" panose="020B0604030504040204" pitchFamily="34" charset="0"/>
        <a:buChar char="∙"/>
        <a:defRPr sz="1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360000" indent="-90000" algn="l" defTabSz="914400" rtl="0" eaLnBrk="1" latinLnBrk="0" hangingPunct="1">
        <a:lnSpc>
          <a:spcPct val="100000"/>
        </a:lnSpc>
        <a:spcBef>
          <a:spcPts val="288"/>
        </a:spcBef>
        <a:buClr>
          <a:schemeClr val="tx2"/>
        </a:buClr>
        <a:buFont typeface="Verdana" panose="020B0604030504040204" pitchFamily="34" charset="0"/>
        <a:buChar char="∙"/>
        <a:defRPr sz="1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04">
          <p15:clr>
            <a:srgbClr val="F26B43"/>
          </p15:clr>
        </p15:guide>
        <p15:guide id="2" pos="565">
          <p15:clr>
            <a:srgbClr val="F26B43"/>
          </p15:clr>
        </p15:guide>
        <p15:guide id="3" orient="horz" pos="391">
          <p15:clr>
            <a:srgbClr val="F26B43"/>
          </p15:clr>
        </p15:guide>
        <p15:guide id="4" orient="horz" pos="336">
          <p15:clr>
            <a:srgbClr val="F26B43"/>
          </p15:clr>
        </p15:guide>
        <p15:guide id="5" orient="horz" pos="867">
          <p15:clr>
            <a:srgbClr val="F26B43"/>
          </p15:clr>
        </p15:guide>
        <p15:guide id="7" orient="horz" pos="3972">
          <p15:clr>
            <a:srgbClr val="F26B43"/>
          </p15:clr>
        </p15:guide>
        <p15:guide id="8" pos="632">
          <p15:clr>
            <a:srgbClr val="F26B43"/>
          </p15:clr>
        </p15:guide>
        <p15:guide id="9" pos="2654">
          <p15:clr>
            <a:srgbClr val="F26B43"/>
          </p15:clr>
        </p15:guide>
        <p15:guide id="10" pos="2784">
          <p15:clr>
            <a:srgbClr val="F26B43"/>
          </p15:clr>
        </p15:guide>
        <p15:guide id="11" pos="2852">
          <p15:clr>
            <a:srgbClr val="F26B43"/>
          </p15:clr>
        </p15:guide>
        <p15:guide id="12" pos="3777">
          <p15:clr>
            <a:srgbClr val="F26B43"/>
          </p15:clr>
        </p15:guide>
        <p15:guide id="13" pos="3901">
          <p15:clr>
            <a:srgbClr val="F26B43"/>
          </p15:clr>
        </p15:guide>
        <p15:guide id="14" pos="3967">
          <p15:clr>
            <a:srgbClr val="F26B43"/>
          </p15:clr>
        </p15:guide>
        <p15:guide id="15" pos="4873">
          <p15:clr>
            <a:srgbClr val="F26B43"/>
          </p15:clr>
        </p15:guide>
        <p15:guide id="16" pos="5015">
          <p15:clr>
            <a:srgbClr val="F26B43"/>
          </p15:clr>
        </p15:guide>
        <p15:guide id="17" pos="5082">
          <p15:clr>
            <a:srgbClr val="F26B43"/>
          </p15:clr>
        </p15:guide>
        <p15:guide id="20" orient="horz" pos="2488">
          <p15:clr>
            <a:srgbClr val="F26B43"/>
          </p15:clr>
        </p15:guide>
        <p15:guide id="21" orient="horz" pos="2355">
          <p15:clr>
            <a:srgbClr val="F26B43"/>
          </p15:clr>
        </p15:guide>
        <p15:guide id="22" pos="711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8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12.emf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tags" Target="../tags/tag5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30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FCF6CA0-0A91-4D32-88E1-8BB53981A0A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6A47E0A-E82C-4D73-AEED-074AC47470C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8959" y="3698576"/>
            <a:ext cx="5995988" cy="2406280"/>
          </a:xfrm>
        </p:spPr>
        <p:txBody>
          <a:bodyPr/>
          <a:lstStyle/>
          <a:p>
            <a:r>
              <a:rPr lang="ru-RU" dirty="0"/>
              <a:t>Сергей Моргун</a:t>
            </a:r>
            <a:br>
              <a:rPr lang="ru-RU" dirty="0"/>
            </a:br>
            <a:br>
              <a:rPr lang="ru-RU" dirty="0"/>
            </a:br>
            <a:r>
              <a:rPr lang="ru-RU" dirty="0"/>
              <a:t>17-18.04.2025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C6ADE1-365D-4EBE-9FC0-FABDAF0C1F2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978178" y="1271731"/>
            <a:ext cx="8483046" cy="1110624"/>
          </a:xfrm>
        </p:spPr>
        <p:txBody>
          <a:bodyPr/>
          <a:lstStyle/>
          <a:p>
            <a:r>
              <a:rPr lang="ru-RU" b="1" dirty="0"/>
              <a:t>Точность и повторяемость систем ATOS </a:t>
            </a:r>
          </a:p>
          <a:p>
            <a:r>
              <a:rPr lang="ru-RU" b="1" dirty="0"/>
              <a:t>сопоставление результатов измерений </a:t>
            </a:r>
          </a:p>
          <a:p>
            <a:r>
              <a:rPr lang="ru-RU" b="1" dirty="0"/>
              <a:t>Оптических Измерительных Машин с КИМ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7806" y="3488193"/>
            <a:ext cx="5913234" cy="164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6757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0614BF-5DE5-7723-B1B1-60E26DE89E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E6692CB-DB26-5AAE-2DA1-CF077F7A3B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1214437"/>
            <a:ext cx="113823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88280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CD61E7-F87C-7994-DF54-B7D3353704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4">
            <a:extLst>
              <a:ext uri="{FF2B5EF4-FFF2-40B4-BE49-F238E27FC236}">
                <a16:creationId xmlns:a16="http://schemas.microsoft.com/office/drawing/2014/main" id="{6A48D067-085E-79F3-CA2E-8E257E305C78}"/>
              </a:ext>
            </a:extLst>
          </p:cNvPr>
          <p:cNvSpPr txBox="1">
            <a:spLocks/>
          </p:cNvSpPr>
          <p:nvPr/>
        </p:nvSpPr>
        <p:spPr>
          <a:xfrm>
            <a:off x="822432" y="4140650"/>
            <a:ext cx="10831011" cy="2095145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None/>
              <a:defRPr sz="1200" b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250" marR="0" indent="-952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Verdana" panose="020B0604030504040204" pitchFamily="34" charset="0"/>
              <a:buChar char="∙"/>
              <a:tabLst/>
              <a:defRPr sz="1200">
                <a:solidFill>
                  <a:schemeClr val="tx1"/>
                </a:solidFill>
                <a:latin typeface="+mn-lt"/>
              </a:defRPr>
            </a:lvl2pPr>
            <a:lvl3pPr marL="180975" indent="-904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tabLst>
                <a:tab pos="266700" algn="l"/>
              </a:tabLst>
              <a:defRPr sz="1200">
                <a:solidFill>
                  <a:schemeClr val="tx1"/>
                </a:solidFill>
                <a:latin typeface="+mn-lt"/>
              </a:defRPr>
            </a:lvl3pPr>
            <a:lvl4pPr marL="271463" indent="-90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defRPr sz="1200">
                <a:solidFill>
                  <a:schemeClr val="tx1"/>
                </a:solidFill>
                <a:latin typeface="+mn-lt"/>
              </a:defRPr>
            </a:lvl4pPr>
            <a:lvl5pPr marL="360000" indent="-90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defRPr sz="1200">
                <a:solidFill>
                  <a:schemeClr val="tx1"/>
                </a:solidFill>
                <a:latin typeface="+mn-lt"/>
              </a:defRPr>
            </a:lvl5pPr>
            <a:lvl6pPr marL="16240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6pPr>
            <a:lvl7pPr marL="20812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7pPr>
            <a:lvl8pPr marL="25384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8pPr>
            <a:lvl9pPr marL="29956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endParaRPr lang="de-DE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Системы GOM сертифицированы в соответствии с корпоративными и государственными стандартами (VDI)</a:t>
            </a:r>
            <a:endParaRPr lang="en-US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indent="0">
              <a:buNone/>
            </a:pPr>
            <a:endParaRPr lang="ru-RU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Программное обеспечение GOM сертифицировано по NIST и PTB</a:t>
            </a:r>
            <a:endParaRPr lang="en-US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indent="0">
              <a:buNone/>
            </a:pPr>
            <a:endParaRPr lang="ru-RU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Система </a:t>
            </a:r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ATOS </a:t>
            </a: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имеет Свидетельство об утверждении типа средств измерений Федерального агентства по техническому регулированию и метрологии РФ за № 54916-13 от 23.09.2013г. и поставляется с внесением записи в Федеральный информационный фонд по обеспечению единства измерений (ФИФ ОЕИ) и выдачей свидетельства о периодической поверке</a:t>
            </a:r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65F41B65-9215-0148-5F6E-487BA4632D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98" t="14217" r="23267" b="6"/>
          <a:stretch/>
        </p:blipFill>
        <p:spPr>
          <a:xfrm>
            <a:off x="822433" y="1468915"/>
            <a:ext cx="2484532" cy="2293375"/>
          </a:xfrm>
          <a:prstGeom prst="rect">
            <a:avLst/>
          </a:prstGeom>
        </p:spPr>
      </p:pic>
      <p:pic>
        <p:nvPicPr>
          <p:cNvPr id="4" name="Picture 6">
            <a:extLst>
              <a:ext uri="{FF2B5EF4-FFF2-40B4-BE49-F238E27FC236}">
                <a16:creationId xmlns:a16="http://schemas.microsoft.com/office/drawing/2014/main" id="{450F622C-A3D7-F267-B9C3-EE177103DCB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04792" y="1468914"/>
            <a:ext cx="2533433" cy="2293375"/>
          </a:xfrm>
          <a:prstGeom prst="rect">
            <a:avLst/>
          </a:prstGeom>
        </p:spPr>
      </p:pic>
      <p:pic>
        <p:nvPicPr>
          <p:cNvPr id="5" name="Picture 7">
            <a:extLst>
              <a:ext uri="{FF2B5EF4-FFF2-40B4-BE49-F238E27FC236}">
                <a16:creationId xmlns:a16="http://schemas.microsoft.com/office/drawing/2014/main" id="{BA5C64C9-35D9-57C7-689A-EC1EDC01CAD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3058" y="1468914"/>
            <a:ext cx="2530052" cy="2293375"/>
          </a:xfrm>
          <a:prstGeom prst="rect">
            <a:avLst/>
          </a:prstGeom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759C84ED-737D-70F1-DA33-07543E4850E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300" t="531" r="16617" b="1063"/>
          <a:stretch/>
        </p:blipFill>
        <p:spPr>
          <a:xfrm>
            <a:off x="3709758" y="1474384"/>
            <a:ext cx="2518941" cy="2287906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4F83465-5A04-BED0-6B3C-21E3A8D870A9}"/>
              </a:ext>
            </a:extLst>
          </p:cNvPr>
          <p:cNvSpPr/>
          <p:nvPr/>
        </p:nvSpPr>
        <p:spPr>
          <a:xfrm>
            <a:off x="721357" y="921278"/>
            <a:ext cx="33986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Сертифицированная точность</a:t>
            </a:r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092556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endParaRPr lang="en-US" dirty="0">
              <a:latin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29"/>
          </p:nvPr>
        </p:nvSpPr>
        <p:spPr>
          <a:xfrm>
            <a:off x="896939" y="1376364"/>
            <a:ext cx="3522661" cy="1895882"/>
          </a:xfrm>
        </p:spPr>
        <p:txBody>
          <a:bodyPr>
            <a:normAutofit/>
          </a:bodyPr>
          <a:lstStyle/>
          <a:p>
            <a:r>
              <a:rPr lang="ru-RU" dirty="0"/>
              <a:t>Необходимость независимости измерений</a:t>
            </a:r>
            <a:endParaRPr lang="en-US" dirty="0"/>
          </a:p>
          <a:p>
            <a:endParaRPr lang="en-US" dirty="0"/>
          </a:p>
          <a:p>
            <a:r>
              <a:rPr lang="ru-RU" dirty="0"/>
              <a:t>Сравнение с КИМ</a:t>
            </a:r>
            <a:endParaRPr lang="en-US" dirty="0"/>
          </a:p>
          <a:p>
            <a:endParaRPr lang="en-US" dirty="0"/>
          </a:p>
          <a:p>
            <a:r>
              <a:rPr lang="ru-RU" dirty="0"/>
              <a:t>Тщательный подход к процессу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04002" y="537911"/>
            <a:ext cx="2984119" cy="437961"/>
          </a:xfrm>
        </p:spPr>
        <p:txBody>
          <a:bodyPr/>
          <a:lstStyle/>
          <a:p>
            <a:r>
              <a:rPr lang="ru-RU" dirty="0"/>
              <a:t>Требования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7961313" y="2516525"/>
            <a:ext cx="673222" cy="0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7" name="Picture Placeholder 6"/>
          <p:cNvPicPr>
            <a:picLocks noGrp="1" noChangeAspect="1"/>
          </p:cNvPicPr>
          <p:nvPr>
            <p:ph type="pic" sz="quarter" idx="3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60" r="62"/>
          <a:stretch/>
        </p:blipFill>
        <p:spPr>
          <a:xfrm>
            <a:off x="8843901" y="1272188"/>
            <a:ext cx="2557058" cy="2570168"/>
          </a:xfrm>
        </p:spPr>
      </p:pic>
      <p:pic>
        <p:nvPicPr>
          <p:cNvPr id="11" name="Picture Placeholder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" r="78805"/>
          <a:stretch/>
        </p:blipFill>
        <p:spPr>
          <a:xfrm>
            <a:off x="5317265" y="1272188"/>
            <a:ext cx="2480982" cy="257016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904003" y="537912"/>
            <a:ext cx="7511864" cy="354996"/>
          </a:xfrm>
        </p:spPr>
        <p:txBody>
          <a:bodyPr/>
          <a:lstStyle/>
          <a:p>
            <a:r>
              <a:rPr lang="ru-RU"/>
              <a:t>Корреляция с эталонным измерением – рекомендации</a:t>
            </a:r>
            <a:endParaRPr lang="en-US" dirty="0"/>
          </a:p>
        </p:txBody>
      </p:sp>
      <p:sp>
        <p:nvSpPr>
          <p:cNvPr id="3" name="Rectangle: Rounded Corners 2"/>
          <p:cNvSpPr/>
          <p:nvPr/>
        </p:nvSpPr>
        <p:spPr>
          <a:xfrm>
            <a:off x="1498862" y="1641557"/>
            <a:ext cx="2158738" cy="1388368"/>
          </a:xfrm>
          <a:prstGeom prst="roundRect">
            <a:avLst/>
          </a:prstGeom>
          <a:blipFill rotWithShape="1">
            <a:blip r:embed="rId3">
              <a:grayscl/>
            </a:blip>
            <a:srcRect/>
            <a:stretch>
              <a:fillRect l="-5118" t="-9580" r="-7900" b="-11497"/>
            </a:stretch>
          </a:blipFill>
          <a:ln w="25400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4" name="Freeform: Shape 3"/>
          <p:cNvSpPr/>
          <p:nvPr/>
        </p:nvSpPr>
        <p:spPr>
          <a:xfrm>
            <a:off x="1003300" y="3166810"/>
            <a:ext cx="3209925" cy="434230"/>
          </a:xfrm>
          <a:custGeom>
            <a:avLst/>
            <a:gdLst>
              <a:gd name="connsiteX0" fmla="*/ 0 w 2439756"/>
              <a:gd name="connsiteY0" fmla="*/ 0 h 905149"/>
              <a:gd name="connsiteX1" fmla="*/ 2439756 w 2439756"/>
              <a:gd name="connsiteY1" fmla="*/ 0 h 905149"/>
              <a:gd name="connsiteX2" fmla="*/ 2439756 w 2439756"/>
              <a:gd name="connsiteY2" fmla="*/ 905149 h 905149"/>
              <a:gd name="connsiteX3" fmla="*/ 0 w 2439756"/>
              <a:gd name="connsiteY3" fmla="*/ 905149 h 905149"/>
              <a:gd name="connsiteX4" fmla="*/ 0 w 2439756"/>
              <a:gd name="connsiteY4" fmla="*/ 0 h 905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9756" h="905149">
                <a:moveTo>
                  <a:pt x="0" y="0"/>
                </a:moveTo>
                <a:lnTo>
                  <a:pt x="2439756" y="0"/>
                </a:lnTo>
                <a:lnTo>
                  <a:pt x="2439756" y="905149"/>
                </a:lnTo>
                <a:lnTo>
                  <a:pt x="0" y="90514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9568" tIns="99568" rIns="99568" bIns="0" numCol="1" spcCol="1270" anchor="t" anchorCtr="0">
            <a:noAutofit/>
          </a:bodyPr>
          <a:lstStyle/>
          <a:p>
            <a:pPr lvl="0" algn="ctr" defTabSz="622300">
              <a:lnSpc>
                <a:spcPct val="90000"/>
              </a:lnSpc>
              <a:spcAft>
                <a:spcPct val="35000"/>
              </a:spcAft>
            </a:pPr>
            <a:r>
              <a:rPr lang="ru-RU" sz="1400" dirty="0">
                <a:latin typeface="Verdana" panose="020B0604030504040204" pitchFamily="34" charset="0"/>
              </a:rPr>
              <a:t>Стратегия выборки элементов</a:t>
            </a:r>
            <a:endParaRPr lang="en-US" sz="1400" kern="1200" dirty="0">
              <a:latin typeface="Verdana" panose="020B0604030504040204" pitchFamily="34" charset="0"/>
            </a:endParaRPr>
          </a:p>
        </p:txBody>
      </p:sp>
      <p:sp>
        <p:nvSpPr>
          <p:cNvPr id="5" name="Rectangle: Rounded Corners 4"/>
          <p:cNvSpPr/>
          <p:nvPr/>
        </p:nvSpPr>
        <p:spPr>
          <a:xfrm>
            <a:off x="4957938" y="1495246"/>
            <a:ext cx="2439756" cy="1680991"/>
          </a:xfrm>
          <a:prstGeom prst="roundRect">
            <a:avLst/>
          </a:prstGeom>
          <a:blipFill rotWithShape="1">
            <a:blip r:embed="rId4">
              <a:grayscl/>
            </a:blip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6" name="Freeform: Shape 5"/>
          <p:cNvSpPr/>
          <p:nvPr/>
        </p:nvSpPr>
        <p:spPr>
          <a:xfrm>
            <a:off x="4527550" y="3166809"/>
            <a:ext cx="3411904" cy="434231"/>
          </a:xfrm>
          <a:custGeom>
            <a:avLst/>
            <a:gdLst>
              <a:gd name="connsiteX0" fmla="*/ 0 w 2439756"/>
              <a:gd name="connsiteY0" fmla="*/ 0 h 905149"/>
              <a:gd name="connsiteX1" fmla="*/ 2439756 w 2439756"/>
              <a:gd name="connsiteY1" fmla="*/ 0 h 905149"/>
              <a:gd name="connsiteX2" fmla="*/ 2439756 w 2439756"/>
              <a:gd name="connsiteY2" fmla="*/ 905149 h 905149"/>
              <a:gd name="connsiteX3" fmla="*/ 0 w 2439756"/>
              <a:gd name="connsiteY3" fmla="*/ 905149 h 905149"/>
              <a:gd name="connsiteX4" fmla="*/ 0 w 2439756"/>
              <a:gd name="connsiteY4" fmla="*/ 0 h 905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9756" h="905149">
                <a:moveTo>
                  <a:pt x="0" y="0"/>
                </a:moveTo>
                <a:lnTo>
                  <a:pt x="2439756" y="0"/>
                </a:lnTo>
                <a:lnTo>
                  <a:pt x="2439756" y="905149"/>
                </a:lnTo>
                <a:lnTo>
                  <a:pt x="0" y="90514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9568" tIns="99568" rIns="99568" bIns="0" numCol="1" spcCol="1270" anchor="t" anchorCtr="0">
            <a:noAutofit/>
          </a:bodyPr>
          <a:lstStyle/>
          <a:p>
            <a:pPr lvl="0" algn="ctr" defTabSz="622300">
              <a:lnSpc>
                <a:spcPct val="90000"/>
              </a:lnSpc>
              <a:spcAft>
                <a:spcPct val="35000"/>
              </a:spcAft>
            </a:pPr>
            <a:r>
              <a:rPr lang="ru-RU" sz="1400" dirty="0">
                <a:latin typeface="Verdana" panose="020B0604030504040204" pitchFamily="34" charset="0"/>
              </a:rPr>
              <a:t>Построение геометрических элементов</a:t>
            </a:r>
            <a:endParaRPr lang="en-US" sz="1400" kern="1200" dirty="0">
              <a:latin typeface="Verdana" panose="020B0604030504040204" pitchFamily="34" charset="0"/>
            </a:endParaRPr>
          </a:p>
        </p:txBody>
      </p:sp>
      <p:sp>
        <p:nvSpPr>
          <p:cNvPr id="9" name="Freeform: Shape 8"/>
          <p:cNvSpPr/>
          <p:nvPr/>
        </p:nvSpPr>
        <p:spPr>
          <a:xfrm>
            <a:off x="8067675" y="3166809"/>
            <a:ext cx="3247419" cy="547351"/>
          </a:xfrm>
          <a:custGeom>
            <a:avLst/>
            <a:gdLst>
              <a:gd name="connsiteX0" fmla="*/ 0 w 2439756"/>
              <a:gd name="connsiteY0" fmla="*/ 0 h 905149"/>
              <a:gd name="connsiteX1" fmla="*/ 2439756 w 2439756"/>
              <a:gd name="connsiteY1" fmla="*/ 0 h 905149"/>
              <a:gd name="connsiteX2" fmla="*/ 2439756 w 2439756"/>
              <a:gd name="connsiteY2" fmla="*/ 905149 h 905149"/>
              <a:gd name="connsiteX3" fmla="*/ 0 w 2439756"/>
              <a:gd name="connsiteY3" fmla="*/ 905149 h 905149"/>
              <a:gd name="connsiteX4" fmla="*/ 0 w 2439756"/>
              <a:gd name="connsiteY4" fmla="*/ 0 h 905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9756" h="905149">
                <a:moveTo>
                  <a:pt x="0" y="0"/>
                </a:moveTo>
                <a:lnTo>
                  <a:pt x="2439756" y="0"/>
                </a:lnTo>
                <a:lnTo>
                  <a:pt x="2439756" y="905149"/>
                </a:lnTo>
                <a:lnTo>
                  <a:pt x="0" y="90514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6464" tIns="156464" rIns="156464" bIns="0" numCol="1" spcCol="1270" anchor="t" anchorCtr="0">
            <a:noAutofit/>
          </a:bodyPr>
          <a:lstStyle/>
          <a:p>
            <a:pPr lvl="0" algn="ctr" defTabSz="977900">
              <a:lnSpc>
                <a:spcPct val="90000"/>
              </a:lnSpc>
              <a:spcAft>
                <a:spcPct val="35000"/>
              </a:spcAft>
            </a:pPr>
            <a:r>
              <a:rPr lang="ru-RU" sz="1400" dirty="0"/>
              <a:t>Метрологические ограничения</a:t>
            </a:r>
            <a:endParaRPr lang="en-US" sz="1400" kern="1200" dirty="0"/>
          </a:p>
        </p:txBody>
      </p:sp>
      <p:sp>
        <p:nvSpPr>
          <p:cNvPr id="11" name="Rectangle: Rounded Corners 10"/>
          <p:cNvSpPr/>
          <p:nvPr/>
        </p:nvSpPr>
        <p:spPr>
          <a:xfrm>
            <a:off x="1941439" y="4089293"/>
            <a:ext cx="1363501" cy="1680991"/>
          </a:xfrm>
          <a:prstGeom prst="roundRect">
            <a:avLst/>
          </a:prstGeom>
          <a:blipFill rotWithShape="1">
            <a:blip r:embed="rId5"/>
            <a:srcRect/>
            <a:stretch>
              <a:fillRect l="-42154" r="-36778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12" name="Freeform: Shape 11"/>
          <p:cNvSpPr/>
          <p:nvPr/>
        </p:nvSpPr>
        <p:spPr>
          <a:xfrm>
            <a:off x="1003300" y="5761818"/>
            <a:ext cx="3209924" cy="365605"/>
          </a:xfrm>
          <a:custGeom>
            <a:avLst/>
            <a:gdLst>
              <a:gd name="connsiteX0" fmla="*/ 0 w 2439756"/>
              <a:gd name="connsiteY0" fmla="*/ 0 h 905149"/>
              <a:gd name="connsiteX1" fmla="*/ 2439756 w 2439756"/>
              <a:gd name="connsiteY1" fmla="*/ 0 h 905149"/>
              <a:gd name="connsiteX2" fmla="*/ 2439756 w 2439756"/>
              <a:gd name="connsiteY2" fmla="*/ 905149 h 905149"/>
              <a:gd name="connsiteX3" fmla="*/ 0 w 2439756"/>
              <a:gd name="connsiteY3" fmla="*/ 905149 h 905149"/>
              <a:gd name="connsiteX4" fmla="*/ 0 w 2439756"/>
              <a:gd name="connsiteY4" fmla="*/ 0 h 905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9756" h="905149">
                <a:moveTo>
                  <a:pt x="0" y="0"/>
                </a:moveTo>
                <a:lnTo>
                  <a:pt x="2439756" y="0"/>
                </a:lnTo>
                <a:lnTo>
                  <a:pt x="2439756" y="905149"/>
                </a:lnTo>
                <a:lnTo>
                  <a:pt x="0" y="90514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6464" tIns="156464" rIns="156464" bIns="0" numCol="1" spcCol="1270" anchor="t" anchorCtr="0">
            <a:noAutofit/>
          </a:bodyPr>
          <a:lstStyle/>
          <a:p>
            <a:pPr lvl="0" algn="ctr" defTabSz="977900">
              <a:lnSpc>
                <a:spcPct val="90000"/>
              </a:lnSpc>
              <a:spcAft>
                <a:spcPct val="35000"/>
              </a:spcAft>
            </a:pPr>
            <a:r>
              <a:rPr lang="ru-RU" sz="1400" dirty="0"/>
              <a:t>Определение баз</a:t>
            </a:r>
            <a:endParaRPr lang="en-US" sz="1400" kern="1200" dirty="0"/>
          </a:p>
        </p:txBody>
      </p:sp>
      <p:sp>
        <p:nvSpPr>
          <p:cNvPr id="13" name="Rectangle: Rounded Corners 12"/>
          <p:cNvSpPr/>
          <p:nvPr/>
        </p:nvSpPr>
        <p:spPr>
          <a:xfrm>
            <a:off x="5638586" y="4080826"/>
            <a:ext cx="1076446" cy="1680991"/>
          </a:xfrm>
          <a:prstGeom prst="roundRect">
            <a:avLst/>
          </a:prstGeom>
          <a:blipFill rotWithShape="1">
            <a:blip r:embed="rId6">
              <a:grayscl/>
            </a:blip>
            <a:srcRect/>
            <a:stretch>
              <a:fillRect l="-69524" r="-57125"/>
            </a:stretch>
          </a:blipFill>
          <a:ln w="2540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14" name="Freeform: Shape 13"/>
          <p:cNvSpPr/>
          <p:nvPr/>
        </p:nvSpPr>
        <p:spPr>
          <a:xfrm>
            <a:off x="4527550" y="5761819"/>
            <a:ext cx="3208337" cy="543732"/>
          </a:xfrm>
          <a:custGeom>
            <a:avLst/>
            <a:gdLst>
              <a:gd name="connsiteX0" fmla="*/ 0 w 2439756"/>
              <a:gd name="connsiteY0" fmla="*/ 0 h 905149"/>
              <a:gd name="connsiteX1" fmla="*/ 2439756 w 2439756"/>
              <a:gd name="connsiteY1" fmla="*/ 0 h 905149"/>
              <a:gd name="connsiteX2" fmla="*/ 2439756 w 2439756"/>
              <a:gd name="connsiteY2" fmla="*/ 905149 h 905149"/>
              <a:gd name="connsiteX3" fmla="*/ 0 w 2439756"/>
              <a:gd name="connsiteY3" fmla="*/ 905149 h 905149"/>
              <a:gd name="connsiteX4" fmla="*/ 0 w 2439756"/>
              <a:gd name="connsiteY4" fmla="*/ 0 h 905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9756" h="905149">
                <a:moveTo>
                  <a:pt x="0" y="0"/>
                </a:moveTo>
                <a:lnTo>
                  <a:pt x="2439756" y="0"/>
                </a:lnTo>
                <a:lnTo>
                  <a:pt x="2439756" y="905149"/>
                </a:lnTo>
                <a:lnTo>
                  <a:pt x="0" y="90514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6464" tIns="156464" rIns="156464" bIns="0" numCol="1" spcCol="1270" anchor="t" anchorCtr="0">
            <a:noAutofit/>
          </a:bodyPr>
          <a:lstStyle/>
          <a:p>
            <a:pPr lvl="0" algn="ctr" defTabSz="977900">
              <a:lnSpc>
                <a:spcPct val="90000"/>
              </a:lnSpc>
              <a:spcAft>
                <a:spcPct val="35000"/>
              </a:spcAft>
            </a:pPr>
            <a:r>
              <a:rPr lang="ru-RU" sz="1400" dirty="0"/>
              <a:t>Температура</a:t>
            </a:r>
            <a:endParaRPr lang="en-US" sz="1400" kern="1200" dirty="0"/>
          </a:p>
        </p:txBody>
      </p:sp>
      <p:sp>
        <p:nvSpPr>
          <p:cNvPr id="15" name="Rectangle: Rounded Corners 14"/>
          <p:cNvSpPr/>
          <p:nvPr/>
        </p:nvSpPr>
        <p:spPr>
          <a:xfrm>
            <a:off x="9059159" y="4099680"/>
            <a:ext cx="1253765" cy="1680991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3746" t="-45" r="1443" b="-45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16" name="Freeform: Shape 15"/>
          <p:cNvSpPr/>
          <p:nvPr/>
        </p:nvSpPr>
        <p:spPr>
          <a:xfrm>
            <a:off x="8067675" y="5761819"/>
            <a:ext cx="3247419" cy="543732"/>
          </a:xfrm>
          <a:custGeom>
            <a:avLst/>
            <a:gdLst>
              <a:gd name="connsiteX0" fmla="*/ 0 w 2439756"/>
              <a:gd name="connsiteY0" fmla="*/ 0 h 905149"/>
              <a:gd name="connsiteX1" fmla="*/ 2439756 w 2439756"/>
              <a:gd name="connsiteY1" fmla="*/ 0 h 905149"/>
              <a:gd name="connsiteX2" fmla="*/ 2439756 w 2439756"/>
              <a:gd name="connsiteY2" fmla="*/ 905149 h 905149"/>
              <a:gd name="connsiteX3" fmla="*/ 0 w 2439756"/>
              <a:gd name="connsiteY3" fmla="*/ 905149 h 905149"/>
              <a:gd name="connsiteX4" fmla="*/ 0 w 2439756"/>
              <a:gd name="connsiteY4" fmla="*/ 0 h 905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9756" h="905149">
                <a:moveTo>
                  <a:pt x="0" y="0"/>
                </a:moveTo>
                <a:lnTo>
                  <a:pt x="2439756" y="0"/>
                </a:lnTo>
                <a:lnTo>
                  <a:pt x="2439756" y="905149"/>
                </a:lnTo>
                <a:lnTo>
                  <a:pt x="0" y="90514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6464" tIns="156464" rIns="156464" bIns="0" numCol="1" spcCol="1270" anchor="t" anchorCtr="0">
            <a:noAutofit/>
          </a:bodyPr>
          <a:lstStyle/>
          <a:p>
            <a:pPr lvl="0" algn="ctr" defTabSz="977900">
              <a:lnSpc>
                <a:spcPct val="90000"/>
              </a:lnSpc>
              <a:spcAft>
                <a:spcPct val="35000"/>
              </a:spcAft>
            </a:pPr>
            <a:r>
              <a:rPr lang="ru-RU" sz="1400" dirty="0"/>
              <a:t>Приспособление для фиксации</a:t>
            </a:r>
            <a:endParaRPr lang="en-US" sz="1400" kern="1200" dirty="0"/>
          </a:p>
        </p:txBody>
      </p:sp>
      <p:grpSp>
        <p:nvGrpSpPr>
          <p:cNvPr id="10" name="Group 9"/>
          <p:cNvGrpSpPr/>
          <p:nvPr/>
        </p:nvGrpSpPr>
        <p:grpSpPr>
          <a:xfrm>
            <a:off x="8415867" y="1495246"/>
            <a:ext cx="2321263" cy="1633853"/>
            <a:chOff x="8415867" y="1495246"/>
            <a:chExt cx="2321263" cy="1633853"/>
          </a:xfrm>
        </p:grpSpPr>
        <p:sp>
          <p:nvSpPr>
            <p:cNvPr id="7" name="Rectangle: Rounded Corners 6"/>
            <p:cNvSpPr/>
            <p:nvPr/>
          </p:nvSpPr>
          <p:spPr>
            <a:xfrm>
              <a:off x="8567999" y="1634568"/>
              <a:ext cx="2169131" cy="1494531"/>
            </a:xfrm>
            <a:prstGeom prst="roundRect">
              <a:avLst/>
            </a:prstGeom>
            <a:blipFill rotWithShape="1">
              <a:blip r:embed="rId8">
                <a:grayscl/>
              </a:blip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2" name="Oval 1"/>
            <p:cNvSpPr/>
            <p:nvPr/>
          </p:nvSpPr>
          <p:spPr>
            <a:xfrm>
              <a:off x="8415867" y="1495246"/>
              <a:ext cx="423333" cy="423333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 sz="1200" dirty="0" err="1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46004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>
              <a:latin typeface="Verdana" panose="020B0604030504040204" pitchFamily="34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04002" y="537911"/>
            <a:ext cx="9513349" cy="398973"/>
          </a:xfrm>
        </p:spPr>
        <p:txBody>
          <a:bodyPr/>
          <a:lstStyle/>
          <a:p>
            <a:r>
              <a:rPr lang="ru-RU" dirty="0"/>
              <a:t>Стратегия выборки–Пример плоскостности–Низкая плотность–5точек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111151" y="1064291"/>
            <a:ext cx="5099050" cy="184666"/>
          </a:xfrm>
          <a:prstGeom prst="rect">
            <a:avLst/>
          </a:prstGeom>
          <a:noFill/>
        </p:spPr>
        <p:txBody>
          <a:bodyPr wrap="square" tIns="0" rIns="0" bIns="0" rtlCol="0">
            <a:spAutoFit/>
          </a:bodyPr>
          <a:lstStyle/>
          <a:p>
            <a:pPr algn="ctr"/>
            <a:r>
              <a:rPr lang="en-US" sz="1200" dirty="0">
                <a:latin typeface="+mn-lt"/>
              </a:rPr>
              <a:t>5 Point Flatness = 0,059mm</a:t>
            </a:r>
          </a:p>
        </p:txBody>
      </p:sp>
      <p:sp>
        <p:nvSpPr>
          <p:cNvPr id="3" name="Rectangle 2"/>
          <p:cNvSpPr/>
          <p:nvPr/>
        </p:nvSpPr>
        <p:spPr>
          <a:xfrm>
            <a:off x="904002" y="4023360"/>
            <a:ext cx="981069" cy="886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200" dirty="0" err="1">
              <a:solidFill>
                <a:schemeClr val="bg1"/>
              </a:solidFill>
            </a:endParaRPr>
          </a:p>
        </p:txBody>
      </p:sp>
      <p:pic>
        <p:nvPicPr>
          <p:cNvPr id="13" name="Content Placeholder 5"/>
          <p:cNvPicPr>
            <a:picLocks noGrp="1" noChangeAspect="1"/>
          </p:cNvPicPr>
          <p:nvPr>
            <p:ph sz="quarter" idx="11"/>
          </p:nvPr>
        </p:nvPicPr>
        <p:blipFill>
          <a:blip r:embed="rId3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4309" y="1376363"/>
            <a:ext cx="8041794" cy="4937125"/>
          </a:xfrm>
          <a:prstGeom prst="rect">
            <a:avLst/>
          </a:prstGeom>
          <a:ln w="952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0594584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>
              <a:latin typeface="Verdana" panose="020B0604030504040204" pitchFamily="34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04002" y="544512"/>
            <a:ext cx="9664761" cy="379642"/>
          </a:xfrm>
        </p:spPr>
        <p:txBody>
          <a:bodyPr/>
          <a:lstStyle/>
          <a:p>
            <a:r>
              <a:rPr lang="ru-RU" dirty="0"/>
              <a:t>Стратегия выборки–Пример плоскостности–Низкая плотность–15точек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111151" y="1064291"/>
            <a:ext cx="5099050" cy="184666"/>
          </a:xfrm>
          <a:prstGeom prst="rect">
            <a:avLst/>
          </a:prstGeom>
          <a:noFill/>
        </p:spPr>
        <p:txBody>
          <a:bodyPr wrap="square" tIns="0" rIns="0" bIns="0" rtlCol="0">
            <a:spAutoFit/>
          </a:bodyPr>
          <a:lstStyle/>
          <a:p>
            <a:pPr algn="ctr"/>
            <a:r>
              <a:rPr lang="en-US" sz="1200" dirty="0"/>
              <a:t>15 Point Flatness = 0,114mm </a:t>
            </a:r>
          </a:p>
        </p:txBody>
      </p:sp>
      <p:sp>
        <p:nvSpPr>
          <p:cNvPr id="3" name="Rectangle 2"/>
          <p:cNvSpPr/>
          <p:nvPr/>
        </p:nvSpPr>
        <p:spPr>
          <a:xfrm>
            <a:off x="904002" y="4023360"/>
            <a:ext cx="981069" cy="8862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200" dirty="0" err="1">
              <a:solidFill>
                <a:schemeClr val="bg1"/>
              </a:solidFill>
            </a:endParaRPr>
          </a:p>
        </p:txBody>
      </p:sp>
      <p:pic>
        <p:nvPicPr>
          <p:cNvPr id="8" name="Content Placeholder 12"/>
          <p:cNvPicPr>
            <a:picLocks noGrp="1" noChangeAspect="1"/>
          </p:cNvPicPr>
          <p:nvPr>
            <p:ph sz="quarter" idx="11"/>
          </p:nvPr>
        </p:nvPicPr>
        <p:blipFill>
          <a:blip r:embed="rId3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4309" y="1376363"/>
            <a:ext cx="8041794" cy="4937125"/>
          </a:xfrm>
          <a:prstGeom prst="rect">
            <a:avLst/>
          </a:prstGeom>
          <a:ln w="952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6849051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1"/>
          </p:nvPr>
        </p:nvPicPr>
        <p:blipFill>
          <a:blip r:embed="rId3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7227" y="1376363"/>
            <a:ext cx="8035958" cy="493712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>
              <a:latin typeface="Verdana" panose="020B0604030504040204" pitchFamily="34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Стратегия выборки – Пример плоскостности – Высокая плотность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167981" y="1029296"/>
            <a:ext cx="3854450" cy="184666"/>
          </a:xfrm>
          <a:prstGeom prst="rect">
            <a:avLst/>
          </a:prstGeom>
          <a:noFill/>
        </p:spPr>
        <p:txBody>
          <a:bodyPr wrap="square" tIns="0" rIns="0" bIns="0" rtlCol="0">
            <a:spAutoFit/>
          </a:bodyPr>
          <a:lstStyle/>
          <a:p>
            <a:pPr algn="ctr"/>
            <a:r>
              <a:rPr lang="en-US" sz="1200" dirty="0">
                <a:latin typeface="+mn-lt"/>
              </a:rPr>
              <a:t>Mesh (187K Point) Flatness = 0,319</a:t>
            </a:r>
          </a:p>
        </p:txBody>
      </p:sp>
    </p:spTree>
    <p:extLst>
      <p:ext uri="{BB962C8B-B14F-4D97-AF65-F5344CB8AC3E}">
        <p14:creationId xmlns:p14="http://schemas.microsoft.com/office/powerpoint/2010/main" val="23737158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Выбор базы– короткий цилиндр большого диаметра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904001" y="5925167"/>
            <a:ext cx="10391061" cy="430887"/>
          </a:xfrm>
          <a:prstGeom prst="rect">
            <a:avLst/>
          </a:prstGeom>
          <a:noFill/>
        </p:spPr>
        <p:txBody>
          <a:bodyPr wrap="square" tIns="0" rIns="0" bIns="0" rtlCol="0">
            <a:spAutoFit/>
          </a:bodyPr>
          <a:lstStyle/>
          <a:p>
            <a:r>
              <a:rPr lang="ru-RU" sz="1400" dirty="0">
                <a:latin typeface="+mn-lt"/>
              </a:rPr>
              <a:t>Расстояние от базы (наилучшего цилиндра) до концов рычагов – неустойчивый, узкий цилиндр большого диаметра </a:t>
            </a:r>
            <a:endParaRPr lang="en-US" sz="1400" dirty="0">
              <a:latin typeface="+mn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617469" y="4712870"/>
            <a:ext cx="901399" cy="10487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200" dirty="0" err="1">
              <a:solidFill>
                <a:schemeClr val="bg1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26"/>
          </p:nvPr>
        </p:nvPicPr>
        <p:blipFill rotWithShape="1">
          <a:blip r:embed="rId3"/>
          <a:srcRect l="19730" r="15326"/>
          <a:stretch/>
        </p:blipFill>
        <p:spPr>
          <a:xfrm>
            <a:off x="4360293" y="1395927"/>
            <a:ext cx="6427115" cy="436568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r="65535"/>
          <a:stretch/>
        </p:blipFill>
        <p:spPr>
          <a:xfrm>
            <a:off x="1265951" y="3624666"/>
            <a:ext cx="1549639" cy="194373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/>
          <a:srcRect l="82426"/>
          <a:stretch/>
        </p:blipFill>
        <p:spPr>
          <a:xfrm>
            <a:off x="2806064" y="3624666"/>
            <a:ext cx="790175" cy="1943731"/>
          </a:xfrm>
          <a:prstGeom prst="rect">
            <a:avLst/>
          </a:prstGeom>
        </p:spPr>
      </p:pic>
      <p:sp>
        <p:nvSpPr>
          <p:cNvPr id="15" name="Freeform: Shape 14"/>
          <p:cNvSpPr/>
          <p:nvPr/>
        </p:nvSpPr>
        <p:spPr>
          <a:xfrm>
            <a:off x="1457325" y="1619766"/>
            <a:ext cx="1458153" cy="1261548"/>
          </a:xfrm>
          <a:custGeom>
            <a:avLst/>
            <a:gdLst>
              <a:gd name="connsiteX0" fmla="*/ 1009650 w 1271587"/>
              <a:gd name="connsiteY0" fmla="*/ 804862 h 1100137"/>
              <a:gd name="connsiteX1" fmla="*/ 1009650 w 1271587"/>
              <a:gd name="connsiteY1" fmla="*/ 957262 h 1100137"/>
              <a:gd name="connsiteX2" fmla="*/ 1271587 w 1271587"/>
              <a:gd name="connsiteY2" fmla="*/ 962025 h 1100137"/>
              <a:gd name="connsiteX3" fmla="*/ 1271587 w 1271587"/>
              <a:gd name="connsiteY3" fmla="*/ 1100137 h 1100137"/>
              <a:gd name="connsiteX4" fmla="*/ 857250 w 1271587"/>
              <a:gd name="connsiteY4" fmla="*/ 1095375 h 1100137"/>
              <a:gd name="connsiteX5" fmla="*/ 85725 w 1271587"/>
              <a:gd name="connsiteY5" fmla="*/ 114300 h 1100137"/>
              <a:gd name="connsiteX6" fmla="*/ 0 w 1271587"/>
              <a:gd name="connsiteY6" fmla="*/ 114300 h 1100137"/>
              <a:gd name="connsiteX7" fmla="*/ 0 w 1271587"/>
              <a:gd name="connsiteY7" fmla="*/ 0 h 1100137"/>
              <a:gd name="connsiteX8" fmla="*/ 233362 w 1271587"/>
              <a:gd name="connsiteY8" fmla="*/ 9525 h 1100137"/>
              <a:gd name="connsiteX9" fmla="*/ 1009650 w 1271587"/>
              <a:gd name="connsiteY9" fmla="*/ 804862 h 1100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1587" h="1100137">
                <a:moveTo>
                  <a:pt x="1009650" y="804862"/>
                </a:moveTo>
                <a:lnTo>
                  <a:pt x="1009650" y="957262"/>
                </a:lnTo>
                <a:lnTo>
                  <a:pt x="1271587" y="962025"/>
                </a:lnTo>
                <a:lnTo>
                  <a:pt x="1271587" y="1100137"/>
                </a:lnTo>
                <a:lnTo>
                  <a:pt x="857250" y="1095375"/>
                </a:lnTo>
                <a:lnTo>
                  <a:pt x="85725" y="114300"/>
                </a:lnTo>
                <a:lnTo>
                  <a:pt x="0" y="114300"/>
                </a:lnTo>
                <a:lnTo>
                  <a:pt x="0" y="0"/>
                </a:lnTo>
                <a:lnTo>
                  <a:pt x="233362" y="9525"/>
                </a:lnTo>
                <a:lnTo>
                  <a:pt x="1009650" y="80486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 err="1">
              <a:solidFill>
                <a:schemeClr val="bg1"/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3876675" y="1619766"/>
            <a:ext cx="9526" cy="1261548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2612268" y="2528894"/>
            <a:ext cx="0" cy="195262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: Shape 23"/>
          <p:cNvSpPr/>
          <p:nvPr/>
        </p:nvSpPr>
        <p:spPr>
          <a:xfrm>
            <a:off x="942975" y="2076450"/>
            <a:ext cx="1200150" cy="390525"/>
          </a:xfrm>
          <a:custGeom>
            <a:avLst/>
            <a:gdLst>
              <a:gd name="connsiteX0" fmla="*/ 904875 w 1200150"/>
              <a:gd name="connsiteY0" fmla="*/ 9525 h 390525"/>
              <a:gd name="connsiteX1" fmla="*/ 0 w 1200150"/>
              <a:gd name="connsiteY1" fmla="*/ 0 h 390525"/>
              <a:gd name="connsiteX2" fmla="*/ 0 w 1200150"/>
              <a:gd name="connsiteY2" fmla="*/ 266700 h 390525"/>
              <a:gd name="connsiteX3" fmla="*/ 1200150 w 1200150"/>
              <a:gd name="connsiteY3" fmla="*/ 390525 h 390525"/>
              <a:gd name="connsiteX4" fmla="*/ 904875 w 1200150"/>
              <a:gd name="connsiteY4" fmla="*/ 9525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0150" h="390525">
                <a:moveTo>
                  <a:pt x="904875" y="9525"/>
                </a:moveTo>
                <a:lnTo>
                  <a:pt x="0" y="0"/>
                </a:lnTo>
                <a:lnTo>
                  <a:pt x="0" y="266700"/>
                </a:lnTo>
                <a:lnTo>
                  <a:pt x="1200150" y="390525"/>
                </a:lnTo>
                <a:lnTo>
                  <a:pt x="904875" y="952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 err="1">
              <a:solidFill>
                <a:schemeClr val="bg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19150" y="1162050"/>
            <a:ext cx="3367639" cy="2333625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 err="1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01305" y="1347599"/>
            <a:ext cx="199735" cy="184666"/>
          </a:xfrm>
          <a:prstGeom prst="rect">
            <a:avLst/>
          </a:prstGeom>
          <a:noFill/>
        </p:spPr>
        <p:txBody>
          <a:bodyPr wrap="none" tIns="0" rIns="0" bIns="0" rtlCol="0">
            <a:spAutoFit/>
          </a:bodyPr>
          <a:lstStyle/>
          <a:p>
            <a:r>
              <a:rPr lang="en-US" sz="1200" dirty="0">
                <a:latin typeface="+mn-lt"/>
              </a:rPr>
              <a:t>C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727078" y="1308001"/>
            <a:ext cx="220573" cy="276999"/>
          </a:xfrm>
          <a:prstGeom prst="rect">
            <a:avLst/>
          </a:prstGeom>
          <a:noFill/>
        </p:spPr>
        <p:txBody>
          <a:bodyPr wrap="none" tIns="0" rIns="0" bIns="0" rtlCol="0">
            <a:spAutoFit/>
          </a:bodyPr>
          <a:lstStyle/>
          <a:p>
            <a:r>
              <a:rPr lang="en-US" dirty="0">
                <a:latin typeface="+mn-lt"/>
              </a:rPr>
              <a:t>L</a:t>
            </a:r>
          </a:p>
        </p:txBody>
      </p:sp>
      <p:cxnSp>
        <p:nvCxnSpPr>
          <p:cNvPr id="30" name="Straight Connector 29"/>
          <p:cNvCxnSpPr>
            <a:stCxn id="24" idx="2"/>
            <a:endCxn id="24" idx="1"/>
          </p:cNvCxnSpPr>
          <p:nvPr/>
        </p:nvCxnSpPr>
        <p:spPr>
          <a:xfrm flipV="1">
            <a:off x="942975" y="2076450"/>
            <a:ext cx="0" cy="26670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val 32"/>
          <p:cNvSpPr/>
          <p:nvPr/>
        </p:nvSpPr>
        <p:spPr>
          <a:xfrm>
            <a:off x="906780" y="2171700"/>
            <a:ext cx="83820" cy="8382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 err="1">
              <a:solidFill>
                <a:schemeClr val="bg1"/>
              </a:solidFill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>
            <a:off x="948690" y="1935480"/>
            <a:ext cx="1663578" cy="0"/>
          </a:xfrm>
          <a:prstGeom prst="straightConnector1">
            <a:avLst/>
          </a:prstGeom>
          <a:ln w="12700">
            <a:solidFill>
              <a:schemeClr val="tx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V="1">
            <a:off x="2612268" y="1851660"/>
            <a:ext cx="0" cy="615315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942974" y="1864520"/>
            <a:ext cx="1" cy="180975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8618520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Выбор базы– короткий цилиндр большого диаметра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4435877" y="4489185"/>
            <a:ext cx="901399" cy="10487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200" dirty="0" err="1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04001" y="5925167"/>
            <a:ext cx="10391061" cy="430887"/>
          </a:xfrm>
          <a:prstGeom prst="rect">
            <a:avLst/>
          </a:prstGeom>
          <a:noFill/>
        </p:spPr>
        <p:txBody>
          <a:bodyPr wrap="square" tIns="0" rIns="0" bIns="0" rtlCol="0">
            <a:spAutoFit/>
          </a:bodyPr>
          <a:lstStyle/>
          <a:p>
            <a:r>
              <a:rPr lang="ru-RU" sz="1400" dirty="0">
                <a:latin typeface="+mn-lt"/>
              </a:rPr>
              <a:t>Расстояние от базы (наилучшего цилиндра) до концов рычагов – неустойчивый, узкий цилиндр большого диаметра</a:t>
            </a:r>
            <a:r>
              <a:rPr lang="ru-RU" sz="1400" dirty="0">
                <a:latin typeface="Verdana" panose="020B0604030504040204" pitchFamily="34" charset="0"/>
              </a:rPr>
              <a:t>, стабилизированный базовой плоскостью.</a:t>
            </a:r>
            <a:endParaRPr lang="en-US" sz="1400" dirty="0">
              <a:latin typeface="Verdana" panose="020B060403050404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607944" y="4712870"/>
            <a:ext cx="901399" cy="10487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200" dirty="0" err="1">
              <a:solidFill>
                <a:schemeClr val="bg1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26"/>
          </p:nvPr>
        </p:nvPicPr>
        <p:blipFill rotWithShape="1">
          <a:blip r:embed="rId3"/>
          <a:srcRect l="19516" r="15217"/>
          <a:stretch/>
        </p:blipFill>
        <p:spPr>
          <a:xfrm>
            <a:off x="4435876" y="1377907"/>
            <a:ext cx="6493339" cy="438370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/>
          <a:srcRect r="66294"/>
          <a:stretch/>
        </p:blipFill>
        <p:spPr>
          <a:xfrm>
            <a:off x="1468444" y="3611407"/>
            <a:ext cx="1484306" cy="192384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/>
          <a:srcRect l="82771"/>
          <a:stretch/>
        </p:blipFill>
        <p:spPr>
          <a:xfrm>
            <a:off x="2952750" y="3611407"/>
            <a:ext cx="758710" cy="1923844"/>
          </a:xfrm>
          <a:prstGeom prst="rect">
            <a:avLst/>
          </a:prstGeom>
        </p:spPr>
      </p:pic>
      <p:sp>
        <p:nvSpPr>
          <p:cNvPr id="21" name="Freeform: Shape 20"/>
          <p:cNvSpPr/>
          <p:nvPr/>
        </p:nvSpPr>
        <p:spPr>
          <a:xfrm>
            <a:off x="1457325" y="1619766"/>
            <a:ext cx="1458153" cy="1261548"/>
          </a:xfrm>
          <a:custGeom>
            <a:avLst/>
            <a:gdLst>
              <a:gd name="connsiteX0" fmla="*/ 1009650 w 1271587"/>
              <a:gd name="connsiteY0" fmla="*/ 804862 h 1100137"/>
              <a:gd name="connsiteX1" fmla="*/ 1009650 w 1271587"/>
              <a:gd name="connsiteY1" fmla="*/ 957262 h 1100137"/>
              <a:gd name="connsiteX2" fmla="*/ 1271587 w 1271587"/>
              <a:gd name="connsiteY2" fmla="*/ 962025 h 1100137"/>
              <a:gd name="connsiteX3" fmla="*/ 1271587 w 1271587"/>
              <a:gd name="connsiteY3" fmla="*/ 1100137 h 1100137"/>
              <a:gd name="connsiteX4" fmla="*/ 857250 w 1271587"/>
              <a:gd name="connsiteY4" fmla="*/ 1095375 h 1100137"/>
              <a:gd name="connsiteX5" fmla="*/ 85725 w 1271587"/>
              <a:gd name="connsiteY5" fmla="*/ 114300 h 1100137"/>
              <a:gd name="connsiteX6" fmla="*/ 0 w 1271587"/>
              <a:gd name="connsiteY6" fmla="*/ 114300 h 1100137"/>
              <a:gd name="connsiteX7" fmla="*/ 0 w 1271587"/>
              <a:gd name="connsiteY7" fmla="*/ 0 h 1100137"/>
              <a:gd name="connsiteX8" fmla="*/ 233362 w 1271587"/>
              <a:gd name="connsiteY8" fmla="*/ 9525 h 1100137"/>
              <a:gd name="connsiteX9" fmla="*/ 1009650 w 1271587"/>
              <a:gd name="connsiteY9" fmla="*/ 804862 h 1100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1587" h="1100137">
                <a:moveTo>
                  <a:pt x="1009650" y="804862"/>
                </a:moveTo>
                <a:lnTo>
                  <a:pt x="1009650" y="957262"/>
                </a:lnTo>
                <a:lnTo>
                  <a:pt x="1271587" y="962025"/>
                </a:lnTo>
                <a:lnTo>
                  <a:pt x="1271587" y="1100137"/>
                </a:lnTo>
                <a:lnTo>
                  <a:pt x="857250" y="1095375"/>
                </a:lnTo>
                <a:lnTo>
                  <a:pt x="85725" y="114300"/>
                </a:lnTo>
                <a:lnTo>
                  <a:pt x="0" y="114300"/>
                </a:lnTo>
                <a:lnTo>
                  <a:pt x="0" y="0"/>
                </a:lnTo>
                <a:lnTo>
                  <a:pt x="233362" y="9525"/>
                </a:lnTo>
                <a:lnTo>
                  <a:pt x="1009650" y="80486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 err="1">
              <a:solidFill>
                <a:schemeClr val="bg1"/>
              </a:solidFill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3876675" y="1619766"/>
            <a:ext cx="9526" cy="1261548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2612268" y="2528894"/>
            <a:ext cx="0" cy="195262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reeform: Shape 24"/>
          <p:cNvSpPr/>
          <p:nvPr/>
        </p:nvSpPr>
        <p:spPr>
          <a:xfrm>
            <a:off x="942975" y="2076450"/>
            <a:ext cx="1200150" cy="390525"/>
          </a:xfrm>
          <a:custGeom>
            <a:avLst/>
            <a:gdLst>
              <a:gd name="connsiteX0" fmla="*/ 904875 w 1200150"/>
              <a:gd name="connsiteY0" fmla="*/ 9525 h 390525"/>
              <a:gd name="connsiteX1" fmla="*/ 0 w 1200150"/>
              <a:gd name="connsiteY1" fmla="*/ 0 h 390525"/>
              <a:gd name="connsiteX2" fmla="*/ 0 w 1200150"/>
              <a:gd name="connsiteY2" fmla="*/ 266700 h 390525"/>
              <a:gd name="connsiteX3" fmla="*/ 1200150 w 1200150"/>
              <a:gd name="connsiteY3" fmla="*/ 390525 h 390525"/>
              <a:gd name="connsiteX4" fmla="*/ 904875 w 1200150"/>
              <a:gd name="connsiteY4" fmla="*/ 9525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0150" h="390525">
                <a:moveTo>
                  <a:pt x="904875" y="9525"/>
                </a:moveTo>
                <a:lnTo>
                  <a:pt x="0" y="0"/>
                </a:lnTo>
                <a:lnTo>
                  <a:pt x="0" y="266700"/>
                </a:lnTo>
                <a:lnTo>
                  <a:pt x="1200150" y="390525"/>
                </a:lnTo>
                <a:lnTo>
                  <a:pt x="904875" y="952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 err="1">
              <a:solidFill>
                <a:schemeClr val="bg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19150" y="1162050"/>
            <a:ext cx="3367639" cy="2333625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 err="1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01305" y="1347599"/>
            <a:ext cx="199735" cy="184666"/>
          </a:xfrm>
          <a:prstGeom prst="rect">
            <a:avLst/>
          </a:prstGeom>
          <a:noFill/>
        </p:spPr>
        <p:txBody>
          <a:bodyPr wrap="none" tIns="0" rIns="0" bIns="0" rtlCol="0">
            <a:spAutoFit/>
          </a:bodyPr>
          <a:lstStyle/>
          <a:p>
            <a:r>
              <a:rPr lang="en-US" sz="1200" dirty="0">
                <a:latin typeface="+mn-lt"/>
              </a:rPr>
              <a:t>C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727078" y="1308001"/>
            <a:ext cx="220573" cy="276999"/>
          </a:xfrm>
          <a:prstGeom prst="rect">
            <a:avLst/>
          </a:prstGeom>
          <a:noFill/>
        </p:spPr>
        <p:txBody>
          <a:bodyPr wrap="none" tIns="0" rIns="0" bIns="0" rtlCol="0">
            <a:spAutoFit/>
          </a:bodyPr>
          <a:lstStyle/>
          <a:p>
            <a:r>
              <a:rPr lang="en-US" dirty="0">
                <a:latin typeface="+mn-lt"/>
              </a:rPr>
              <a:t>L</a:t>
            </a:r>
          </a:p>
        </p:txBody>
      </p:sp>
      <p:cxnSp>
        <p:nvCxnSpPr>
          <p:cNvPr id="30" name="Straight Connector 29"/>
          <p:cNvCxnSpPr>
            <a:stCxn id="25" idx="2"/>
            <a:endCxn id="25" idx="1"/>
          </p:cNvCxnSpPr>
          <p:nvPr/>
        </p:nvCxnSpPr>
        <p:spPr>
          <a:xfrm flipV="1">
            <a:off x="942975" y="2076450"/>
            <a:ext cx="0" cy="26670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/>
          <p:cNvSpPr/>
          <p:nvPr/>
        </p:nvSpPr>
        <p:spPr>
          <a:xfrm>
            <a:off x="906780" y="2171700"/>
            <a:ext cx="83820" cy="8382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 err="1">
              <a:solidFill>
                <a:schemeClr val="bg1"/>
              </a:solidFill>
            </a:endParaRPr>
          </a:p>
        </p:txBody>
      </p:sp>
      <p:cxnSp>
        <p:nvCxnSpPr>
          <p:cNvPr id="32" name="Straight Arrow Connector 31"/>
          <p:cNvCxnSpPr/>
          <p:nvPr/>
        </p:nvCxnSpPr>
        <p:spPr>
          <a:xfrm>
            <a:off x="948690" y="1935480"/>
            <a:ext cx="1663578" cy="0"/>
          </a:xfrm>
          <a:prstGeom prst="straightConnector1">
            <a:avLst/>
          </a:prstGeom>
          <a:ln w="12700">
            <a:solidFill>
              <a:schemeClr val="tx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2612268" y="1851660"/>
            <a:ext cx="0" cy="615315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V="1">
            <a:off x="942974" y="1864520"/>
            <a:ext cx="1" cy="180975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 flipV="1">
            <a:off x="2623051" y="2717478"/>
            <a:ext cx="257502" cy="546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2131706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>
              <a:latin typeface="Verdana" panose="020B0604030504040204" pitchFamily="34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Профиль поверхности контроль контура точек в сечениях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2622870" y="5999727"/>
            <a:ext cx="5347252" cy="9939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: Shape 7"/>
          <p:cNvSpPr/>
          <p:nvPr/>
        </p:nvSpPr>
        <p:spPr>
          <a:xfrm>
            <a:off x="2067339" y="1461052"/>
            <a:ext cx="6390861" cy="2107096"/>
          </a:xfrm>
          <a:custGeom>
            <a:avLst/>
            <a:gdLst>
              <a:gd name="connsiteX0" fmla="*/ 606287 w 6390861"/>
              <a:gd name="connsiteY0" fmla="*/ 665922 h 2107096"/>
              <a:gd name="connsiteX1" fmla="*/ 596348 w 6390861"/>
              <a:gd name="connsiteY1" fmla="*/ 0 h 2107096"/>
              <a:gd name="connsiteX2" fmla="*/ 924339 w 6390861"/>
              <a:gd name="connsiteY2" fmla="*/ 9939 h 2107096"/>
              <a:gd name="connsiteX3" fmla="*/ 924339 w 6390861"/>
              <a:gd name="connsiteY3" fmla="*/ 178905 h 2107096"/>
              <a:gd name="connsiteX4" fmla="*/ 4422913 w 6390861"/>
              <a:gd name="connsiteY4" fmla="*/ 1361661 h 2107096"/>
              <a:gd name="connsiteX5" fmla="*/ 4472609 w 6390861"/>
              <a:gd name="connsiteY5" fmla="*/ 1182757 h 2107096"/>
              <a:gd name="connsiteX6" fmla="*/ 5257800 w 6390861"/>
              <a:gd name="connsiteY6" fmla="*/ 1202635 h 2107096"/>
              <a:gd name="connsiteX7" fmla="*/ 5406887 w 6390861"/>
              <a:gd name="connsiteY7" fmla="*/ 1639957 h 2107096"/>
              <a:gd name="connsiteX8" fmla="*/ 6192078 w 6390861"/>
              <a:gd name="connsiteY8" fmla="*/ 1868557 h 2107096"/>
              <a:gd name="connsiteX9" fmla="*/ 6192078 w 6390861"/>
              <a:gd name="connsiteY9" fmla="*/ 1113183 h 2107096"/>
              <a:gd name="connsiteX10" fmla="*/ 6380922 w 6390861"/>
              <a:gd name="connsiteY10" fmla="*/ 1103244 h 2107096"/>
              <a:gd name="connsiteX11" fmla="*/ 6390861 w 6390861"/>
              <a:gd name="connsiteY11" fmla="*/ 2107096 h 2107096"/>
              <a:gd name="connsiteX12" fmla="*/ 5893904 w 6390861"/>
              <a:gd name="connsiteY12" fmla="*/ 2087218 h 2107096"/>
              <a:gd name="connsiteX13" fmla="*/ 904461 w 6390861"/>
              <a:gd name="connsiteY13" fmla="*/ 417444 h 2107096"/>
              <a:gd name="connsiteX14" fmla="*/ 904461 w 6390861"/>
              <a:gd name="connsiteY14" fmla="*/ 924339 h 2107096"/>
              <a:gd name="connsiteX15" fmla="*/ 0 w 6390861"/>
              <a:gd name="connsiteY15" fmla="*/ 914400 h 2107096"/>
              <a:gd name="connsiteX16" fmla="*/ 0 w 6390861"/>
              <a:gd name="connsiteY16" fmla="*/ 655983 h 2107096"/>
              <a:gd name="connsiteX17" fmla="*/ 606287 w 6390861"/>
              <a:gd name="connsiteY17" fmla="*/ 665922 h 210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390861" h="2107096">
                <a:moveTo>
                  <a:pt x="606287" y="665922"/>
                </a:moveTo>
                <a:lnTo>
                  <a:pt x="596348" y="0"/>
                </a:lnTo>
                <a:lnTo>
                  <a:pt x="924339" y="9939"/>
                </a:lnTo>
                <a:lnTo>
                  <a:pt x="924339" y="178905"/>
                </a:lnTo>
                <a:lnTo>
                  <a:pt x="4422913" y="1361661"/>
                </a:lnTo>
                <a:lnTo>
                  <a:pt x="4472609" y="1182757"/>
                </a:lnTo>
                <a:lnTo>
                  <a:pt x="5257800" y="1202635"/>
                </a:lnTo>
                <a:lnTo>
                  <a:pt x="5406887" y="1639957"/>
                </a:lnTo>
                <a:lnTo>
                  <a:pt x="6192078" y="1868557"/>
                </a:lnTo>
                <a:lnTo>
                  <a:pt x="6192078" y="1113183"/>
                </a:lnTo>
                <a:lnTo>
                  <a:pt x="6380922" y="1103244"/>
                </a:lnTo>
                <a:lnTo>
                  <a:pt x="6390861" y="2107096"/>
                </a:lnTo>
                <a:lnTo>
                  <a:pt x="5893904" y="2087218"/>
                </a:lnTo>
                <a:lnTo>
                  <a:pt x="904461" y="417444"/>
                </a:lnTo>
                <a:lnTo>
                  <a:pt x="904461" y="924339"/>
                </a:lnTo>
                <a:lnTo>
                  <a:pt x="0" y="914400"/>
                </a:lnTo>
                <a:lnTo>
                  <a:pt x="0" y="655983"/>
                </a:lnTo>
                <a:lnTo>
                  <a:pt x="606287" y="665922"/>
                </a:lnTo>
                <a:close/>
              </a:path>
            </a:pathLst>
          </a:cu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 err="1">
              <a:solidFill>
                <a:schemeClr val="bg1"/>
              </a:solidFill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4396122" y="1413537"/>
            <a:ext cx="1971897" cy="4874978"/>
            <a:chOff x="13084233" y="1254665"/>
            <a:chExt cx="1861140" cy="4601160"/>
          </a:xfrm>
        </p:grpSpPr>
        <p:pic>
          <p:nvPicPr>
            <p:cNvPr id="36" name="Picture 35"/>
            <p:cNvPicPr>
              <a:picLocks noChangeAspect="1"/>
            </p:cNvPicPr>
            <p:nvPr/>
          </p:nvPicPr>
          <p:blipFill rotWithShape="1">
            <a:blip r:embed="rId3"/>
            <a:srcRect l="1626" t="4460" b="1"/>
            <a:stretch/>
          </p:blipFill>
          <p:spPr>
            <a:xfrm>
              <a:off x="13849998" y="1254665"/>
              <a:ext cx="1095375" cy="478041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cxnSp>
          <p:nvCxnSpPr>
            <p:cNvPr id="38" name="Connector: Elbow 37"/>
            <p:cNvCxnSpPr>
              <a:stCxn id="36" idx="1"/>
            </p:cNvCxnSpPr>
            <p:nvPr/>
          </p:nvCxnSpPr>
          <p:spPr>
            <a:xfrm rot="10800000" flipV="1">
              <a:off x="13470904" y="1493685"/>
              <a:ext cx="379095" cy="561812"/>
            </a:xfrm>
            <a:prstGeom prst="bentConnector2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 flipH="1">
              <a:off x="13084233" y="1925795"/>
              <a:ext cx="25399" cy="3675022"/>
            </a:xfrm>
            <a:prstGeom prst="straightConnector1">
              <a:avLst/>
            </a:prstGeom>
            <a:ln w="15875">
              <a:solidFill>
                <a:schemeClr val="tx2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>
              <a:off x="13639870" y="2098793"/>
              <a:ext cx="0" cy="3502023"/>
            </a:xfrm>
            <a:prstGeom prst="straightConnector1">
              <a:avLst/>
            </a:prstGeom>
            <a:ln w="15875">
              <a:solidFill>
                <a:schemeClr val="tx2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 flipH="1">
              <a:off x="14167211" y="2281400"/>
              <a:ext cx="2898" cy="3311239"/>
            </a:xfrm>
            <a:prstGeom prst="straightConnector1">
              <a:avLst/>
            </a:prstGeom>
            <a:ln w="15875">
              <a:solidFill>
                <a:schemeClr val="tx2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/>
            <p:cNvSpPr txBox="1"/>
            <p:nvPr/>
          </p:nvSpPr>
          <p:spPr>
            <a:xfrm>
              <a:off x="13284221" y="5681531"/>
              <a:ext cx="631814" cy="1742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tIns="0" rIns="0" bIns="0" rtlCol="0">
              <a:spAutoFit/>
            </a:bodyPr>
            <a:lstStyle/>
            <a:p>
              <a:r>
                <a:rPr lang="en-US" sz="1200" dirty="0">
                  <a:latin typeface="+mn-lt"/>
                </a:rPr>
                <a:t>Plane X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9651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4"/>
          <p:cNvSpPr txBox="1">
            <a:spLocks/>
          </p:cNvSpPr>
          <p:nvPr/>
        </p:nvSpPr>
        <p:spPr>
          <a:xfrm>
            <a:off x="2547409" y="207471"/>
            <a:ext cx="6362775" cy="47455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Конструкция КИМ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48342" y="1070920"/>
            <a:ext cx="3805648" cy="3181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Контроллер;</a:t>
            </a:r>
          </a:p>
          <a:p>
            <a:pPr marL="228600" indent="-228600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Электродвигатели измерительной головки; </a:t>
            </a:r>
          </a:p>
          <a:p>
            <a:pPr marL="228600" indent="-228600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Усилители мощности двигателя </a:t>
            </a:r>
            <a:r>
              <a:rPr lang="ru-RU" sz="1200" b="1" dirty="0" err="1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сервоматора</a:t>
            </a: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измерительной головки; </a:t>
            </a:r>
          </a:p>
          <a:p>
            <a:pPr marL="228600" indent="-228600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Привода перемещения портала;</a:t>
            </a:r>
          </a:p>
          <a:p>
            <a:pPr marL="228600" indent="-228600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Направляющие механизмы, воздушные подшипники/ролики;</a:t>
            </a:r>
          </a:p>
          <a:p>
            <a:pPr marL="228600" indent="-228600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Компрессор, ресивер, блок подготовки/очистки воздуха;</a:t>
            </a:r>
          </a:p>
          <a:p>
            <a:pPr marL="228600" indent="-228600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Инкрементальные линейки;</a:t>
            </a:r>
          </a:p>
          <a:p>
            <a:pPr marL="228600" indent="-228600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Гранитное основание.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0237" y="987226"/>
            <a:ext cx="3665339" cy="371895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3990" y="987228"/>
            <a:ext cx="3680164" cy="3718954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30627" y="4706181"/>
            <a:ext cx="11834949" cy="149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Применен ряд сложных техни­ческих решений: Оптические линейки с высокой разрешающей способностью, с рабочей поверхностью из зо­лота; компенсация температуры оптических линеек и детали; двигатели приводов вынесены за пределы направляющих; математическая компенсация геометрических погрешностей машины, и т.д.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/>
              <a:t>КИМ высокочувствительны к температурным изменениям – требуется </a:t>
            </a:r>
            <a:r>
              <a:rPr lang="ru-RU" dirty="0" err="1"/>
              <a:t>термоконстантное</a:t>
            </a:r>
            <a:r>
              <a:rPr lang="ru-RU" dirty="0"/>
              <a:t> помещение.</a:t>
            </a:r>
          </a:p>
        </p:txBody>
      </p:sp>
    </p:spTree>
    <p:extLst>
      <p:ext uri="{BB962C8B-B14F-4D97-AF65-F5344CB8AC3E}">
        <p14:creationId xmlns:p14="http://schemas.microsoft.com/office/powerpoint/2010/main" val="923143197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46" name="Content Placeholder 45"/>
          <p:cNvSpPr>
            <a:spLocks noGrp="1"/>
          </p:cNvSpPr>
          <p:nvPr>
            <p:ph sz="quarter" idx="30"/>
            <p:custDataLst>
              <p:tags r:id="rId1"/>
            </p:custDataLst>
          </p:nvPr>
        </p:nvSpPr>
        <p:spPr/>
        <p:txBody>
          <a:bodyPr/>
          <a:lstStyle/>
          <a:p>
            <a:pPr marL="0" lvl="1" indent="0">
              <a:lnSpc>
                <a:spcPct val="150000"/>
              </a:lnSpc>
              <a:buClr>
                <a:schemeClr val="dk2"/>
              </a:buClr>
              <a:buSzPct val="100000"/>
              <a:buNone/>
            </a:pPr>
            <a:r>
              <a:rPr lang="ru-RU" dirty="0"/>
              <a:t>Косинусная ошибка КИМ
Погрешность, вызванная разницей в угле между нормалью поверхности и направлением касания щупа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Косинусная ошибка</a:t>
            </a:r>
            <a:endParaRPr lang="en-US" dirty="0"/>
          </a:p>
        </p:txBody>
      </p:sp>
      <p:pic>
        <p:nvPicPr>
          <p:cNvPr id="48" name="Content Placeholder 38"/>
          <p:cNvPicPr>
            <a:picLocks noGrp="1" noChangeAspect="1"/>
          </p:cNvPicPr>
          <p:nvPr>
            <p:ph type="pic" sz="quarter" idx="31"/>
          </p:nvPr>
        </p:nvPicPr>
        <p:blipFill rotWithShape="1">
          <a:blip r:embed="rId4"/>
          <a:srcRect l="367" t="94" r="319" b="2678"/>
          <a:stretch/>
        </p:blipFill>
        <p:spPr>
          <a:xfrm>
            <a:off x="6297612" y="1376366"/>
            <a:ext cx="4999037" cy="378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746228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endParaRPr lang="en-US" dirty="0">
              <a:latin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26"/>
          </p:nvPr>
        </p:nvSpPr>
        <p:spPr>
          <a:xfrm>
            <a:off x="896938" y="1376366"/>
            <a:ext cx="5812206" cy="1452560"/>
          </a:xfrm>
        </p:spPr>
        <p:txBody>
          <a:bodyPr/>
          <a:lstStyle/>
          <a:p>
            <a:r>
              <a:rPr lang="ru-RU" dirty="0"/>
              <a:t>Мы рекомендуем подход прямой корреляции (сравнения)</a:t>
            </a:r>
          </a:p>
          <a:p>
            <a:r>
              <a:rPr lang="ru-RU" dirty="0"/>
              <a:t>
Нормализацию измерений КИМ по ATOS</a:t>
            </a:r>
          </a:p>
          <a:p>
            <a:r>
              <a:rPr lang="ru-RU" dirty="0"/>
              <a:t> 
Устранение неоднозначностей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Наша рекомендация: Подход на основе прямой корреляции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772028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endParaRPr lang="en-US" dirty="0">
              <a:latin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26"/>
          </p:nvPr>
        </p:nvSpPr>
        <p:spPr>
          <a:xfrm>
            <a:off x="896938" y="1376366"/>
            <a:ext cx="5099050" cy="1357310"/>
          </a:xfrm>
        </p:spPr>
        <p:txBody>
          <a:bodyPr/>
          <a:lstStyle/>
          <a:p>
            <a:r>
              <a:rPr lang="ru-RU" dirty="0"/>
              <a:t>Исследование повторяемости скана ATOS</a:t>
            </a:r>
          </a:p>
          <a:p>
            <a:r>
              <a:rPr lang="ru-RU" dirty="0"/>
              <a:t>
Используйте функцию Golden </a:t>
            </a:r>
            <a:r>
              <a:rPr lang="ru-RU" dirty="0" err="1"/>
              <a:t>Mesh</a:t>
            </a:r>
            <a:r>
              <a:rPr lang="ru-RU" dirty="0"/>
              <a:t> для определения сетки ATOS, наиболее близкой к среднему (</a:t>
            </a:r>
            <a:r>
              <a:rPr lang="ru-RU" dirty="0" err="1"/>
              <a:t>Find</a:t>
            </a:r>
            <a:r>
              <a:rPr lang="ru-RU" dirty="0"/>
              <a:t> Best </a:t>
            </a:r>
            <a:r>
              <a:rPr lang="ru-RU" dirty="0" err="1"/>
              <a:t>Mesh</a:t>
            </a:r>
            <a:r>
              <a:rPr lang="ru-RU" dirty="0"/>
              <a:t>)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Подход с прямой корреляцией – объяснение</a:t>
            </a:r>
            <a:endParaRPr lang="en-US" dirty="0"/>
          </a:p>
        </p:txBody>
      </p:sp>
      <p:pic>
        <p:nvPicPr>
          <p:cNvPr id="6" name="Content Placeholder 8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052" t="5955" r="21436" b="8342"/>
          <a:stretch/>
        </p:blipFill>
        <p:spPr>
          <a:xfrm>
            <a:off x="7823608" y="1219200"/>
            <a:ext cx="2434817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61915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endParaRPr lang="en-US" dirty="0">
              <a:latin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26"/>
          </p:nvPr>
        </p:nvSpPr>
        <p:spPr/>
        <p:txBody>
          <a:bodyPr/>
          <a:lstStyle/>
          <a:p>
            <a:r>
              <a:rPr lang="ru-RU" dirty="0">
                <a:solidFill>
                  <a:srgbClr val="A9A9A9"/>
                </a:solidFill>
              </a:rPr>
              <a:t>Исследование повторяемости сетки ATOS</a:t>
            </a:r>
          </a:p>
          <a:p>
            <a:r>
              <a:rPr lang="ru-RU" dirty="0">
                <a:solidFill>
                  <a:srgbClr val="A9A9A9"/>
                </a:solidFill>
              </a:rPr>
              <a:t>
Используйте функцию Golden </a:t>
            </a:r>
            <a:r>
              <a:rPr lang="ru-RU" dirty="0" err="1">
                <a:solidFill>
                  <a:srgbClr val="A9A9A9"/>
                </a:solidFill>
              </a:rPr>
              <a:t>Mesh</a:t>
            </a:r>
            <a:r>
              <a:rPr lang="ru-RU" dirty="0">
                <a:solidFill>
                  <a:srgbClr val="A9A9A9"/>
                </a:solidFill>
              </a:rPr>
              <a:t> для определения сетки ATOS, наиболее близкой к среднему (</a:t>
            </a:r>
            <a:r>
              <a:rPr lang="ru-RU" dirty="0" err="1">
                <a:solidFill>
                  <a:srgbClr val="A9A9A9"/>
                </a:solidFill>
              </a:rPr>
              <a:t>Find</a:t>
            </a:r>
            <a:r>
              <a:rPr lang="ru-RU" dirty="0">
                <a:solidFill>
                  <a:srgbClr val="A9A9A9"/>
                </a:solidFill>
              </a:rPr>
              <a:t> Best </a:t>
            </a:r>
            <a:r>
              <a:rPr lang="ru-RU" dirty="0" err="1">
                <a:solidFill>
                  <a:srgbClr val="A9A9A9"/>
                </a:solidFill>
              </a:rPr>
              <a:t>Mesh</a:t>
            </a:r>
            <a:r>
              <a:rPr lang="ru-RU" dirty="0">
                <a:solidFill>
                  <a:srgbClr val="A9A9A9"/>
                </a:solidFill>
              </a:rPr>
              <a:t>)</a:t>
            </a:r>
          </a:p>
          <a:p>
            <a:r>
              <a:rPr lang="ru-RU" dirty="0">
                <a:solidFill>
                  <a:srgbClr val="A9A9A9"/>
                </a:solidFill>
              </a:rPr>
              <a:t>
</a:t>
            </a:r>
            <a:r>
              <a:rPr lang="ru-RU" dirty="0"/>
              <a:t>Создание отформатированных точек поверхности, распределенных по сетке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Подход с прямой корреляцией – объяснение</a:t>
            </a:r>
            <a:endParaRPr lang="en-US" dirty="0"/>
          </a:p>
        </p:txBody>
      </p:sp>
      <p:pic>
        <p:nvPicPr>
          <p:cNvPr id="9" name="Content Placeholder 6"/>
          <p:cNvPicPr>
            <a:picLocks noGrp="1" noChangeAspect="1"/>
          </p:cNvPicPr>
          <p:nvPr>
            <p:ph sz="quarter" idx="27"/>
          </p:nvPr>
        </p:nvPicPr>
        <p:blipFill rotWithShape="1">
          <a:blip r:embed="rId3"/>
          <a:srcRect t="4662" r="18755" b="7749"/>
          <a:stretch/>
        </p:blipFill>
        <p:spPr>
          <a:xfrm>
            <a:off x="7043112" y="1143001"/>
            <a:ext cx="3326614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766517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endParaRPr lang="en-US" dirty="0">
              <a:latin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26"/>
          </p:nvPr>
        </p:nvSpPr>
        <p:spPr/>
        <p:txBody>
          <a:bodyPr/>
          <a:lstStyle/>
          <a:p>
            <a:r>
              <a:rPr lang="ru-RU" dirty="0">
                <a:solidFill>
                  <a:srgbClr val="A9A9A9"/>
                </a:solidFill>
              </a:rPr>
              <a:t>Исследование повторяемости сетки ATOS</a:t>
            </a:r>
          </a:p>
          <a:p>
            <a:r>
              <a:rPr lang="ru-RU" dirty="0">
                <a:solidFill>
                  <a:srgbClr val="A9A9A9"/>
                </a:solidFill>
              </a:rPr>
              <a:t>
Используйте функцию Golden </a:t>
            </a:r>
            <a:r>
              <a:rPr lang="ru-RU" dirty="0" err="1">
                <a:solidFill>
                  <a:srgbClr val="A9A9A9"/>
                </a:solidFill>
              </a:rPr>
              <a:t>Mesh</a:t>
            </a:r>
            <a:r>
              <a:rPr lang="ru-RU" dirty="0">
                <a:solidFill>
                  <a:srgbClr val="A9A9A9"/>
                </a:solidFill>
              </a:rPr>
              <a:t> для определения сетки ATOS, наиболее близкой к среднему (</a:t>
            </a:r>
            <a:r>
              <a:rPr lang="ru-RU" dirty="0" err="1">
                <a:solidFill>
                  <a:srgbClr val="A9A9A9"/>
                </a:solidFill>
              </a:rPr>
              <a:t>Find</a:t>
            </a:r>
            <a:r>
              <a:rPr lang="ru-RU" dirty="0">
                <a:solidFill>
                  <a:srgbClr val="A9A9A9"/>
                </a:solidFill>
              </a:rPr>
              <a:t> Best </a:t>
            </a:r>
            <a:r>
              <a:rPr lang="ru-RU" dirty="0" err="1">
                <a:solidFill>
                  <a:srgbClr val="A9A9A9"/>
                </a:solidFill>
              </a:rPr>
              <a:t>Mesh</a:t>
            </a:r>
            <a:r>
              <a:rPr lang="ru-RU" dirty="0">
                <a:solidFill>
                  <a:srgbClr val="A9A9A9"/>
                </a:solidFill>
              </a:rPr>
              <a:t>)</a:t>
            </a:r>
          </a:p>
          <a:p>
            <a:r>
              <a:rPr lang="ru-RU" dirty="0">
                <a:solidFill>
                  <a:srgbClr val="A9A9A9"/>
                </a:solidFill>
              </a:rPr>
              <a:t>
Создание отформатированных точек поверхности, распределенных по сетке</a:t>
            </a:r>
          </a:p>
          <a:p>
            <a:r>
              <a:rPr lang="ru-RU" dirty="0">
                <a:solidFill>
                  <a:srgbClr val="A9A9A9"/>
                </a:solidFill>
              </a:rPr>
              <a:t>
</a:t>
            </a:r>
            <a:r>
              <a:rPr lang="ru-RU" dirty="0"/>
              <a:t>Экспорт точек поверхности в текстовые файлы в группах  </a:t>
            </a:r>
          </a:p>
          <a:p>
            <a:r>
              <a:rPr lang="ru-RU" dirty="0"/>
              <a:t>
Каждая группа должна содержать целевые точки (XYZIJK), пригодные для измерения на КИМ с одной ориентацией щупа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Подход с прямой корреляцией – объяснение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6024" y="1019055"/>
            <a:ext cx="3976156" cy="573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810546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29"/>
          </p:nvPr>
        </p:nvPicPr>
        <p:blipFill rotWithShape="1">
          <a:blip r:embed="rId3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l="5" t="-3101" r="145" b="-17473"/>
          <a:stretch/>
        </p:blipFill>
        <p:spPr>
          <a:xfrm>
            <a:off x="896938" y="1376363"/>
            <a:ext cx="4992688" cy="4613878"/>
          </a:xfrm>
          <a:prstGeom prst="rect">
            <a:avLst/>
          </a:prstGeom>
          <a:ln>
            <a:noFill/>
          </a:ln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Прямая корреляция – результаты</a:t>
            </a:r>
            <a:endParaRPr lang="en-US" dirty="0"/>
          </a:p>
        </p:txBody>
      </p:sp>
      <p:pic>
        <p:nvPicPr>
          <p:cNvPr id="13" name="Picture Placeholder 12"/>
          <p:cNvPicPr>
            <a:picLocks noGrp="1" noChangeAspect="1"/>
          </p:cNvPicPr>
          <p:nvPr>
            <p:ph type="pic" sz="quarter" idx="30"/>
          </p:nvPr>
        </p:nvPicPr>
        <p:blipFill rotWithShape="1">
          <a:blip r:embed="rId4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l="-480" t="-6216" r="-431" b="-14653"/>
          <a:stretch/>
        </p:blipFill>
        <p:spPr>
          <a:xfrm>
            <a:off x="6421438" y="1376363"/>
            <a:ext cx="4994274" cy="4613878"/>
          </a:xfrm>
          <a:prstGeom prst="rect">
            <a:avLst/>
          </a:prstGeom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6192838" y="4608095"/>
            <a:ext cx="901399" cy="101165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200" dirty="0" err="1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46126" y="4608095"/>
            <a:ext cx="901399" cy="101165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200" dirty="0" err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607325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Рекомендуемый рабочий процесс</a:t>
            </a:r>
            <a:endParaRPr lang="en-US" dirty="0"/>
          </a:p>
        </p:txBody>
      </p:sp>
      <p:sp>
        <p:nvSpPr>
          <p:cNvPr id="12" name="Freeform: Shape 11"/>
          <p:cNvSpPr/>
          <p:nvPr/>
        </p:nvSpPr>
        <p:spPr>
          <a:xfrm>
            <a:off x="4651432" y="2423239"/>
            <a:ext cx="1682317" cy="841158"/>
          </a:xfrm>
          <a:custGeom>
            <a:avLst/>
            <a:gdLst>
              <a:gd name="connsiteX0" fmla="*/ 0 w 1682317"/>
              <a:gd name="connsiteY0" fmla="*/ 0 h 841158"/>
              <a:gd name="connsiteX1" fmla="*/ 1682317 w 1682317"/>
              <a:gd name="connsiteY1" fmla="*/ 0 h 841158"/>
              <a:gd name="connsiteX2" fmla="*/ 1682317 w 1682317"/>
              <a:gd name="connsiteY2" fmla="*/ 841158 h 841158"/>
              <a:gd name="connsiteX3" fmla="*/ 0 w 1682317"/>
              <a:gd name="connsiteY3" fmla="*/ 841158 h 841158"/>
              <a:gd name="connsiteX4" fmla="*/ 0 w 1682317"/>
              <a:gd name="connsiteY4" fmla="*/ 0 h 841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2317" h="841158">
                <a:moveTo>
                  <a:pt x="0" y="0"/>
                </a:moveTo>
                <a:lnTo>
                  <a:pt x="1682317" y="0"/>
                </a:lnTo>
                <a:lnTo>
                  <a:pt x="1682317" y="841158"/>
                </a:lnTo>
                <a:lnTo>
                  <a:pt x="0" y="841158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sp3d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118697" rIns="0" bIns="7620" numCol="1" spcCol="1270" anchor="ctr" anchorCtr="0">
            <a:noAutofit/>
          </a:bodyPr>
          <a:lstStyle/>
          <a:p>
            <a:pPr marL="0" lvl="0" indent="0" algn="l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de-DE" sz="1200" kern="1200"/>
          </a:p>
        </p:txBody>
      </p:sp>
      <p:sp>
        <p:nvSpPr>
          <p:cNvPr id="17" name="Freeform: Shape 16"/>
          <p:cNvSpPr/>
          <p:nvPr/>
        </p:nvSpPr>
        <p:spPr>
          <a:xfrm>
            <a:off x="6501981" y="2423239"/>
            <a:ext cx="1682317" cy="841158"/>
          </a:xfrm>
          <a:custGeom>
            <a:avLst/>
            <a:gdLst>
              <a:gd name="connsiteX0" fmla="*/ 0 w 1682317"/>
              <a:gd name="connsiteY0" fmla="*/ 0 h 841158"/>
              <a:gd name="connsiteX1" fmla="*/ 1682317 w 1682317"/>
              <a:gd name="connsiteY1" fmla="*/ 0 h 841158"/>
              <a:gd name="connsiteX2" fmla="*/ 1682317 w 1682317"/>
              <a:gd name="connsiteY2" fmla="*/ 841158 h 841158"/>
              <a:gd name="connsiteX3" fmla="*/ 0 w 1682317"/>
              <a:gd name="connsiteY3" fmla="*/ 841158 h 841158"/>
              <a:gd name="connsiteX4" fmla="*/ 0 w 1682317"/>
              <a:gd name="connsiteY4" fmla="*/ 0 h 841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2317" h="841158">
                <a:moveTo>
                  <a:pt x="0" y="0"/>
                </a:moveTo>
                <a:lnTo>
                  <a:pt x="1682317" y="0"/>
                </a:lnTo>
                <a:lnTo>
                  <a:pt x="1682317" y="841158"/>
                </a:lnTo>
                <a:lnTo>
                  <a:pt x="0" y="841158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sp3d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118697" rIns="0" bIns="7620" numCol="1" spcCol="1270" anchor="ctr" anchorCtr="0">
            <a:noAutofit/>
          </a:bodyPr>
          <a:lstStyle/>
          <a:p>
            <a:pPr marL="0" lvl="0" indent="0" algn="l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de-DE" sz="1200" kern="1200"/>
          </a:p>
        </p:txBody>
      </p:sp>
      <p:sp>
        <p:nvSpPr>
          <p:cNvPr id="19" name="Freeform: Shape 18"/>
          <p:cNvSpPr/>
          <p:nvPr/>
        </p:nvSpPr>
        <p:spPr>
          <a:xfrm>
            <a:off x="8352530" y="2423239"/>
            <a:ext cx="1682317" cy="841158"/>
          </a:xfrm>
          <a:custGeom>
            <a:avLst/>
            <a:gdLst>
              <a:gd name="connsiteX0" fmla="*/ 0 w 1682317"/>
              <a:gd name="connsiteY0" fmla="*/ 0 h 841158"/>
              <a:gd name="connsiteX1" fmla="*/ 1682317 w 1682317"/>
              <a:gd name="connsiteY1" fmla="*/ 0 h 841158"/>
              <a:gd name="connsiteX2" fmla="*/ 1682317 w 1682317"/>
              <a:gd name="connsiteY2" fmla="*/ 841158 h 841158"/>
              <a:gd name="connsiteX3" fmla="*/ 0 w 1682317"/>
              <a:gd name="connsiteY3" fmla="*/ 841158 h 841158"/>
              <a:gd name="connsiteX4" fmla="*/ 0 w 1682317"/>
              <a:gd name="connsiteY4" fmla="*/ 0 h 841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2317" h="841158">
                <a:moveTo>
                  <a:pt x="0" y="0"/>
                </a:moveTo>
                <a:lnTo>
                  <a:pt x="1682317" y="0"/>
                </a:lnTo>
                <a:lnTo>
                  <a:pt x="1682317" y="841158"/>
                </a:lnTo>
                <a:lnTo>
                  <a:pt x="0" y="841158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sp3d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118697" rIns="0" bIns="7620" numCol="1" spcCol="1270" anchor="ctr" anchorCtr="0">
            <a:noAutofit/>
          </a:bodyPr>
          <a:lstStyle/>
          <a:p>
            <a:pPr marL="0" lvl="0" indent="0" algn="l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de-DE" sz="1200" kern="1200"/>
          </a:p>
        </p:txBody>
      </p:sp>
      <p:grpSp>
        <p:nvGrpSpPr>
          <p:cNvPr id="22" name="Group 21"/>
          <p:cNvGrpSpPr/>
          <p:nvPr/>
        </p:nvGrpSpPr>
        <p:grpSpPr>
          <a:xfrm>
            <a:off x="896938" y="3645630"/>
            <a:ext cx="10395081" cy="1423330"/>
            <a:chOff x="896938" y="3663604"/>
            <a:chExt cx="10395081" cy="1423330"/>
          </a:xfrm>
        </p:grpSpPr>
        <p:sp>
          <p:nvSpPr>
            <p:cNvPr id="14" name="Rectangle 13"/>
            <p:cNvSpPr/>
            <p:nvPr>
              <p:custDataLst>
                <p:tags r:id="rId1"/>
              </p:custDataLst>
            </p:nvPr>
          </p:nvSpPr>
          <p:spPr>
            <a:xfrm>
              <a:off x="896938" y="3949700"/>
              <a:ext cx="3316287" cy="9433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75565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400" dirty="0">
                  <a:latin typeface="Verdana" panose="020B0604030504040204" pitchFamily="34" charset="0"/>
                </a:rPr>
                <a:t>Повторяемость сетки
Упражнение на повторяемость одной детали для понимания вариаций</a:t>
              </a:r>
              <a:endParaRPr lang="en-US" sz="1400" dirty="0">
                <a:latin typeface="Verdana" panose="020B0604030504040204" pitchFamily="34" charset="0"/>
              </a:endParaRPr>
            </a:p>
          </p:txBody>
        </p:sp>
        <p:sp>
          <p:nvSpPr>
            <p:cNvPr id="15" name="Rectangle 14"/>
            <p:cNvSpPr/>
            <p:nvPr>
              <p:custDataLst>
                <p:tags r:id="rId2"/>
              </p:custDataLst>
            </p:nvPr>
          </p:nvSpPr>
          <p:spPr>
            <a:xfrm>
              <a:off x="4425584" y="3949700"/>
              <a:ext cx="3316287" cy="7494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75565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400" dirty="0">
                  <a:latin typeface="Verdana" panose="020B0604030504040204" pitchFamily="34" charset="0"/>
                </a:rPr>
                <a:t>Прямая корреляция
Сравнение сетки с нормальными точками поверхности КИМ</a:t>
              </a:r>
              <a:endParaRPr lang="en-US" sz="1400" dirty="0">
                <a:latin typeface="Verdana" panose="020B0604030504040204" pitchFamily="34" charset="0"/>
              </a:endParaRPr>
            </a:p>
          </p:txBody>
        </p:sp>
        <p:sp>
          <p:nvSpPr>
            <p:cNvPr id="16" name="Rectangle 15"/>
            <p:cNvSpPr/>
            <p:nvPr>
              <p:custDataLst>
                <p:tags r:id="rId3"/>
              </p:custDataLst>
            </p:nvPr>
          </p:nvSpPr>
          <p:spPr>
            <a:xfrm>
              <a:off x="7965953" y="3949700"/>
              <a:ext cx="3316287" cy="11372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75565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400" dirty="0">
                  <a:latin typeface="Verdana" panose="020B0604030504040204" pitchFamily="34" charset="0"/>
                </a:rPr>
                <a:t>Повторяемость функций контроля
Упражнение на повторяемость для понимания вариаций функций</a:t>
              </a:r>
              <a:endParaRPr lang="en-US" sz="1400" dirty="0">
                <a:latin typeface="Verdana" panose="020B0604030504040204" pitchFamily="34" charset="0"/>
              </a:endParaRPr>
            </a:p>
          </p:txBody>
        </p:sp>
        <p:sp>
          <p:nvSpPr>
            <p:cNvPr id="6" name="Straight Connector 5"/>
            <p:cNvSpPr/>
            <p:nvPr/>
          </p:nvSpPr>
          <p:spPr>
            <a:xfrm>
              <a:off x="1003300" y="3663604"/>
              <a:ext cx="3209925" cy="0"/>
            </a:xfrm>
            <a:prstGeom prst="line">
              <a:avLst/>
            </a:prstGeom>
          </p:spPr>
          <p:style>
            <a:lnRef idx="4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20" name="Straight Connector 19"/>
            <p:cNvSpPr/>
            <p:nvPr/>
          </p:nvSpPr>
          <p:spPr>
            <a:xfrm>
              <a:off x="4527085" y="3663604"/>
              <a:ext cx="3209925" cy="0"/>
            </a:xfrm>
            <a:prstGeom prst="line">
              <a:avLst/>
            </a:prstGeom>
          </p:spPr>
          <p:style>
            <a:lnRef idx="4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21" name="Straight Connector 20"/>
            <p:cNvSpPr/>
            <p:nvPr/>
          </p:nvSpPr>
          <p:spPr>
            <a:xfrm>
              <a:off x="8082094" y="3663604"/>
              <a:ext cx="3209925" cy="0"/>
            </a:xfrm>
            <a:prstGeom prst="line">
              <a:avLst/>
            </a:prstGeom>
          </p:spPr>
          <p:style>
            <a:lnRef idx="4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574208749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endParaRPr lang="en-US" noProof="0" dirty="0">
              <a:latin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26"/>
          </p:nvPr>
        </p:nvSpPr>
        <p:spPr/>
        <p:txBody>
          <a:bodyPr/>
          <a:lstStyle/>
          <a:p>
            <a:r>
              <a:rPr lang="ru-RU" dirty="0"/>
              <a:t>Корреляция может быть проблематичной
Многие из причин распространены и понятны</a:t>
            </a:r>
          </a:p>
          <a:p>
            <a:r>
              <a:rPr lang="ru-RU" dirty="0"/>
              <a:t>
Мы рекомендуем подход Прямая корреляция
Устранение неоднозначностей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Итоги</a:t>
            </a:r>
            <a:endParaRPr lang="en-US" dirty="0"/>
          </a:p>
        </p:txBody>
      </p:sp>
      <p:pic>
        <p:nvPicPr>
          <p:cNvPr id="6" name="Content Placeholder 6"/>
          <p:cNvPicPr>
            <a:picLocks noChangeAspect="1"/>
          </p:cNvPicPr>
          <p:nvPr/>
        </p:nvPicPr>
        <p:blipFill rotWithShape="1">
          <a:blip r:embed="rId3"/>
          <a:srcRect t="4662" r="18755" b="7749"/>
          <a:stretch/>
        </p:blipFill>
        <p:spPr>
          <a:xfrm>
            <a:off x="7043112" y="1143001"/>
            <a:ext cx="3326614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246451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517" y="300904"/>
            <a:ext cx="5344220" cy="581301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8446" y="4451420"/>
            <a:ext cx="4917329" cy="136797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B4C6298-F32C-92FC-5B4E-A85C425BC115}"/>
              </a:ext>
            </a:extLst>
          </p:cNvPr>
          <p:cNvSpPr txBox="1"/>
          <p:nvPr/>
        </p:nvSpPr>
        <p:spPr>
          <a:xfrm>
            <a:off x="7804749" y="1617300"/>
            <a:ext cx="627571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Благодарю вас за внимание</a:t>
            </a:r>
          </a:p>
          <a:p>
            <a:endParaRPr lang="ru-RU" dirty="0"/>
          </a:p>
          <a:p>
            <a:r>
              <a:rPr lang="ru-RU" dirty="0"/>
              <a:t>info@oim3d.com</a:t>
            </a:r>
          </a:p>
          <a:p>
            <a:r>
              <a:rPr lang="ru-RU" dirty="0"/>
              <a:t>oim3d.com</a:t>
            </a:r>
          </a:p>
        </p:txBody>
      </p:sp>
    </p:spTree>
    <p:extLst>
      <p:ext uri="{BB962C8B-B14F-4D97-AF65-F5344CB8AC3E}">
        <p14:creationId xmlns:p14="http://schemas.microsoft.com/office/powerpoint/2010/main" val="14958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4"/>
          <p:cNvSpPr txBox="1">
            <a:spLocks/>
          </p:cNvSpPr>
          <p:nvPr/>
        </p:nvSpPr>
        <p:spPr>
          <a:xfrm>
            <a:off x="2224176" y="503791"/>
            <a:ext cx="6362775" cy="47455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Технологические трудности</a:t>
            </a:r>
            <a:r>
              <a:rPr lang="en-US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– </a:t>
            </a:r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Метрологические запросы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79182" y="776761"/>
            <a:ext cx="10252762" cy="35646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b="1" dirty="0"/>
              <a:t>		</a:t>
            </a:r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Используется 					Требуется</a:t>
            </a:r>
            <a:endParaRPr lang="en-US" sz="14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6527888" y="4240279"/>
            <a:ext cx="4632827" cy="25262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Принцип действия системы заключается в следующем: </a:t>
            </a:r>
          </a:p>
          <a:p>
            <a:pPr marL="0" indent="0">
              <a:buNone/>
            </a:pP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Встроенный в </a:t>
            </a:r>
            <a:r>
              <a:rPr lang="en-US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ATOS</a:t>
            </a: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проектор со светодиодным источником света, проецирует последовательные интерференционные изображения на объект измерения, которые фиксируется двумя камерами, угол между которыми известен системе. Он зависит от выбранного измерительного объема и устанавливается во время калибровки системы. </a:t>
            </a:r>
          </a:p>
          <a:p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Погрешность указана в описание типа для конкретного измерительного объема.</a:t>
            </a:r>
          </a:p>
          <a:p>
            <a:endParaRPr lang="ru-RU" sz="1200" b="1" dirty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1171430" y="3931672"/>
            <a:ext cx="4563354" cy="2056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b="1" dirty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Косинусная ошибка </a:t>
            </a:r>
            <a:r>
              <a:rPr lang="en-US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CMM</a:t>
            </a:r>
            <a:endParaRPr lang="ru-RU" sz="1200" b="1" dirty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Ошибка, вызванная разницей в угле между нормалью поверхности и направлением измерения.</a:t>
            </a:r>
          </a:p>
          <a:p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Погрешность рассчитывается по формуле от величины объекта.</a:t>
            </a:r>
          </a:p>
          <a:p>
            <a:endParaRPr lang="ru-RU" sz="1200" b="1" dirty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5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" name="Content Placeholder 38"/>
          <p:cNvPicPr/>
          <p:nvPr/>
        </p:nvPicPr>
        <p:blipFill rotWithShape="1">
          <a:blip r:embed="rId3"/>
          <a:srcRect l="367" t="94" r="319" b="2678"/>
          <a:stretch/>
        </p:blipFill>
        <p:spPr>
          <a:xfrm>
            <a:off x="1297577" y="1233127"/>
            <a:ext cx="3274423" cy="2598644"/>
          </a:xfrm>
          <a:prstGeom prst="rect">
            <a:avLst/>
          </a:prstGeom>
        </p:spPr>
      </p:pic>
      <p:pic>
        <p:nvPicPr>
          <p:cNvPr id="12" name="Рисунок 11" descr="cхема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19999" y="1029800"/>
            <a:ext cx="2118841" cy="3159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5467135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 txBox="1">
            <a:spLocks/>
          </p:cNvSpPr>
          <p:nvPr/>
        </p:nvSpPr>
        <p:spPr>
          <a:xfrm>
            <a:off x="2344492" y="516184"/>
            <a:ext cx="6362775" cy="47455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Технологические трудности</a:t>
            </a:r>
            <a:r>
              <a:rPr lang="en-US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– </a:t>
            </a:r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Метрологические запросы</a:t>
            </a:r>
          </a:p>
        </p:txBody>
      </p:sp>
      <p:pic>
        <p:nvPicPr>
          <p:cNvPr id="6" name="Picture Placeholder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" b="50"/>
          <a:stretch>
            <a:fillRect/>
          </a:stretch>
        </p:blipFill>
        <p:spPr>
          <a:xfrm>
            <a:off x="1403709" y="1465290"/>
            <a:ext cx="3955499" cy="2895123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1308675" y="4567080"/>
            <a:ext cx="4517496" cy="20574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Ограниченность по степеням свободы;</a:t>
            </a:r>
            <a:endParaRPr lang="en-US" sz="1200" b="1" dirty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Точечная и контактная метрология;</a:t>
            </a:r>
            <a:endParaRPr lang="en-US" sz="1200" b="1" dirty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Стационарные системы (фундамент, </a:t>
            </a:r>
            <a:r>
              <a:rPr lang="ru-RU" sz="1200" b="1" dirty="0" err="1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пневмосистема</a:t>
            </a: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);</a:t>
            </a:r>
          </a:p>
          <a:p>
            <a:pPr marL="0" indent="0">
              <a:buNone/>
            </a:pP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Трудности при измерении поверхностей сложной формы; </a:t>
            </a:r>
          </a:p>
          <a:p>
            <a:pPr marL="0" indent="0">
              <a:buNone/>
            </a:pP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Низкая плотность данных.</a:t>
            </a:r>
          </a:p>
          <a:p>
            <a:pPr marL="0" indent="0">
              <a:buNone/>
            </a:pPr>
            <a:endParaRPr lang="ru-RU" sz="12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543251" y="990737"/>
            <a:ext cx="10252762" cy="35646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b="1" dirty="0"/>
              <a:t>		</a:t>
            </a:r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Используется 					Требуется</a:t>
            </a:r>
            <a:endParaRPr lang="en-US" sz="14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6730712" y="4567081"/>
            <a:ext cx="4448112" cy="2057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Универсальная метрология;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Бесконтактные объемные измерения;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Мобильные системы (только 220В);</a:t>
            </a:r>
          </a:p>
          <a:p>
            <a:pPr marL="0" indent="0">
              <a:buNone/>
            </a:pP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Принцип измерения позволяет контролировать любые поверхности;</a:t>
            </a:r>
          </a:p>
          <a:p>
            <a:pPr marL="0" lvl="0" indent="0">
              <a:buNone/>
            </a:pP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12 млн. точек с поверхности объекта с высокой точностью до 2 мкм за 0,2 секунды. </a:t>
            </a:r>
          </a:p>
          <a:p>
            <a:pPr marL="0" indent="0">
              <a:buNone/>
            </a:pPr>
            <a:endParaRPr lang="en-US" sz="12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0189" y="1465289"/>
            <a:ext cx="4171262" cy="2895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76604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ChangeAspect="1"/>
          </p:cNvPicPr>
          <p:nvPr/>
        </p:nvPicPr>
        <p:blipFill rotWithShape="1">
          <a:blip r:embed="rId3" cstate="print"/>
          <a:srcRect l="24" r="24"/>
          <a:stretch/>
        </p:blipFill>
        <p:spPr>
          <a:xfrm>
            <a:off x="6515712" y="1059518"/>
            <a:ext cx="4007523" cy="2933200"/>
          </a:xfrm>
          <a:prstGeom prst="rect">
            <a:avLst/>
          </a:prstGeom>
        </p:spPr>
      </p:pic>
      <p:sp>
        <p:nvSpPr>
          <p:cNvPr id="6" name="Заголовок 4"/>
          <p:cNvSpPr txBox="1">
            <a:spLocks/>
          </p:cNvSpPr>
          <p:nvPr/>
        </p:nvSpPr>
        <p:spPr>
          <a:xfrm>
            <a:off x="2224176" y="503791"/>
            <a:ext cx="6362775" cy="47455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Технологические трудности</a:t>
            </a:r>
            <a:r>
              <a:rPr lang="en-US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– </a:t>
            </a:r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Метрологические запросы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79182" y="768513"/>
            <a:ext cx="10252762" cy="35646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b="1" dirty="0"/>
              <a:t>		</a:t>
            </a:r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Используется 					Требуется</a:t>
            </a:r>
            <a:endParaRPr lang="en-US" sz="14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6515712" y="4111620"/>
            <a:ext cx="4632827" cy="22133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Универсальная измерительная система;</a:t>
            </a:r>
          </a:p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endParaRPr lang="ru-RU" sz="1200" b="1" dirty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Жесткая фиксация не требуется. Деталь можно переворачивать в процессе измерений;</a:t>
            </a:r>
          </a:p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endParaRPr lang="ru-RU" sz="1200" b="1" dirty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Автоматическая калибровка в течении 3</a:t>
            </a:r>
            <a:r>
              <a:rPr lang="en-US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-5</a:t>
            </a: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минут.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Предварительное базирование не требуется. Возможна базировка по множеству точек;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ru-RU" sz="1200" b="1" dirty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 требуется программирование робота. Процесс автоматизирован при помощи симуляции движений робота без участия человека.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1156734" y="4174299"/>
            <a:ext cx="4563354" cy="244114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Большое кол-во различных </a:t>
            </a:r>
            <a:r>
              <a:rPr lang="ru-RU" sz="1200" b="1" dirty="0" err="1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щуповых</a:t>
            </a: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систем;</a:t>
            </a:r>
          </a:p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endParaRPr lang="ru-RU" sz="1200" b="1" dirty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Жесткая фиксация изделий. Ограниченный доступ к геометрии объекта;</a:t>
            </a:r>
          </a:p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endParaRPr lang="ru-RU" sz="1200" b="1" dirty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Длительное время калибровки. Обязательное базирование перед началом измерений. Привязка к локальным точкам поверхности;</a:t>
            </a:r>
          </a:p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endParaRPr lang="ru-RU" sz="1200" b="1" dirty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200" b="1" dirty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Сложный алгоритм программирования. 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(Сложно для начинающих, требуется определенная квалификация)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5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Grafik 7" descr="IMG_095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56734" y="1124978"/>
            <a:ext cx="3823653" cy="286774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88030" y="2969623"/>
            <a:ext cx="1270530" cy="752584"/>
          </a:xfrm>
          <a:prstGeom prst="rect">
            <a:avLst/>
          </a:prstGeom>
        </p:spPr>
      </p:pic>
      <p:sp>
        <p:nvSpPr>
          <p:cNvPr id="3" name="Плюс 2"/>
          <p:cNvSpPr/>
          <p:nvPr/>
        </p:nvSpPr>
        <p:spPr>
          <a:xfrm>
            <a:off x="10411040" y="3252999"/>
            <a:ext cx="376990" cy="469208"/>
          </a:xfrm>
          <a:prstGeom prst="mathPlus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200" dirty="0" err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21291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701565" y="817070"/>
            <a:ext cx="10515600" cy="132556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Решение от 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GOM  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anose="05000000000000000000" pitchFamily="2" charset="2"/>
              </a:rPr>
              <a:t>  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ATOS – 3D</a:t>
            </a: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анализ геометрии изделий</a:t>
            </a:r>
          </a:p>
        </p:txBody>
      </p:sp>
      <p:sp>
        <p:nvSpPr>
          <p:cNvPr id="3" name="Textfeld 30"/>
          <p:cNvSpPr txBox="1"/>
          <p:nvPr/>
        </p:nvSpPr>
        <p:spPr>
          <a:xfrm>
            <a:off x="1829408" y="5256730"/>
            <a:ext cx="1871380" cy="485415"/>
          </a:xfrm>
          <a:prstGeom prst="rect">
            <a:avLst/>
          </a:prstGeom>
          <a:noFill/>
        </p:spPr>
        <p:txBody>
          <a:bodyPr wrap="square" lIns="108000" tIns="54000" rIns="36000" bIns="0" rtlCol="0">
            <a:spAutoFit/>
          </a:bodyPr>
          <a:lstStyle/>
          <a:p>
            <a:r>
              <a:rPr lang="ru-RU" sz="1400" dirty="0">
                <a:latin typeface="Verdana" panose="020B0604030504040204" pitchFamily="34" charset="0"/>
              </a:rPr>
              <a:t>Шаг</a:t>
            </a:r>
            <a:r>
              <a:rPr lang="en-US" sz="1400" dirty="0">
                <a:latin typeface="Verdana" panose="020B0604030504040204" pitchFamily="34" charset="0"/>
              </a:rPr>
              <a:t> 1</a:t>
            </a:r>
          </a:p>
          <a:p>
            <a:r>
              <a:rPr lang="ru-RU" sz="1400" dirty="0">
                <a:latin typeface="Verdana" panose="020B0604030504040204" pitchFamily="34" charset="0"/>
              </a:rPr>
              <a:t>Сканирование</a:t>
            </a:r>
            <a:endParaRPr lang="en-US" sz="1400" dirty="0">
              <a:latin typeface="Verdana" panose="020B0604030504040204" pitchFamily="34" charset="0"/>
            </a:endParaRPr>
          </a:p>
        </p:txBody>
      </p:sp>
      <p:sp>
        <p:nvSpPr>
          <p:cNvPr id="4" name="Textfeld 31"/>
          <p:cNvSpPr txBox="1"/>
          <p:nvPr/>
        </p:nvSpPr>
        <p:spPr>
          <a:xfrm>
            <a:off x="5473887" y="5256731"/>
            <a:ext cx="1216073" cy="485415"/>
          </a:xfrm>
          <a:prstGeom prst="rect">
            <a:avLst/>
          </a:prstGeom>
          <a:noFill/>
        </p:spPr>
        <p:txBody>
          <a:bodyPr wrap="square" lIns="108000" tIns="54000" rIns="36000" bIns="0" rtlCol="0">
            <a:spAutoFit/>
          </a:bodyPr>
          <a:lstStyle/>
          <a:p>
            <a:r>
              <a:rPr lang="ru-RU" sz="1400" dirty="0">
                <a:latin typeface="Verdana" panose="020B0604030504040204" pitchFamily="34" charset="0"/>
              </a:rPr>
              <a:t>Шаг</a:t>
            </a:r>
            <a:r>
              <a:rPr lang="en-US" sz="1400" dirty="0">
                <a:latin typeface="Verdana" panose="020B0604030504040204" pitchFamily="34" charset="0"/>
              </a:rPr>
              <a:t> 2</a:t>
            </a:r>
          </a:p>
          <a:p>
            <a:r>
              <a:rPr lang="ru-RU" sz="1400" dirty="0">
                <a:latin typeface="Verdana" panose="020B0604030504040204" pitchFamily="34" charset="0"/>
              </a:rPr>
              <a:t>Анализ</a:t>
            </a:r>
            <a:endParaRPr lang="en-US" sz="1400" dirty="0">
              <a:latin typeface="Verdana" panose="020B0604030504040204" pitchFamily="34" charset="0"/>
            </a:endParaRPr>
          </a:p>
        </p:txBody>
      </p:sp>
      <p:sp>
        <p:nvSpPr>
          <p:cNvPr id="5" name="Textfeld 32"/>
          <p:cNvSpPr txBox="1"/>
          <p:nvPr/>
        </p:nvSpPr>
        <p:spPr>
          <a:xfrm>
            <a:off x="8610508" y="5265393"/>
            <a:ext cx="3178694" cy="485415"/>
          </a:xfrm>
          <a:prstGeom prst="rect">
            <a:avLst/>
          </a:prstGeom>
          <a:noFill/>
        </p:spPr>
        <p:txBody>
          <a:bodyPr wrap="square" lIns="108000" tIns="54000" rIns="36000" bIns="0" rtlCol="0">
            <a:spAutoFit/>
          </a:bodyPr>
          <a:lstStyle/>
          <a:p>
            <a:r>
              <a:rPr lang="ru-RU" sz="1400" dirty="0">
                <a:latin typeface="Verdana" panose="020B0604030504040204" pitchFamily="34" charset="0"/>
              </a:rPr>
              <a:t>Шаг</a:t>
            </a:r>
            <a:r>
              <a:rPr lang="en-US" sz="1400" dirty="0">
                <a:latin typeface="Verdana" panose="020B0604030504040204" pitchFamily="34" charset="0"/>
              </a:rPr>
              <a:t> 3</a:t>
            </a:r>
          </a:p>
          <a:p>
            <a:r>
              <a:rPr lang="ru-RU" sz="1400" dirty="0">
                <a:latin typeface="Verdana" panose="020B0604030504040204" pitchFamily="34" charset="0"/>
              </a:rPr>
              <a:t>Инспекция и создание отчетов</a:t>
            </a:r>
            <a:endParaRPr lang="en-US" sz="1400" dirty="0">
              <a:latin typeface="Verdana" panose="020B060403050404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60004"/>
            <a:ext cx="4693866" cy="23389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9155" y="2305949"/>
            <a:ext cx="3581400" cy="2447925"/>
          </a:xfrm>
          <a:prstGeom prst="rect">
            <a:avLst/>
          </a:prstGeom>
        </p:spPr>
      </p:pic>
      <p:pic>
        <p:nvPicPr>
          <p:cNvPr id="8" name="Picture 8" descr="report-lupo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318215" y="2173146"/>
            <a:ext cx="4024312" cy="27654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9693639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el 1"/>
          <p:cNvSpPr>
            <a:spLocks noGrp="1"/>
          </p:cNvSpPr>
          <p:nvPr>
            <p:ph type="title"/>
          </p:nvPr>
        </p:nvSpPr>
        <p:spPr>
          <a:xfrm>
            <a:off x="1474787" y="253999"/>
            <a:ext cx="9830401" cy="759623"/>
          </a:xfrm>
        </p:spPr>
        <p:txBody>
          <a:bodyPr/>
          <a:lstStyle/>
          <a:p>
            <a:pPr lvl="1"/>
            <a:r>
              <a:rPr lang="ru-RU" sz="2000" dirty="0"/>
              <a:t>Измерения на оцифрованном объекте</a:t>
            </a:r>
            <a:br>
              <a:rPr lang="ru-RU" sz="2000" dirty="0"/>
            </a:br>
            <a:endParaRPr lang="en-US" altLang="de-DE" dirty="0"/>
          </a:p>
        </p:txBody>
      </p:sp>
      <p:sp>
        <p:nvSpPr>
          <p:cNvPr id="38" name="Rectangle 8"/>
          <p:cNvSpPr>
            <a:spLocks noChangeArrowheads="1"/>
          </p:cNvSpPr>
          <p:nvPr/>
        </p:nvSpPr>
        <p:spPr bwMode="auto">
          <a:xfrm>
            <a:off x="1159327" y="1080187"/>
            <a:ext cx="10416373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tabLst>
                <a:tab pos="1143000" algn="l"/>
              </a:tabLst>
            </a:pPr>
            <a:r>
              <a:rPr lang="ru-RU" sz="1400" b="1" dirty="0">
                <a:latin typeface="+mn-lt"/>
                <a:cs typeface="Times New Roman" pitchFamily="18" charset="0"/>
              </a:rPr>
              <a:t>Измерения геометрически сложных объектов </a:t>
            </a:r>
            <a:endParaRPr lang="ru-RU" sz="1400" dirty="0">
              <a:latin typeface="+mn-lt"/>
              <a:cs typeface="Times New Roman" pitchFamily="18" charset="0"/>
            </a:endParaRPr>
          </a:p>
          <a:p>
            <a:pPr>
              <a:tabLst>
                <a:tab pos="1143000" algn="l"/>
              </a:tabLst>
            </a:pPr>
            <a:r>
              <a:rPr lang="ru-RU" sz="1400" dirty="0">
                <a:latin typeface="+mn-lt"/>
                <a:cs typeface="Times New Roman" pitchFamily="18" charset="0"/>
              </a:rPr>
              <a:t>корпусные детали, двигатель; мастер</a:t>
            </a:r>
            <a:r>
              <a:rPr lang="en-US" sz="1400" dirty="0">
                <a:latin typeface="+mn-lt"/>
                <a:cs typeface="Times New Roman" pitchFamily="18" charset="0"/>
              </a:rPr>
              <a:t>-</a:t>
            </a:r>
            <a:r>
              <a:rPr lang="ru-RU" sz="1400" dirty="0">
                <a:latin typeface="+mn-lt"/>
                <a:cs typeface="Times New Roman" pitchFamily="18" charset="0"/>
              </a:rPr>
              <a:t>модели, модельная оснастка, оснастка, шаблоны, детали из листового металла, стапели и т.д.;</a:t>
            </a:r>
          </a:p>
          <a:p>
            <a:pPr marL="628650" lvl="1" indent="-171450">
              <a:buFont typeface="Wingdings" panose="05000000000000000000" pitchFamily="2" charset="2"/>
              <a:buChar char="ü"/>
              <a:tabLst>
                <a:tab pos="1143000" algn="l"/>
              </a:tabLst>
            </a:pPr>
            <a:r>
              <a:rPr lang="ru-RU" sz="1400" b="1" dirty="0">
                <a:latin typeface="+mn-lt"/>
                <a:cs typeface="Times New Roman" pitchFamily="18" charset="0"/>
              </a:rPr>
              <a:t>расстояния;</a:t>
            </a:r>
          </a:p>
          <a:p>
            <a:pPr marL="628650" lvl="1" indent="-171450">
              <a:buFont typeface="Wingdings" panose="05000000000000000000" pitchFamily="2" charset="2"/>
              <a:buChar char="ü"/>
              <a:tabLst>
                <a:tab pos="1143000" algn="l"/>
              </a:tabLst>
            </a:pPr>
            <a:r>
              <a:rPr lang="ru-RU" sz="1400" b="1" dirty="0">
                <a:latin typeface="+mn-lt"/>
                <a:cs typeface="Times New Roman" pitchFamily="18" charset="0"/>
              </a:rPr>
              <a:t>параллельность;</a:t>
            </a:r>
          </a:p>
          <a:p>
            <a:pPr marL="628650" lvl="1" indent="-171450">
              <a:buFont typeface="Wingdings" panose="05000000000000000000" pitchFamily="2" charset="2"/>
              <a:buChar char="ü"/>
              <a:tabLst>
                <a:tab pos="1143000" algn="l"/>
              </a:tabLst>
            </a:pPr>
            <a:r>
              <a:rPr lang="ru-RU" sz="1400" b="1" dirty="0">
                <a:latin typeface="+mn-lt"/>
                <a:cs typeface="Times New Roman" pitchFamily="18" charset="0"/>
              </a:rPr>
              <a:t>перпендикулярность;</a:t>
            </a:r>
          </a:p>
          <a:p>
            <a:pPr marL="628650" lvl="1" indent="-171450">
              <a:buFont typeface="Wingdings" panose="05000000000000000000" pitchFamily="2" charset="2"/>
              <a:buChar char="ü"/>
              <a:tabLst>
                <a:tab pos="1143000" algn="l"/>
              </a:tabLst>
            </a:pPr>
            <a:r>
              <a:rPr lang="ru-RU" sz="1400" b="1" dirty="0">
                <a:latin typeface="+mn-lt"/>
                <a:cs typeface="Times New Roman" pitchFamily="18" charset="0"/>
              </a:rPr>
              <a:t>смещение осей др.</a:t>
            </a:r>
          </a:p>
          <a:p>
            <a:pPr marL="457200" indent="-457200" eaLnBrk="0" hangingPunct="0">
              <a:tabLst>
                <a:tab pos="1143000" algn="l"/>
              </a:tabLst>
            </a:pPr>
            <a:endParaRPr lang="ru-RU" sz="1400" dirty="0">
              <a:latin typeface="+mn-lt"/>
            </a:endParaRPr>
          </a:p>
          <a:p>
            <a:pPr marL="457200" indent="-457200" algn="just" eaLnBrk="0" hangingPunct="0">
              <a:tabLst>
                <a:tab pos="1143000" algn="l"/>
              </a:tabLst>
            </a:pPr>
            <a:r>
              <a:rPr lang="ru-RU" sz="1400" b="1" dirty="0">
                <a:latin typeface="+mn-lt"/>
                <a:cs typeface="Times New Roman" pitchFamily="18" charset="0"/>
              </a:rPr>
              <a:t>в  том числе специальные для лопаток ГТД:</a:t>
            </a:r>
          </a:p>
          <a:p>
            <a:pPr marL="457200" indent="-457200" algn="just" eaLnBrk="0" hangingPunct="0">
              <a:tabLst>
                <a:tab pos="1143000" algn="l"/>
              </a:tabLst>
            </a:pPr>
            <a:endParaRPr lang="ru-RU" sz="1400" b="1" dirty="0">
              <a:latin typeface="+mn-lt"/>
            </a:endParaRPr>
          </a:p>
          <a:p>
            <a:pPr marL="914400" lvl="1" indent="-457200" algn="just" eaLnBrk="0" hangingPunct="0">
              <a:buSzPct val="80000"/>
              <a:buFont typeface="Wingdings" pitchFamily="2" charset="2"/>
              <a:buChar char="Ш"/>
              <a:tabLst>
                <a:tab pos="1143000" algn="l"/>
              </a:tabLst>
            </a:pPr>
            <a:r>
              <a:rPr lang="ru-RU" sz="1400" b="1" dirty="0">
                <a:latin typeface="+mn-lt"/>
                <a:cs typeface="Times New Roman" pitchFamily="18" charset="0"/>
              </a:rPr>
              <a:t>автоматическое вычисление размеров (в сечениях), определяющих аэродинамические свойства лопаток ГТД;</a:t>
            </a:r>
            <a:endParaRPr lang="ru-RU" sz="1400" dirty="0">
              <a:latin typeface="+mn-lt"/>
            </a:endParaRPr>
          </a:p>
          <a:p>
            <a:pPr marL="914400" lvl="1" indent="-457200" algn="just" eaLnBrk="0" hangingPunct="0">
              <a:buSzPct val="80000"/>
              <a:buFont typeface="Wingdings" pitchFamily="2" charset="2"/>
              <a:buChar char="Ш"/>
              <a:tabLst>
                <a:tab pos="1143000" algn="l"/>
              </a:tabLst>
            </a:pPr>
            <a:r>
              <a:rPr lang="ru-RU" sz="1400" b="1" dirty="0">
                <a:latin typeface="+mn-lt"/>
                <a:cs typeface="Times New Roman" pitchFamily="18" charset="0"/>
              </a:rPr>
              <a:t>длину теоретической средней линии сечения, </a:t>
            </a:r>
            <a:r>
              <a:rPr lang="ru-RU" sz="1400" b="1" dirty="0" err="1">
                <a:latin typeface="+mn-lt"/>
                <a:cs typeface="Times New Roman" pitchFamily="18" charset="0"/>
              </a:rPr>
              <a:t>эквидистантно</a:t>
            </a:r>
            <a:r>
              <a:rPr lang="ru-RU" sz="1400" b="1" dirty="0">
                <a:latin typeface="+mn-lt"/>
                <a:cs typeface="Times New Roman" pitchFamily="18" charset="0"/>
              </a:rPr>
              <a:t> проходящей внутри от входной до  выходной кромки;</a:t>
            </a:r>
            <a:endParaRPr lang="ru-RU" sz="1400" dirty="0">
              <a:latin typeface="+mn-lt"/>
            </a:endParaRPr>
          </a:p>
          <a:p>
            <a:pPr marL="914400" lvl="1" indent="-457200" algn="just" eaLnBrk="0" hangingPunct="0">
              <a:buSzPct val="80000"/>
              <a:buFont typeface="Wingdings" pitchFamily="2" charset="2"/>
              <a:buChar char="Ш"/>
              <a:tabLst>
                <a:tab pos="1143000" algn="l"/>
              </a:tabLst>
            </a:pPr>
            <a:r>
              <a:rPr lang="ru-RU" sz="1400" b="1" dirty="0">
                <a:latin typeface="+mn-lt"/>
                <a:cs typeface="Times New Roman" pitchFamily="18" charset="0"/>
              </a:rPr>
              <a:t>длину хорды, расстояние между входной и выходной кромками;</a:t>
            </a:r>
            <a:endParaRPr lang="ru-RU" sz="1400" dirty="0">
              <a:latin typeface="+mn-lt"/>
            </a:endParaRPr>
          </a:p>
          <a:p>
            <a:pPr marL="914400" lvl="1" indent="-457200" algn="just" eaLnBrk="0" hangingPunct="0">
              <a:buSzPct val="80000"/>
              <a:buFont typeface="Wingdings" pitchFamily="2" charset="2"/>
              <a:buChar char="Ш"/>
              <a:tabLst>
                <a:tab pos="1143000" algn="l"/>
              </a:tabLst>
            </a:pPr>
            <a:r>
              <a:rPr lang="ru-RU" sz="1400" b="1" dirty="0">
                <a:latin typeface="+mn-lt"/>
                <a:cs typeface="Times New Roman" pitchFamily="18" charset="0"/>
              </a:rPr>
              <a:t>осевую длину лопатки;</a:t>
            </a:r>
            <a:endParaRPr lang="ru-RU" sz="1400" dirty="0">
              <a:latin typeface="+mn-lt"/>
            </a:endParaRPr>
          </a:p>
          <a:p>
            <a:pPr marL="914400" lvl="1" indent="-457200" algn="just" eaLnBrk="0" hangingPunct="0">
              <a:buSzPct val="80000"/>
              <a:buFont typeface="Wingdings" pitchFamily="2" charset="2"/>
              <a:buChar char="Ш"/>
              <a:tabLst>
                <a:tab pos="1143000" algn="l"/>
              </a:tabLst>
            </a:pPr>
            <a:r>
              <a:rPr lang="ru-RU" sz="1400" b="1" dirty="0">
                <a:latin typeface="+mn-lt"/>
                <a:cs typeface="Times New Roman" pitchFamily="18" charset="0"/>
              </a:rPr>
              <a:t>максимальную толщину сечения;</a:t>
            </a:r>
            <a:endParaRPr lang="ru-RU" sz="1400" dirty="0">
              <a:latin typeface="+mn-lt"/>
            </a:endParaRPr>
          </a:p>
          <a:p>
            <a:pPr marL="914400" lvl="1" indent="-457200" algn="just" eaLnBrk="0" hangingPunct="0">
              <a:buSzPct val="80000"/>
              <a:buFont typeface="Wingdings" pitchFamily="2" charset="2"/>
              <a:buChar char="Ш"/>
              <a:tabLst>
                <a:tab pos="1143000" algn="l"/>
              </a:tabLst>
            </a:pPr>
            <a:r>
              <a:rPr lang="ru-RU" sz="1400" b="1" dirty="0">
                <a:latin typeface="+mn-lt"/>
                <a:cs typeface="Times New Roman" pitchFamily="18" charset="0"/>
              </a:rPr>
              <a:t>угол между касательной к сечению со стороны корыта и осевой линией;</a:t>
            </a:r>
            <a:endParaRPr lang="ru-RU" sz="1400" dirty="0">
              <a:latin typeface="+mn-lt"/>
            </a:endParaRPr>
          </a:p>
          <a:p>
            <a:pPr marL="914400" lvl="1" indent="-457200" algn="just" eaLnBrk="0" hangingPunct="0">
              <a:buSzPct val="80000"/>
              <a:buFont typeface="Wingdings" pitchFamily="2" charset="2"/>
              <a:buChar char="Ш"/>
              <a:tabLst>
                <a:tab pos="1143000" algn="l"/>
              </a:tabLst>
            </a:pPr>
            <a:r>
              <a:rPr lang="ru-RU" sz="1400" b="1" dirty="0">
                <a:latin typeface="+mn-lt"/>
                <a:cs typeface="Times New Roman" pitchFamily="18" charset="0"/>
              </a:rPr>
              <a:t>радиус входной и выходной кромки;</a:t>
            </a:r>
            <a:endParaRPr lang="ru-RU" sz="1400" dirty="0">
              <a:latin typeface="+mn-lt"/>
            </a:endParaRPr>
          </a:p>
          <a:p>
            <a:pPr marL="914400" lvl="1" indent="-457200" algn="just" eaLnBrk="0" hangingPunct="0">
              <a:buSzPct val="80000"/>
              <a:buFont typeface="Wingdings" pitchFamily="2" charset="2"/>
              <a:buChar char="Ш"/>
              <a:tabLst>
                <a:tab pos="1143000" algn="l"/>
              </a:tabLst>
            </a:pPr>
            <a:r>
              <a:rPr lang="ru-RU" sz="1400" b="1" dirty="0">
                <a:latin typeface="+mn-lt"/>
                <a:cs typeface="Times New Roman" pitchFamily="18" charset="0"/>
              </a:rPr>
              <a:t>толщину сечения на заданном расстоянии от выходной кромки;</a:t>
            </a:r>
            <a:endParaRPr lang="ru-RU" sz="1400" dirty="0">
              <a:latin typeface="+mn-lt"/>
            </a:endParaRPr>
          </a:p>
          <a:p>
            <a:pPr marL="914400" lvl="1" indent="-457200" algn="just" eaLnBrk="0" hangingPunct="0">
              <a:buSzPct val="80000"/>
              <a:buFont typeface="Wingdings" pitchFamily="2" charset="2"/>
              <a:buChar char="Ш"/>
              <a:tabLst>
                <a:tab pos="1143000" algn="l"/>
              </a:tabLst>
            </a:pPr>
            <a:r>
              <a:rPr lang="ru-RU" sz="1400" b="1" dirty="0">
                <a:latin typeface="+mn-lt"/>
                <a:cs typeface="Times New Roman" pitchFamily="18" charset="0"/>
              </a:rPr>
              <a:t>анализ кручения лопатки, вычисления смещения по осям и угла разворота сечения;</a:t>
            </a:r>
            <a:endParaRPr lang="ru-RU" sz="1400" dirty="0">
              <a:latin typeface="+mn-lt"/>
            </a:endParaRPr>
          </a:p>
          <a:p>
            <a:pPr marL="914400" lvl="1" indent="-457200" algn="just" eaLnBrk="0" hangingPunct="0">
              <a:buSzPct val="80000"/>
              <a:buFont typeface="Wingdings" pitchFamily="2" charset="2"/>
              <a:buChar char="Ш"/>
              <a:tabLst>
                <a:tab pos="1143000" algn="l"/>
              </a:tabLst>
            </a:pPr>
            <a:r>
              <a:rPr lang="ru-RU" sz="1400" b="1" dirty="0">
                <a:latin typeface="+mn-lt"/>
                <a:cs typeface="Times New Roman" pitchFamily="18" charset="0"/>
              </a:rPr>
              <a:t>расстояние между двумя точками касания на минимальной описанной вокруг сечения окружности;</a:t>
            </a:r>
            <a:endParaRPr lang="ru-RU" sz="1400" dirty="0">
              <a:latin typeface="+mn-lt"/>
            </a:endParaRPr>
          </a:p>
          <a:p>
            <a:pPr marL="914400" lvl="1" indent="-457200" algn="just" eaLnBrk="0" hangingPunct="0">
              <a:buSzPct val="80000"/>
              <a:buFont typeface="Wingdings" pitchFamily="2" charset="2"/>
              <a:buChar char="Ш"/>
              <a:tabLst>
                <a:tab pos="1143000" algn="l"/>
              </a:tabLst>
            </a:pPr>
            <a:r>
              <a:rPr lang="ru-RU" sz="1400" b="1" dirty="0">
                <a:latin typeface="+mn-lt"/>
                <a:cs typeface="Times New Roman" pitchFamily="18" charset="0"/>
              </a:rPr>
              <a:t>наибольшее расстояние между двумя точками в сечении.</a:t>
            </a:r>
          </a:p>
        </p:txBody>
      </p:sp>
    </p:spTree>
    <p:extLst>
      <p:ext uri="{BB962C8B-B14F-4D97-AF65-F5344CB8AC3E}">
        <p14:creationId xmlns:p14="http://schemas.microsoft.com/office/powerpoint/2010/main" val="203177015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EC117C-C171-41E0-AEF1-9C01BA78E464}"/>
              </a:ext>
            </a:extLst>
          </p:cNvPr>
          <p:cNvSpPr txBox="1">
            <a:spLocks/>
          </p:cNvSpPr>
          <p:nvPr/>
        </p:nvSpPr>
        <p:spPr>
          <a:xfrm>
            <a:off x="1147500" y="520902"/>
            <a:ext cx="8026980" cy="5202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Особенности </a:t>
            </a:r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ATOS </a:t>
            </a:r>
            <a:r>
              <a:rPr lang="en-US" sz="1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ScanBox</a:t>
            </a:r>
            <a:r>
              <a:rPr lang="ru-RU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</a:p>
          <a:p>
            <a:pPr algn="ctr"/>
            <a:r>
              <a:rPr lang="ru-RU" sz="16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Быстрые измерения и высокая пропускная способность</a:t>
            </a:r>
            <a:endParaRPr lang="en-US" sz="1600" b="1" kern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4D5092-2A93-4247-9A39-38380EFA6F96}"/>
              </a:ext>
            </a:extLst>
          </p:cNvPr>
          <p:cNvSpPr txBox="1">
            <a:spLocks/>
          </p:cNvSpPr>
          <p:nvPr/>
        </p:nvSpPr>
        <p:spPr>
          <a:xfrm>
            <a:off x="494411" y="1050271"/>
            <a:ext cx="8777772" cy="3595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Clr>
                <a:srgbClr val="AA1E1E"/>
              </a:buClr>
              <a:buFont typeface="Arial" panose="020B0604020202020204" pitchFamily="34" charset="0"/>
              <a:buNone/>
              <a:defRPr/>
            </a:pPr>
            <a:r>
              <a:rPr lang="ru-RU" sz="1400" kern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Сравнение времени измерения детали с помощью </a:t>
            </a:r>
            <a:r>
              <a:rPr lang="en-US" sz="1400" kern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ATOS </a:t>
            </a:r>
            <a:r>
              <a:rPr lang="en-US" sz="1400" kern="0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ScanBox</a:t>
            </a:r>
            <a:r>
              <a:rPr lang="en-US" sz="1400" kern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1400" kern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традиционной КИМ</a:t>
            </a:r>
            <a:endParaRPr lang="en-US" sz="1400" kern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1">
              <a:buClr>
                <a:srgbClr val="AA1E1E"/>
              </a:buClr>
              <a:buFont typeface="Arial" panose="020B0604020202020204" pitchFamily="34" charset="0"/>
              <a:buNone/>
              <a:defRPr/>
            </a:pPr>
            <a:endParaRPr lang="en-US" b="1" kern="0" dirty="0">
              <a:solidFill>
                <a:srgbClr val="000000"/>
              </a:solidFill>
              <a:latin typeface="Verdana"/>
            </a:endParaRPr>
          </a:p>
          <a:p>
            <a:pPr lvl="1">
              <a:buClr>
                <a:srgbClr val="AA1E1E"/>
              </a:buClr>
              <a:buFont typeface="Arial" panose="020B0604020202020204" pitchFamily="34" charset="0"/>
              <a:buNone/>
              <a:defRPr/>
            </a:pPr>
            <a:endParaRPr lang="ru-RU" kern="0" dirty="0">
              <a:solidFill>
                <a:srgbClr val="000000"/>
              </a:solidFill>
            </a:endParaRPr>
          </a:p>
          <a:p>
            <a:pPr lvl="1">
              <a:buClr>
                <a:srgbClr val="AA1E1E"/>
              </a:buClr>
              <a:buFont typeface="Arial" panose="020B0604020202020204" pitchFamily="34" charset="0"/>
              <a:buNone/>
              <a:defRPr/>
            </a:pPr>
            <a:endParaRPr lang="en-US" kern="0" dirty="0">
              <a:solidFill>
                <a:srgbClr val="000000"/>
              </a:solidFill>
            </a:endParaRPr>
          </a:p>
          <a:p>
            <a:pPr lvl="1">
              <a:buClr>
                <a:srgbClr val="AA1E1E"/>
              </a:buClr>
              <a:buFont typeface="Arial" panose="020B0604020202020204" pitchFamily="34" charset="0"/>
              <a:buNone/>
              <a:defRPr/>
            </a:pPr>
            <a:endParaRPr lang="en-US" b="1" kern="0" dirty="0">
              <a:solidFill>
                <a:srgbClr val="000000"/>
              </a:solidFill>
              <a:latin typeface="Verdana"/>
            </a:endParaRPr>
          </a:p>
          <a:p>
            <a:pPr marL="0" lvl="1" indent="0">
              <a:buClr>
                <a:schemeClr val="dk2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ru-RU" kern="0" dirty="0">
                <a:solidFill>
                  <a:srgbClr val="000000"/>
                </a:solidFill>
                <a:latin typeface="Verdana"/>
              </a:rPr>
              <a:t>  </a:t>
            </a:r>
            <a:endParaRPr lang="en-US" kern="0" dirty="0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4" name="Content Placeholder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561736" y="1896591"/>
            <a:ext cx="5057407" cy="1838815"/>
          </a:xfrm>
          <a:prstGeom prst="rect">
            <a:avLst/>
          </a:prstGeom>
        </p:spPr>
        <p:txBody>
          <a:bodyPr vert="horz" lIns="90000" tIns="0" rIns="0" bIns="0" rtlCol="0">
            <a:noAutofit/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None/>
              <a:defRPr sz="1200" b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250" marR="0" indent="-952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Verdana" panose="020B0604030504040204" pitchFamily="34" charset="0"/>
              <a:buChar char="∙"/>
              <a:tabLst/>
              <a:defRPr sz="1200">
                <a:solidFill>
                  <a:schemeClr val="tx1"/>
                </a:solidFill>
                <a:latin typeface="+mn-lt"/>
              </a:defRPr>
            </a:lvl2pPr>
            <a:lvl3pPr marL="180975" indent="-904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tabLst>
                <a:tab pos="266700" algn="l"/>
              </a:tabLst>
              <a:defRPr sz="1200">
                <a:solidFill>
                  <a:schemeClr val="tx1"/>
                </a:solidFill>
                <a:latin typeface="+mn-lt"/>
              </a:defRPr>
            </a:lvl3pPr>
            <a:lvl4pPr marL="271463" indent="-90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defRPr sz="1200">
                <a:solidFill>
                  <a:schemeClr val="tx1"/>
                </a:solidFill>
                <a:latin typeface="+mn-lt"/>
              </a:defRPr>
            </a:lvl4pPr>
            <a:lvl5pPr marL="360000" indent="-90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defRPr sz="1200">
                <a:solidFill>
                  <a:schemeClr val="tx1"/>
                </a:solidFill>
                <a:latin typeface="+mn-lt"/>
              </a:defRPr>
            </a:lvl5pPr>
            <a:lvl6pPr marL="16240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6pPr>
            <a:lvl7pPr marL="20812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7pPr>
            <a:lvl8pPr marL="25384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8pPr>
            <a:lvl9pPr marL="29956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97200" lvl="1" indent="-97200">
              <a:buClr>
                <a:srgbClr val="AA1E1E"/>
              </a:buClr>
              <a:buSzPct val="100000"/>
              <a:buNone/>
              <a:defRPr/>
            </a:pPr>
            <a:r>
              <a:rPr lang="ru-RU" sz="1400" u="sng" kern="0" dirty="0">
                <a:solidFill>
                  <a:srgbClr val="000000"/>
                </a:solidFill>
                <a:latin typeface="Verdana" panose="020B0604030504040204" pitchFamily="34" charset="0"/>
              </a:rPr>
              <a:t>Процедура измерения на </a:t>
            </a:r>
            <a:r>
              <a:rPr lang="ru-RU" sz="1400" b="1" u="sng" kern="0" dirty="0">
                <a:solidFill>
                  <a:srgbClr val="000000"/>
                </a:solidFill>
                <a:latin typeface="Verdana" panose="020B0604030504040204" pitchFamily="34" charset="0"/>
              </a:rPr>
              <a:t>КИМ</a:t>
            </a:r>
          </a:p>
          <a:p>
            <a:pPr marL="97200" lvl="1" indent="-97200">
              <a:buClr>
                <a:srgbClr val="AA1E1E"/>
              </a:buClr>
              <a:buSzPct val="100000"/>
              <a:buNone/>
              <a:defRPr/>
            </a:pPr>
            <a:endParaRPr lang="en-US" sz="1400" b="1" kern="0" dirty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marL="97200" lvl="1" indent="-97200">
              <a:buClr>
                <a:schemeClr val="dk2"/>
              </a:buClr>
              <a:buSzPct val="100000"/>
              <a:defRPr/>
            </a:pPr>
            <a:r>
              <a:rPr lang="ru-RU" sz="1400" kern="0" dirty="0">
                <a:solidFill>
                  <a:srgbClr val="000000"/>
                </a:solidFill>
                <a:latin typeface="Verdana" panose="020B0604030504040204" pitchFamily="34" charset="0"/>
              </a:rPr>
              <a:t>Программу пишет оператор;</a:t>
            </a:r>
          </a:p>
          <a:p>
            <a:pPr marL="97200" lvl="1" indent="-97200">
              <a:buClr>
                <a:schemeClr val="dk2"/>
              </a:buClr>
              <a:buSzPct val="100000"/>
              <a:defRPr/>
            </a:pPr>
            <a:r>
              <a:rPr lang="ru-RU" sz="1400" kern="0" dirty="0">
                <a:solidFill>
                  <a:srgbClr val="000000"/>
                </a:solidFill>
                <a:latin typeface="Verdana" panose="020B0604030504040204" pitchFamily="34" charset="0"/>
              </a:rPr>
              <a:t>Калибровка. Длительная фиксация;</a:t>
            </a:r>
          </a:p>
          <a:p>
            <a:pPr marL="0" lvl="1" indent="0">
              <a:buClr>
                <a:schemeClr val="dk2"/>
              </a:buClr>
              <a:buSzPct val="100000"/>
              <a:buNone/>
              <a:defRPr/>
            </a:pPr>
            <a:r>
              <a:rPr lang="ru-RU" sz="1400" kern="0" dirty="0">
                <a:solidFill>
                  <a:srgbClr val="000000"/>
                </a:solidFill>
                <a:latin typeface="Verdana" panose="020B0604030504040204" pitchFamily="34" charset="0"/>
              </a:rPr>
              <a:t> Обязательное предварительное базирование;</a:t>
            </a:r>
            <a:endParaRPr lang="en-US" sz="1400" kern="0" dirty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marL="97200" lvl="1" indent="-97200">
              <a:buClr>
                <a:schemeClr val="dk2"/>
              </a:buClr>
              <a:buSzPct val="100000"/>
              <a:defRPr/>
            </a:pPr>
            <a:r>
              <a:rPr lang="ru-RU" sz="1400" kern="0" dirty="0">
                <a:solidFill>
                  <a:srgbClr val="000000"/>
                </a:solidFill>
                <a:latin typeface="Verdana" panose="020B0604030504040204" pitchFamily="34" charset="0"/>
              </a:rPr>
              <a:t>Инспекция отдельно указанных точек поверхности;</a:t>
            </a:r>
            <a:endParaRPr lang="en-US" sz="1400" kern="0" dirty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marL="97200" lvl="1" indent="-97200">
              <a:buClr>
                <a:schemeClr val="dk2"/>
              </a:buClr>
              <a:buSzPct val="100000"/>
              <a:defRPr/>
            </a:pPr>
            <a:r>
              <a:rPr lang="ru-RU" sz="1400" kern="0" dirty="0">
                <a:solidFill>
                  <a:srgbClr val="000000"/>
                </a:solidFill>
                <a:latin typeface="Verdana" panose="020B0604030504040204" pitchFamily="34" charset="0"/>
              </a:rPr>
              <a:t>Ограниченный анализ и отчет.</a:t>
            </a:r>
            <a:endParaRPr lang="en-US" sz="1400" kern="0" dirty="0">
              <a:solidFill>
                <a:srgbClr val="000000"/>
              </a:solidFill>
              <a:latin typeface="Verdana"/>
            </a:endParaRPr>
          </a:p>
          <a:p>
            <a:pPr marL="97200" lvl="1" indent="-97200">
              <a:buClr>
                <a:srgbClr val="AA1E1E"/>
              </a:buClr>
              <a:buNone/>
              <a:defRPr/>
            </a:pPr>
            <a:endParaRPr lang="en-US" sz="1400" kern="0" dirty="0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5" name="Content Placeholder 2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5813530" y="1898745"/>
            <a:ext cx="6257795" cy="2306989"/>
          </a:xfrm>
          <a:prstGeom prst="rect">
            <a:avLst/>
          </a:prstGeom>
        </p:spPr>
        <p:txBody>
          <a:bodyPr vert="horz" lIns="90000" tIns="0" rIns="0" bIns="0" rtlCol="0">
            <a:noAutofit/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None/>
              <a:defRPr sz="1200" b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250" marR="0" indent="-952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Verdana" panose="020B0604030504040204" pitchFamily="34" charset="0"/>
              <a:buChar char="∙"/>
              <a:tabLst/>
              <a:defRPr sz="1200">
                <a:solidFill>
                  <a:schemeClr val="tx1"/>
                </a:solidFill>
                <a:latin typeface="+mn-lt"/>
              </a:defRPr>
            </a:lvl2pPr>
            <a:lvl3pPr marL="180975" indent="-904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tabLst>
                <a:tab pos="266700" algn="l"/>
              </a:tabLst>
              <a:defRPr sz="1200">
                <a:solidFill>
                  <a:schemeClr val="tx1"/>
                </a:solidFill>
                <a:latin typeface="+mn-lt"/>
              </a:defRPr>
            </a:lvl3pPr>
            <a:lvl4pPr marL="271463" indent="-90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defRPr sz="1200">
                <a:solidFill>
                  <a:schemeClr val="tx1"/>
                </a:solidFill>
                <a:latin typeface="+mn-lt"/>
              </a:defRPr>
            </a:lvl4pPr>
            <a:lvl5pPr marL="360000" indent="-90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defRPr sz="1200">
                <a:solidFill>
                  <a:schemeClr val="tx1"/>
                </a:solidFill>
                <a:latin typeface="+mn-lt"/>
              </a:defRPr>
            </a:lvl5pPr>
            <a:lvl6pPr marL="16240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6pPr>
            <a:lvl7pPr marL="20812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7pPr>
            <a:lvl8pPr marL="25384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8pPr>
            <a:lvl9pPr marL="29956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97200" lvl="1" indent="-97200">
              <a:buClr>
                <a:srgbClr val="AA1E1E"/>
              </a:buClr>
              <a:buSzPct val="100000"/>
              <a:buNone/>
              <a:defRPr/>
            </a:pPr>
            <a:r>
              <a:rPr lang="ru-RU" sz="1400" u="sng" kern="0" dirty="0">
                <a:solidFill>
                  <a:srgbClr val="000000"/>
                </a:solidFill>
                <a:latin typeface="Verdana" panose="020B0604030504040204" pitchFamily="34" charset="0"/>
              </a:rPr>
              <a:t>Процедура измерения на </a:t>
            </a:r>
            <a:r>
              <a:rPr lang="en-US" sz="1400" b="1" u="sng" kern="0" dirty="0">
                <a:solidFill>
                  <a:srgbClr val="000000"/>
                </a:solidFill>
                <a:latin typeface="Verdana" panose="020B0604030504040204" pitchFamily="34" charset="0"/>
              </a:rPr>
              <a:t>ATOS </a:t>
            </a:r>
            <a:r>
              <a:rPr lang="en-US" sz="1400" b="1" u="sng" kern="0" dirty="0" err="1">
                <a:solidFill>
                  <a:srgbClr val="000000"/>
                </a:solidFill>
                <a:latin typeface="Verdana" panose="020B0604030504040204" pitchFamily="34" charset="0"/>
              </a:rPr>
              <a:t>ScanBox</a:t>
            </a:r>
            <a:endParaRPr lang="ru-RU" sz="1400" b="1" u="sng" kern="0" dirty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marL="97200" lvl="1" indent="-97200">
              <a:buClr>
                <a:srgbClr val="AA1E1E"/>
              </a:buClr>
              <a:buSzPct val="100000"/>
              <a:buNone/>
              <a:defRPr/>
            </a:pPr>
            <a:endParaRPr lang="en-US" sz="1400" b="1" kern="0" dirty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marL="97200" lvl="1" indent="-97200">
              <a:buClr>
                <a:schemeClr val="dk2"/>
              </a:buClr>
              <a:buSzPct val="100000"/>
              <a:defRPr/>
            </a:pPr>
            <a:r>
              <a:rPr lang="ru-RU" sz="1400" kern="0" dirty="0">
                <a:solidFill>
                  <a:srgbClr val="000000"/>
                </a:solidFill>
                <a:latin typeface="Verdana" panose="020B0604030504040204" pitchFamily="34" charset="0"/>
              </a:rPr>
              <a:t>Процесс программирования автоматизирован при помощи симуляции движений робота в </a:t>
            </a:r>
            <a:r>
              <a:rPr lang="en-US" sz="1400" kern="0" dirty="0">
                <a:solidFill>
                  <a:srgbClr val="000000"/>
                </a:solidFill>
                <a:latin typeface="Verdana" panose="020B0604030504040204" pitchFamily="34" charset="0"/>
              </a:rPr>
              <a:t>VMR</a:t>
            </a:r>
            <a:r>
              <a:rPr lang="ru-RU" sz="1400" kern="0" dirty="0">
                <a:solidFill>
                  <a:srgbClr val="000000"/>
                </a:solidFill>
                <a:latin typeface="Verdana" panose="020B0604030504040204" pitchFamily="34" charset="0"/>
              </a:rPr>
              <a:t>;</a:t>
            </a:r>
          </a:p>
          <a:p>
            <a:pPr marL="97200" lvl="1" indent="-97200">
              <a:buClr>
                <a:schemeClr val="dk2"/>
              </a:buClr>
              <a:buSzPct val="100000"/>
              <a:defRPr/>
            </a:pPr>
            <a:r>
              <a:rPr lang="ru-RU" sz="1400" kern="0" dirty="0">
                <a:solidFill>
                  <a:srgbClr val="000000"/>
                </a:solidFill>
                <a:latin typeface="Verdana" panose="020B0604030504040204" pitchFamily="34" charset="0"/>
              </a:rPr>
              <a:t>Калибровка требуется при наличии внешних воздействий. Фиксация не обязательна. Предварительное базирование не требуется;</a:t>
            </a:r>
          </a:p>
          <a:p>
            <a:pPr marL="97200" lvl="1" indent="-97200">
              <a:buClr>
                <a:schemeClr val="dk2"/>
              </a:buClr>
              <a:buSzPct val="100000"/>
              <a:defRPr/>
            </a:pPr>
            <a:r>
              <a:rPr lang="ru-RU" sz="1400" kern="0" dirty="0">
                <a:solidFill>
                  <a:srgbClr val="000000"/>
                </a:solidFill>
                <a:latin typeface="Verdana" panose="020B0604030504040204" pitchFamily="34" charset="0"/>
              </a:rPr>
              <a:t>Полная инспекция поверхности;</a:t>
            </a:r>
          </a:p>
          <a:p>
            <a:pPr marL="97200" lvl="1" indent="-97200">
              <a:buClr>
                <a:schemeClr val="dk2"/>
              </a:buClr>
              <a:buSzPct val="100000"/>
              <a:defRPr/>
            </a:pPr>
            <a:r>
              <a:rPr lang="ru-RU" sz="1400" kern="0" dirty="0">
                <a:solidFill>
                  <a:srgbClr val="000000"/>
                </a:solidFill>
                <a:latin typeface="Verdana" panose="020B0604030504040204" pitchFamily="34" charset="0"/>
              </a:rPr>
              <a:t>Полный анализ и отчет.</a:t>
            </a:r>
            <a:endParaRPr lang="en-US" sz="1400" kern="0" dirty="0">
              <a:solidFill>
                <a:srgbClr val="000000"/>
              </a:solidFill>
            </a:endParaRPr>
          </a:p>
        </p:txBody>
      </p:sp>
      <p:pic>
        <p:nvPicPr>
          <p:cNvPr id="6" name="Grafik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33" y="4058141"/>
            <a:ext cx="1360411" cy="1016358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639788" y="5271513"/>
            <a:ext cx="251208" cy="220180"/>
          </a:xfrm>
          <a:prstGeom prst="rect">
            <a:avLst/>
          </a:prstGeom>
        </p:spPr>
        <p:txBody>
          <a:bodyPr vert="horz" lIns="90000" tIns="0" rIns="0" bIns="0" rtlCol="0">
            <a:noAutofit/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None/>
              <a:defRPr sz="1200" b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250" marR="0" indent="-952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Verdana" panose="020B0604030504040204" pitchFamily="34" charset="0"/>
              <a:buChar char="∙"/>
              <a:tabLst/>
              <a:defRPr sz="1200">
                <a:solidFill>
                  <a:schemeClr val="tx1"/>
                </a:solidFill>
                <a:latin typeface="+mn-lt"/>
              </a:defRPr>
            </a:lvl2pPr>
            <a:lvl3pPr marL="180975" indent="-904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tabLst>
                <a:tab pos="266700" algn="l"/>
              </a:tabLst>
              <a:defRPr sz="1200">
                <a:solidFill>
                  <a:schemeClr val="tx1"/>
                </a:solidFill>
                <a:latin typeface="+mn-lt"/>
              </a:defRPr>
            </a:lvl3pPr>
            <a:lvl4pPr marL="271463" indent="-90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defRPr sz="1200">
                <a:solidFill>
                  <a:schemeClr val="tx1"/>
                </a:solidFill>
                <a:latin typeface="+mn-lt"/>
              </a:defRPr>
            </a:lvl4pPr>
            <a:lvl5pPr marL="360000" indent="-90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defRPr sz="1200">
                <a:solidFill>
                  <a:schemeClr val="tx1"/>
                </a:solidFill>
                <a:latin typeface="+mn-lt"/>
              </a:defRPr>
            </a:lvl5pPr>
            <a:lvl6pPr marL="16240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6pPr>
            <a:lvl7pPr marL="20812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7pPr>
            <a:lvl8pPr marL="25384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8pPr>
            <a:lvl9pPr marL="29956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000" dirty="0">
                <a:solidFill>
                  <a:schemeClr val="dk1"/>
                </a:solidFill>
                <a:latin typeface="Verdana" panose="020B0604030504040204" pitchFamily="34" charset="0"/>
              </a:rPr>
              <a:t>2</a:t>
            </a:r>
            <a:endParaRPr lang="en-US" dirty="0">
              <a:solidFill>
                <a:schemeClr val="dk1"/>
              </a:solidFill>
              <a:latin typeface="Verdana" panose="020B0604030504040204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489804" y="5293359"/>
            <a:ext cx="270908" cy="198333"/>
          </a:xfrm>
          <a:prstGeom prst="rect">
            <a:avLst/>
          </a:prstGeom>
        </p:spPr>
        <p:txBody>
          <a:bodyPr vert="horz" lIns="90000" tIns="0" rIns="0" bIns="0" rtlCol="0">
            <a:noAutofit/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None/>
              <a:defRPr sz="1200" b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250" marR="0" indent="-952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Verdana" panose="020B0604030504040204" pitchFamily="34" charset="0"/>
              <a:buChar char="∙"/>
              <a:tabLst/>
              <a:defRPr sz="1200">
                <a:solidFill>
                  <a:schemeClr val="tx1"/>
                </a:solidFill>
                <a:latin typeface="+mn-lt"/>
              </a:defRPr>
            </a:lvl2pPr>
            <a:lvl3pPr marL="180975" indent="-904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tabLst>
                <a:tab pos="266700" algn="l"/>
              </a:tabLst>
              <a:defRPr sz="1200">
                <a:solidFill>
                  <a:schemeClr val="tx1"/>
                </a:solidFill>
                <a:latin typeface="+mn-lt"/>
              </a:defRPr>
            </a:lvl3pPr>
            <a:lvl4pPr marL="271463" indent="-90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defRPr sz="1200">
                <a:solidFill>
                  <a:schemeClr val="tx1"/>
                </a:solidFill>
                <a:latin typeface="+mn-lt"/>
              </a:defRPr>
            </a:lvl4pPr>
            <a:lvl5pPr marL="360000" indent="-90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defRPr sz="1200">
                <a:solidFill>
                  <a:schemeClr val="tx1"/>
                </a:solidFill>
                <a:latin typeface="+mn-lt"/>
              </a:defRPr>
            </a:lvl5pPr>
            <a:lvl6pPr marL="16240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6pPr>
            <a:lvl7pPr marL="20812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7pPr>
            <a:lvl8pPr marL="25384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8pPr>
            <a:lvl9pPr marL="29956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000" dirty="0">
                <a:solidFill>
                  <a:schemeClr val="dk1"/>
                </a:solidFill>
                <a:latin typeface="Verdana" panose="020B0604030504040204" pitchFamily="34" charset="0"/>
              </a:rPr>
              <a:t>4</a:t>
            </a:r>
            <a:endParaRPr lang="en-US" dirty="0">
              <a:solidFill>
                <a:schemeClr val="dk1"/>
              </a:solidFill>
              <a:latin typeface="Verdana" panose="020B0604030504040204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3434151" y="5271513"/>
            <a:ext cx="251208" cy="220180"/>
          </a:xfrm>
          <a:prstGeom prst="rect">
            <a:avLst/>
          </a:prstGeom>
        </p:spPr>
        <p:txBody>
          <a:bodyPr vert="horz" lIns="90000" tIns="0" rIns="0" bIns="0" rtlCol="0">
            <a:noAutofit/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None/>
              <a:defRPr sz="1200" b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250" marR="0" indent="-952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Verdana" panose="020B0604030504040204" pitchFamily="34" charset="0"/>
              <a:buChar char="∙"/>
              <a:tabLst/>
              <a:defRPr sz="1200">
                <a:solidFill>
                  <a:schemeClr val="tx1"/>
                </a:solidFill>
                <a:latin typeface="+mn-lt"/>
              </a:defRPr>
            </a:lvl2pPr>
            <a:lvl3pPr marL="180975" indent="-904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tabLst>
                <a:tab pos="266700" algn="l"/>
              </a:tabLst>
              <a:defRPr sz="1200">
                <a:solidFill>
                  <a:schemeClr val="tx1"/>
                </a:solidFill>
                <a:latin typeface="+mn-lt"/>
              </a:defRPr>
            </a:lvl3pPr>
            <a:lvl4pPr marL="271463" indent="-90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defRPr sz="1200">
                <a:solidFill>
                  <a:schemeClr val="tx1"/>
                </a:solidFill>
                <a:latin typeface="+mn-lt"/>
              </a:defRPr>
            </a:lvl4pPr>
            <a:lvl5pPr marL="360000" indent="-90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defRPr sz="1200">
                <a:solidFill>
                  <a:schemeClr val="tx1"/>
                </a:solidFill>
                <a:latin typeface="+mn-lt"/>
              </a:defRPr>
            </a:lvl5pPr>
            <a:lvl6pPr marL="16240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6pPr>
            <a:lvl7pPr marL="20812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7pPr>
            <a:lvl8pPr marL="25384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8pPr>
            <a:lvl9pPr marL="29956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000" dirty="0">
                <a:solidFill>
                  <a:schemeClr val="dk2"/>
                </a:solidFill>
                <a:latin typeface="Verdana" panose="020B0604030504040204" pitchFamily="34" charset="0"/>
              </a:rPr>
              <a:t>6</a:t>
            </a:r>
            <a:endParaRPr lang="en-US" dirty="0">
              <a:solidFill>
                <a:schemeClr val="dk2"/>
              </a:solidFill>
              <a:latin typeface="Verdana" panose="020B0604030504040204" pitchFamily="34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387665" y="5271513"/>
            <a:ext cx="251208" cy="220180"/>
          </a:xfrm>
          <a:prstGeom prst="rect">
            <a:avLst/>
          </a:prstGeom>
        </p:spPr>
        <p:txBody>
          <a:bodyPr vert="horz" lIns="90000" tIns="0" rIns="0" bIns="0" rtlCol="0">
            <a:noAutofit/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None/>
              <a:defRPr sz="1200" b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250" marR="0" indent="-952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Verdana" panose="020B0604030504040204" pitchFamily="34" charset="0"/>
              <a:buChar char="∙"/>
              <a:tabLst/>
              <a:defRPr sz="1200">
                <a:solidFill>
                  <a:schemeClr val="tx1"/>
                </a:solidFill>
                <a:latin typeface="+mn-lt"/>
              </a:defRPr>
            </a:lvl2pPr>
            <a:lvl3pPr marL="180975" indent="-904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tabLst>
                <a:tab pos="266700" algn="l"/>
              </a:tabLst>
              <a:defRPr sz="1200">
                <a:solidFill>
                  <a:schemeClr val="tx1"/>
                </a:solidFill>
                <a:latin typeface="+mn-lt"/>
              </a:defRPr>
            </a:lvl3pPr>
            <a:lvl4pPr marL="271463" indent="-90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defRPr sz="1200">
                <a:solidFill>
                  <a:schemeClr val="tx1"/>
                </a:solidFill>
                <a:latin typeface="+mn-lt"/>
              </a:defRPr>
            </a:lvl4pPr>
            <a:lvl5pPr marL="360000" indent="-90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defRPr sz="1200">
                <a:solidFill>
                  <a:schemeClr val="tx1"/>
                </a:solidFill>
                <a:latin typeface="+mn-lt"/>
              </a:defRPr>
            </a:lvl5pPr>
            <a:lvl6pPr marL="16240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6pPr>
            <a:lvl7pPr marL="20812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7pPr>
            <a:lvl8pPr marL="25384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8pPr>
            <a:lvl9pPr marL="29956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000" dirty="0">
                <a:solidFill>
                  <a:schemeClr val="dk1"/>
                </a:solidFill>
                <a:latin typeface="Verdana" panose="020B0604030504040204" pitchFamily="34" charset="0"/>
              </a:rPr>
              <a:t>8</a:t>
            </a:r>
            <a:endParaRPr lang="en-US" dirty="0">
              <a:solidFill>
                <a:schemeClr val="dk1"/>
              </a:solidFill>
              <a:latin typeface="Verdana" panose="020B060403050404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5283304" y="5271513"/>
            <a:ext cx="341344" cy="209076"/>
          </a:xfrm>
          <a:prstGeom prst="rect">
            <a:avLst/>
          </a:prstGeom>
        </p:spPr>
        <p:txBody>
          <a:bodyPr vert="horz" lIns="90000" tIns="0" rIns="0" bIns="0" rtlCol="0">
            <a:noAutofit/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None/>
              <a:defRPr sz="1200" b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250" marR="0" indent="-952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Verdana" panose="020B0604030504040204" pitchFamily="34" charset="0"/>
              <a:buChar char="∙"/>
              <a:tabLst/>
              <a:defRPr sz="1200">
                <a:solidFill>
                  <a:schemeClr val="tx1"/>
                </a:solidFill>
                <a:latin typeface="+mn-lt"/>
              </a:defRPr>
            </a:lvl2pPr>
            <a:lvl3pPr marL="180975" indent="-904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tabLst>
                <a:tab pos="266700" algn="l"/>
              </a:tabLst>
              <a:defRPr sz="1200">
                <a:solidFill>
                  <a:schemeClr val="tx1"/>
                </a:solidFill>
                <a:latin typeface="+mn-lt"/>
              </a:defRPr>
            </a:lvl3pPr>
            <a:lvl4pPr marL="271463" indent="-90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defRPr sz="1200">
                <a:solidFill>
                  <a:schemeClr val="tx1"/>
                </a:solidFill>
                <a:latin typeface="+mn-lt"/>
              </a:defRPr>
            </a:lvl4pPr>
            <a:lvl5pPr marL="360000" indent="-90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defRPr sz="1200">
                <a:solidFill>
                  <a:schemeClr val="tx1"/>
                </a:solidFill>
                <a:latin typeface="+mn-lt"/>
              </a:defRPr>
            </a:lvl5pPr>
            <a:lvl6pPr marL="16240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6pPr>
            <a:lvl7pPr marL="20812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7pPr>
            <a:lvl8pPr marL="25384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8pPr>
            <a:lvl9pPr marL="29956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000" dirty="0">
                <a:solidFill>
                  <a:schemeClr val="dk1"/>
                </a:solidFill>
                <a:latin typeface="Verdana" panose="020B0604030504040204" pitchFamily="34" charset="0"/>
              </a:rPr>
              <a:t>10</a:t>
            </a:r>
            <a:endParaRPr lang="en-US" dirty="0">
              <a:solidFill>
                <a:schemeClr val="dk1"/>
              </a:solidFill>
              <a:latin typeface="Verdana" panose="020B060403050404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6232282" y="5271513"/>
            <a:ext cx="366453" cy="227268"/>
          </a:xfrm>
          <a:prstGeom prst="rect">
            <a:avLst/>
          </a:prstGeom>
        </p:spPr>
        <p:txBody>
          <a:bodyPr vert="horz" lIns="90000" tIns="0" rIns="0" bIns="0" rtlCol="0">
            <a:noAutofit/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None/>
              <a:defRPr sz="1200" b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250" marR="0" indent="-952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Verdana" panose="020B0604030504040204" pitchFamily="34" charset="0"/>
              <a:buChar char="∙"/>
              <a:tabLst/>
              <a:defRPr sz="1200">
                <a:solidFill>
                  <a:schemeClr val="tx1"/>
                </a:solidFill>
                <a:latin typeface="+mn-lt"/>
              </a:defRPr>
            </a:lvl2pPr>
            <a:lvl3pPr marL="180975" indent="-904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tabLst>
                <a:tab pos="266700" algn="l"/>
              </a:tabLst>
              <a:defRPr sz="1200">
                <a:solidFill>
                  <a:schemeClr val="tx1"/>
                </a:solidFill>
                <a:latin typeface="+mn-lt"/>
              </a:defRPr>
            </a:lvl3pPr>
            <a:lvl4pPr marL="271463" indent="-90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defRPr sz="1200">
                <a:solidFill>
                  <a:schemeClr val="tx1"/>
                </a:solidFill>
                <a:latin typeface="+mn-lt"/>
              </a:defRPr>
            </a:lvl4pPr>
            <a:lvl5pPr marL="360000" indent="-90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defRPr sz="1200">
                <a:solidFill>
                  <a:schemeClr val="tx1"/>
                </a:solidFill>
                <a:latin typeface="+mn-lt"/>
              </a:defRPr>
            </a:lvl5pPr>
            <a:lvl6pPr marL="16240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6pPr>
            <a:lvl7pPr marL="20812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7pPr>
            <a:lvl8pPr marL="25384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8pPr>
            <a:lvl9pPr marL="29956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000" dirty="0">
                <a:solidFill>
                  <a:schemeClr val="dk1"/>
                </a:solidFill>
                <a:latin typeface="Verdana" panose="020B0604030504040204" pitchFamily="34" charset="0"/>
              </a:rPr>
              <a:t>12</a:t>
            </a:r>
            <a:endParaRPr lang="en-US" dirty="0">
              <a:solidFill>
                <a:schemeClr val="dk1"/>
              </a:solidFill>
              <a:latin typeface="Verdana" panose="020B060403050404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7173642" y="5271513"/>
            <a:ext cx="272272" cy="227268"/>
          </a:xfrm>
          <a:prstGeom prst="rect">
            <a:avLst/>
          </a:prstGeom>
        </p:spPr>
        <p:txBody>
          <a:bodyPr vert="horz" lIns="90000" tIns="0" rIns="0" bIns="0" rtlCol="0">
            <a:noAutofit/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None/>
              <a:defRPr sz="1200" b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250" marR="0" indent="-952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Verdana" panose="020B0604030504040204" pitchFamily="34" charset="0"/>
              <a:buChar char="∙"/>
              <a:tabLst/>
              <a:defRPr sz="1200">
                <a:solidFill>
                  <a:schemeClr val="tx1"/>
                </a:solidFill>
                <a:latin typeface="+mn-lt"/>
              </a:defRPr>
            </a:lvl2pPr>
            <a:lvl3pPr marL="180975" indent="-904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tabLst>
                <a:tab pos="266700" algn="l"/>
              </a:tabLst>
              <a:defRPr sz="1200">
                <a:solidFill>
                  <a:schemeClr val="tx1"/>
                </a:solidFill>
                <a:latin typeface="+mn-lt"/>
              </a:defRPr>
            </a:lvl3pPr>
            <a:lvl4pPr marL="271463" indent="-90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defRPr sz="1200">
                <a:solidFill>
                  <a:schemeClr val="tx1"/>
                </a:solidFill>
                <a:latin typeface="+mn-lt"/>
              </a:defRPr>
            </a:lvl4pPr>
            <a:lvl5pPr marL="360000" indent="-90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defRPr sz="1200">
                <a:solidFill>
                  <a:schemeClr val="tx1"/>
                </a:solidFill>
                <a:latin typeface="+mn-lt"/>
              </a:defRPr>
            </a:lvl5pPr>
            <a:lvl6pPr marL="16240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6pPr>
            <a:lvl7pPr marL="20812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7pPr>
            <a:lvl8pPr marL="25384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8pPr>
            <a:lvl9pPr marL="29956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000" dirty="0">
                <a:solidFill>
                  <a:schemeClr val="dk1"/>
                </a:solidFill>
                <a:latin typeface="Verdana" panose="020B0604030504040204" pitchFamily="34" charset="0"/>
              </a:rPr>
              <a:t>14</a:t>
            </a:r>
            <a:endParaRPr lang="en-US" dirty="0">
              <a:solidFill>
                <a:schemeClr val="dk1"/>
              </a:solidFill>
              <a:latin typeface="Verdana" panose="020B0604030504040204" pitchFamily="34" charset="0"/>
            </a:endParaRPr>
          </a:p>
        </p:txBody>
      </p:sp>
      <p:pic>
        <p:nvPicPr>
          <p:cNvPr id="14" name="Picture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192" y="5271513"/>
            <a:ext cx="801066" cy="1205841"/>
          </a:xfrm>
          <a:prstGeom prst="rect">
            <a:avLst/>
          </a:prstGeom>
        </p:spPr>
      </p:pic>
      <p:cxnSp>
        <p:nvCxnSpPr>
          <p:cNvPr id="15" name="Gerade Verbindung mit Pfeil 3"/>
          <p:cNvCxnSpPr/>
          <p:nvPr>
            <p:custDataLst>
              <p:tags r:id="rId3"/>
            </p:custDataLst>
          </p:nvPr>
        </p:nvCxnSpPr>
        <p:spPr>
          <a:xfrm>
            <a:off x="1005657" y="5201807"/>
            <a:ext cx="7755281" cy="0"/>
          </a:xfrm>
          <a:prstGeom prst="straightConnector1">
            <a:avLst/>
          </a:prstGeom>
          <a:ln w="12700">
            <a:solidFill>
              <a:schemeClr val="tx2"/>
            </a:solidFill>
            <a:headEnd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3"/>
          <p:cNvCxnSpPr/>
          <p:nvPr>
            <p:custDataLst>
              <p:tags r:id="rId4"/>
            </p:custDataLst>
          </p:nvPr>
        </p:nvCxnSpPr>
        <p:spPr>
          <a:xfrm>
            <a:off x="2228729" y="4655269"/>
            <a:ext cx="1349575" cy="0"/>
          </a:xfrm>
          <a:prstGeom prst="straightConnector1">
            <a:avLst/>
          </a:prstGeom>
          <a:ln w="12700">
            <a:solidFill>
              <a:schemeClr val="lt2"/>
            </a:solidFill>
            <a:headEnd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3"/>
          <p:cNvCxnSpPr/>
          <p:nvPr>
            <p:custDataLst>
              <p:tags r:id="rId5"/>
            </p:custDataLst>
          </p:nvPr>
        </p:nvCxnSpPr>
        <p:spPr>
          <a:xfrm>
            <a:off x="1758381" y="5832120"/>
            <a:ext cx="6208767" cy="0"/>
          </a:xfrm>
          <a:prstGeom prst="straightConnector1">
            <a:avLst/>
          </a:prstGeom>
          <a:ln w="12700">
            <a:solidFill>
              <a:schemeClr val="lt2"/>
            </a:solidFill>
            <a:headEnd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43"/>
          <p:cNvSpPr txBox="1"/>
          <p:nvPr/>
        </p:nvSpPr>
        <p:spPr>
          <a:xfrm>
            <a:off x="7700579" y="5980607"/>
            <a:ext cx="484046" cy="282129"/>
          </a:xfrm>
          <a:prstGeom prst="rect">
            <a:avLst/>
          </a:prstGeom>
          <a:noFill/>
        </p:spPr>
        <p:txBody>
          <a:bodyPr wrap="square" tIns="0" rIns="0" bIns="0" rtlCol="0">
            <a:spAutoFit/>
          </a:bodyPr>
          <a:lstStyle/>
          <a:p>
            <a:pPr algn="ctr">
              <a:lnSpc>
                <a:spcPts val="1100"/>
              </a:lnSpc>
            </a:pPr>
            <a:r>
              <a:rPr lang="en-US" sz="1100" b="1" spc="30" dirty="0">
                <a:solidFill>
                  <a:schemeClr val="dk2"/>
                </a:solidFill>
                <a:latin typeface="Verdana" panose="020B0604030504040204" pitchFamily="34" charset="0"/>
              </a:rPr>
              <a:t>15</a:t>
            </a:r>
            <a:r>
              <a:rPr lang="ru-RU" sz="1100" b="1" spc="30" dirty="0">
                <a:solidFill>
                  <a:schemeClr val="dk2"/>
                </a:solidFill>
                <a:latin typeface="Verdana" panose="020B0604030504040204" pitchFamily="34" charset="0"/>
              </a:rPr>
              <a:t> мин</a:t>
            </a:r>
            <a:endParaRPr lang="en-US" sz="1100" b="1" spc="30" dirty="0">
              <a:solidFill>
                <a:schemeClr val="dk2"/>
              </a:solidFill>
              <a:latin typeface="Verdana" panose="020B0604030504040204" pitchFamily="34" charset="0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8054040" y="5278601"/>
            <a:ext cx="275708" cy="213091"/>
          </a:xfrm>
          <a:prstGeom prst="rect">
            <a:avLst/>
          </a:prstGeom>
        </p:spPr>
        <p:txBody>
          <a:bodyPr vert="horz" lIns="90000" tIns="0" rIns="0" bIns="0" rtlCol="0">
            <a:noAutofit/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None/>
              <a:defRPr sz="1200" b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250" marR="0" indent="-952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Verdana" panose="020B0604030504040204" pitchFamily="34" charset="0"/>
              <a:buChar char="∙"/>
              <a:tabLst/>
              <a:defRPr sz="1200">
                <a:solidFill>
                  <a:schemeClr val="tx1"/>
                </a:solidFill>
                <a:latin typeface="+mn-lt"/>
              </a:defRPr>
            </a:lvl2pPr>
            <a:lvl3pPr marL="180975" indent="-904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tabLst>
                <a:tab pos="266700" algn="l"/>
              </a:tabLst>
              <a:defRPr sz="1200">
                <a:solidFill>
                  <a:schemeClr val="tx1"/>
                </a:solidFill>
                <a:latin typeface="+mn-lt"/>
              </a:defRPr>
            </a:lvl3pPr>
            <a:lvl4pPr marL="271463" indent="-90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defRPr sz="1200">
                <a:solidFill>
                  <a:schemeClr val="tx1"/>
                </a:solidFill>
                <a:latin typeface="+mn-lt"/>
              </a:defRPr>
            </a:lvl4pPr>
            <a:lvl5pPr marL="360000" indent="-90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Verdana" panose="020B0604030504040204" pitchFamily="34" charset="0"/>
              <a:buChar char="∙"/>
              <a:defRPr sz="1200">
                <a:solidFill>
                  <a:schemeClr val="tx1"/>
                </a:solidFill>
                <a:latin typeface="+mn-lt"/>
              </a:defRPr>
            </a:lvl5pPr>
            <a:lvl6pPr marL="16240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6pPr>
            <a:lvl7pPr marL="20812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7pPr>
            <a:lvl8pPr marL="25384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8pPr>
            <a:lvl9pPr marL="2995613" indent="-920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A1E1E"/>
              </a:buClr>
              <a:buFont typeface="Verdana" pitchFamily="34" charset="0"/>
              <a:buChar char="·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000" dirty="0">
                <a:solidFill>
                  <a:schemeClr val="dk1"/>
                </a:solidFill>
                <a:latin typeface="Verdana" panose="020B0604030504040204" pitchFamily="34" charset="0"/>
              </a:rPr>
              <a:t>16</a:t>
            </a:r>
            <a:endParaRPr lang="en-US" dirty="0">
              <a:solidFill>
                <a:schemeClr val="dk1"/>
              </a:solidFill>
              <a:latin typeface="Verdana" panose="020B0604030504040204" pitchFamily="34" charset="0"/>
            </a:endParaRPr>
          </a:p>
        </p:txBody>
      </p:sp>
      <p:sp>
        <p:nvSpPr>
          <p:cNvPr id="20" name="TextBox 43"/>
          <p:cNvSpPr txBox="1"/>
          <p:nvPr/>
        </p:nvSpPr>
        <p:spPr>
          <a:xfrm>
            <a:off x="3015648" y="4281943"/>
            <a:ext cx="484046" cy="282129"/>
          </a:xfrm>
          <a:prstGeom prst="rect">
            <a:avLst/>
          </a:prstGeom>
          <a:noFill/>
        </p:spPr>
        <p:txBody>
          <a:bodyPr wrap="square" tIns="0" rIns="0" bIns="0" rtlCol="0">
            <a:spAutoFit/>
          </a:bodyPr>
          <a:lstStyle/>
          <a:p>
            <a:pPr algn="ctr">
              <a:lnSpc>
                <a:spcPts val="1100"/>
              </a:lnSpc>
            </a:pPr>
            <a:r>
              <a:rPr lang="en-US" sz="1100" b="1" spc="30" dirty="0">
                <a:solidFill>
                  <a:schemeClr val="dk2"/>
                </a:solidFill>
                <a:latin typeface="Verdana" panose="020B0604030504040204" pitchFamily="34" charset="0"/>
              </a:rPr>
              <a:t>5</a:t>
            </a:r>
            <a:r>
              <a:rPr lang="ru-RU" sz="1100" b="1" spc="30" dirty="0">
                <a:solidFill>
                  <a:schemeClr val="dk2"/>
                </a:solidFill>
                <a:latin typeface="Verdana" panose="020B0604030504040204" pitchFamily="34" charset="0"/>
              </a:rPr>
              <a:t> мин</a:t>
            </a:r>
            <a:endParaRPr lang="en-US" sz="1100" b="1" spc="30" dirty="0">
              <a:solidFill>
                <a:schemeClr val="dk2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21920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7280F2-F0D4-1E75-E996-A0E33A70B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ECBFB3A-F100-D3A1-AA40-C8B4D2934A0A}"/>
              </a:ext>
            </a:extLst>
          </p:cNvPr>
          <p:cNvSpPr txBox="1"/>
          <p:nvPr/>
        </p:nvSpPr>
        <p:spPr>
          <a:xfrm>
            <a:off x="2665562" y="1061049"/>
            <a:ext cx="6748013" cy="43447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500" b="1" i="0" u="none" strike="noStrike" baseline="0" dirty="0">
                <a:solidFill>
                  <a:srgbClr val="242121"/>
                </a:solidFill>
                <a:latin typeface="Arial" panose="020B0604020202020204" pitchFamily="34" charset="0"/>
              </a:rPr>
              <a:t>Метрологические характеристики</a:t>
            </a:r>
          </a:p>
          <a:p>
            <a:pPr lvl="1" algn="just"/>
            <a:r>
              <a:rPr lang="ru-RU" sz="7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Тип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,        </a:t>
            </a:r>
            <a:r>
              <a:rPr lang="ru-RU" sz="7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Р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ассто</a:t>
            </a:r>
            <a:r>
              <a:rPr lang="ru-RU" sz="7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яни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е     </a:t>
            </a:r>
            <a:r>
              <a:rPr lang="ru-RU" sz="700" b="0" i="0" u="none" strike="noStrike" baseline="0" dirty="0">
                <a:solidFill>
                  <a:srgbClr val="242121"/>
                </a:solidFill>
                <a:latin typeface="Arial" panose="020B0604020202020204" pitchFamily="34" charset="0"/>
              </a:rPr>
              <a:t>П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оле </a:t>
            </a:r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зрения     </a:t>
            </a:r>
            <a:r>
              <a:rPr lang="ru-RU" sz="7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П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редел </a:t>
            </a:r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допускаемой   </a:t>
            </a:r>
            <a:r>
              <a:rPr lang="ru-RU" sz="700" b="0" i="0" u="none" strike="noStrike" baseline="0" dirty="0">
                <a:solidFill>
                  <a:srgbClr val="242121"/>
                </a:solidFill>
                <a:latin typeface="Arial" panose="020B0604020202020204" pitchFamily="34" charset="0"/>
              </a:rPr>
              <a:t>П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редел </a:t>
            </a:r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допускаем</a:t>
            </a:r>
            <a:r>
              <a:rPr lang="ru-RU" sz="700" b="0" i="0" u="none" strike="noStrike" baseline="0" dirty="0">
                <a:solidFill>
                  <a:srgbClr val="6B6969"/>
                </a:solidFill>
                <a:latin typeface="Arial" panose="020B0604020202020204" pitchFamily="34" charset="0"/>
              </a:rPr>
              <a:t>о</a:t>
            </a:r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й   </a:t>
            </a:r>
            <a:r>
              <a:rPr lang="ru-RU" sz="700" b="0" i="0" u="none" strike="noStrike" baseline="0" dirty="0">
                <a:solidFill>
                  <a:srgbClr val="242121"/>
                </a:solidFill>
                <a:latin typeface="Arial" panose="020B0604020202020204" pitchFamily="34" charset="0"/>
              </a:rPr>
              <a:t>П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редел </a:t>
            </a:r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допускаемой</a:t>
            </a:r>
          </a:p>
          <a:p>
            <a:pPr marR="4100" lvl="2" algn="just"/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модификация    между        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ось </a:t>
            </a:r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Х, 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ось </a:t>
            </a:r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У,      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абсолю</a:t>
            </a:r>
            <a:r>
              <a:rPr lang="ru-RU" sz="7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тн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о</a:t>
            </a:r>
            <a:r>
              <a:rPr lang="ru-RU" sz="7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й </a:t>
            </a:r>
            <a:r>
              <a:rPr lang="ru-RU" sz="700" b="0" i="0" u="none" strike="noStrike" baseline="0" dirty="0" err="1">
                <a:solidFill>
                  <a:srgbClr val="343133"/>
                </a:solidFill>
                <a:latin typeface="Arial" panose="020B0604020202020204" pitchFamily="34" charset="0"/>
              </a:rPr>
              <a:t>п</a:t>
            </a:r>
            <a:r>
              <a:rPr lang="ru-RU" sz="700" b="0" i="0" u="none" strike="noStrike" baseline="0" dirty="0" err="1">
                <a:solidFill>
                  <a:srgbClr val="565252"/>
                </a:solidFill>
                <a:latin typeface="Arial" panose="020B0604020202020204" pitchFamily="34" charset="0"/>
              </a:rPr>
              <a:t>огре</a:t>
            </a:r>
            <a:r>
              <a:rPr lang="ru-RU" sz="700" b="0" i="0" u="none" strike="noStrike" baseline="0" dirty="0" err="1">
                <a:solidFill>
                  <a:srgbClr val="343133"/>
                </a:solidFill>
                <a:latin typeface="Arial" panose="020B0604020202020204" pitchFamily="34" charset="0"/>
              </a:rPr>
              <a:t>ш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-   абсолют</a:t>
            </a:r>
            <a:r>
              <a:rPr lang="ru-RU" sz="7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н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о</a:t>
            </a:r>
            <a:r>
              <a:rPr lang="ru-RU" sz="7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й </a:t>
            </a:r>
            <a:r>
              <a:rPr lang="ru-RU" sz="700" b="0" i="0" u="none" strike="noStrike" baseline="0" dirty="0" err="1">
                <a:solidFill>
                  <a:srgbClr val="444142"/>
                </a:solidFill>
                <a:latin typeface="Arial" panose="020B0604020202020204" pitchFamily="34" charset="0"/>
              </a:rPr>
              <a:t>погреш</a:t>
            </a:r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-   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абсо</a:t>
            </a:r>
            <a:r>
              <a:rPr lang="ru-RU" sz="7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л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ютной </a:t>
            </a:r>
            <a:r>
              <a:rPr lang="ru-RU" sz="700" b="0" i="0" u="none" strike="noStrike" baseline="0" dirty="0" err="1">
                <a:solidFill>
                  <a:srgbClr val="343133"/>
                </a:solidFill>
                <a:latin typeface="Arial" panose="020B0604020202020204" pitchFamily="34" charset="0"/>
              </a:rPr>
              <a:t>п</a:t>
            </a:r>
            <a:r>
              <a:rPr lang="ru-RU" sz="700" b="0" i="0" u="none" strike="noStrike" baseline="0" dirty="0" err="1">
                <a:solidFill>
                  <a:srgbClr val="565252"/>
                </a:solidFill>
                <a:latin typeface="Arial" panose="020B0604020202020204" pitchFamily="34" charset="0"/>
              </a:rPr>
              <a:t>о</a:t>
            </a:r>
            <a:r>
              <a:rPr lang="ru-RU" sz="700" b="0" i="0" u="none" strike="noStrike" baseline="0" dirty="0" err="1">
                <a:solidFill>
                  <a:srgbClr val="343133"/>
                </a:solidFill>
                <a:latin typeface="Arial" panose="020B0604020202020204" pitchFamily="34" charset="0"/>
              </a:rPr>
              <a:t>г</a:t>
            </a:r>
            <a:r>
              <a:rPr lang="ru-RU" sz="700" b="0" i="0" u="none" strike="noStrike" baseline="0" dirty="0" err="1">
                <a:solidFill>
                  <a:srgbClr val="565252"/>
                </a:solidFill>
                <a:latin typeface="Arial" panose="020B0604020202020204" pitchFamily="34" charset="0"/>
              </a:rPr>
              <a:t>реш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- </a:t>
            </a:r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измеряемыми    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ось </a:t>
            </a:r>
            <a:r>
              <a:rPr lang="ru-RU" sz="9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z, </a:t>
            </a:r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мм       </a:t>
            </a:r>
            <a:r>
              <a:rPr lang="ru-RU" sz="700" b="0" i="0" u="none" strike="noStrike" baseline="0" dirty="0" err="1">
                <a:solidFill>
                  <a:srgbClr val="444142"/>
                </a:solidFill>
                <a:latin typeface="Arial" panose="020B0604020202020204" pitchFamily="34" charset="0"/>
              </a:rPr>
              <a:t>ности</a:t>
            </a:r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 </a:t>
            </a:r>
            <a:r>
              <a:rPr lang="ru-RU" sz="7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при </a:t>
            </a:r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измерении   </a:t>
            </a:r>
            <a:r>
              <a:rPr lang="ru-RU" sz="700" b="0" i="0" u="none" strike="noStrike" baseline="0" dirty="0" err="1">
                <a:solidFill>
                  <a:srgbClr val="444142"/>
                </a:solidFill>
                <a:latin typeface="Arial" panose="020B0604020202020204" pitchFamily="34" charset="0"/>
              </a:rPr>
              <a:t>ности</a:t>
            </a:r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 при измерении   </a:t>
            </a:r>
            <a:r>
              <a:rPr lang="ru-RU" sz="700" b="0" i="0" u="none" strike="noStrike" baseline="0" dirty="0" err="1">
                <a:solidFill>
                  <a:srgbClr val="444142"/>
                </a:solidFill>
                <a:latin typeface="Arial" panose="020B0604020202020204" pitchFamily="34" charset="0"/>
              </a:rPr>
              <a:t>ности</a:t>
            </a:r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 при </a:t>
            </a:r>
            <a:r>
              <a:rPr lang="ru-RU" sz="7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и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змерен</a:t>
            </a:r>
            <a:r>
              <a:rPr lang="ru-RU" sz="7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ии </a:t>
            </a:r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точками, мм                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откло</a:t>
            </a:r>
            <a:r>
              <a:rPr lang="ru-RU" sz="7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н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е</a:t>
            </a:r>
            <a:r>
              <a:rPr lang="ru-RU" sz="7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ний 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форм</a:t>
            </a:r>
            <a:r>
              <a:rPr lang="ru-RU" sz="7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ы,   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о</a:t>
            </a:r>
            <a:r>
              <a:rPr lang="ru-RU" sz="7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ткл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онени</a:t>
            </a:r>
            <a:r>
              <a:rPr lang="ru-RU" sz="7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й </a:t>
            </a:r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диаметра,   расстояния,± мм</a:t>
            </a:r>
          </a:p>
          <a:p>
            <a:pPr lvl="2" algn="ctr"/>
            <a:r>
              <a:rPr lang="ru-RU" sz="500" b="1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±ММ            ±ММ</a:t>
            </a:r>
          </a:p>
          <a:p>
            <a:endParaRPr lang="ru-RU" sz="1000" b="1" i="0" u="none" strike="noStrike" baseline="0" dirty="0">
              <a:latin typeface="Arial" panose="020B0604020202020204" pitchFamily="34" charset="0"/>
            </a:endParaRPr>
          </a:p>
          <a:p>
            <a:r>
              <a:rPr lang="ru-RU" sz="8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АТО</a:t>
            </a:r>
            <a:r>
              <a:rPr lang="en-US" sz="8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S 5 (12</a:t>
            </a:r>
            <a:r>
              <a:rPr lang="ru-RU" sz="8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М)</a:t>
            </a:r>
          </a:p>
          <a:p>
            <a:endParaRPr lang="ru-RU" sz="1000" b="0" i="0" u="none" strike="noStrike" baseline="0" dirty="0">
              <a:latin typeface="Arial" panose="020B0604020202020204" pitchFamily="34" charset="0"/>
            </a:endParaRPr>
          </a:p>
          <a:p>
            <a:pPr lvl="2"/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0,252	</a:t>
            </a:r>
            <a:r>
              <a:rPr lang="ru-RU" sz="700" b="0" i="0" u="none" strike="noStrike" baseline="0" dirty="0">
                <a:solidFill>
                  <a:srgbClr val="242121"/>
                </a:solidFill>
                <a:latin typeface="Arial" panose="020B0604020202020204" pitchFamily="34" charset="0"/>
              </a:rPr>
              <a:t>1</a:t>
            </a:r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ОООх750х7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50	</a:t>
            </a:r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0,0</a:t>
            </a:r>
            <a:r>
              <a:rPr lang="ru-RU" sz="700" b="0" i="0" u="none" strike="noStrike" baseline="0" dirty="0">
                <a:solidFill>
                  <a:srgbClr val="242121"/>
                </a:solidFill>
                <a:latin typeface="Arial" panose="020B0604020202020204" pitchFamily="34" charset="0"/>
              </a:rPr>
              <a:t>1</a:t>
            </a:r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0	0,025	0,038	</a:t>
            </a:r>
            <a:endParaRPr lang="ru-RU" sz="1000" b="0" i="0" u="none" strike="noStrike" baseline="0" dirty="0">
              <a:solidFill>
                <a:srgbClr val="444142"/>
              </a:solidFill>
              <a:latin typeface="Arial" panose="020B0604020202020204" pitchFamily="34" charset="0"/>
            </a:endParaRPr>
          </a:p>
          <a:p>
            <a:pPr lvl="1"/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0,</a:t>
            </a:r>
            <a:r>
              <a:rPr lang="ru-RU" sz="700" b="0" i="0" u="none" strike="noStrike" baseline="0" dirty="0">
                <a:solidFill>
                  <a:srgbClr val="242121"/>
                </a:solidFill>
                <a:latin typeface="Arial" panose="020B0604020202020204" pitchFamily="34" charset="0"/>
              </a:rPr>
              <a:t>1</a:t>
            </a:r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80        700х530х520     0,008          0,019          0,028</a:t>
            </a:r>
          </a:p>
          <a:p>
            <a:endParaRPr lang="ru-RU" sz="300" b="0" i="0" u="none" strike="noStrike" baseline="0" dirty="0">
              <a:latin typeface="Arial" panose="020B0604020202020204" pitchFamily="34" charset="0"/>
            </a:endParaRPr>
          </a:p>
          <a:p>
            <a:pPr lvl="6"/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0,123	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500х370х370	</a:t>
            </a:r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0,007	0,015	0,022	</a:t>
            </a:r>
            <a:endParaRPr lang="ru-RU" sz="300" b="0" i="0" u="none" strike="noStrike" baseline="0" dirty="0">
              <a:solidFill>
                <a:srgbClr val="444142"/>
              </a:solidFill>
              <a:latin typeface="Arial" panose="020B0604020202020204" pitchFamily="34" charset="0"/>
            </a:endParaRPr>
          </a:p>
          <a:p>
            <a:pPr lvl="1"/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0,081        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320х240х240     </a:t>
            </a:r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0,005          0,011          0,016</a:t>
            </a:r>
          </a:p>
          <a:p>
            <a:endParaRPr lang="ru-RU" sz="1000" b="0" i="0" u="none" strike="noStrike" baseline="0" dirty="0">
              <a:latin typeface="Arial" panose="020B0604020202020204" pitchFamily="34" charset="0"/>
            </a:endParaRPr>
          </a:p>
          <a:p>
            <a:pPr lvl="6"/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0,051	</a:t>
            </a:r>
            <a:r>
              <a:rPr lang="ru-RU" sz="700" b="0" i="0" u="none" strike="noStrike" baseline="0" dirty="0">
                <a:solidFill>
                  <a:srgbClr val="242121"/>
                </a:solidFill>
                <a:latin typeface="Arial" panose="020B0604020202020204" pitchFamily="34" charset="0"/>
              </a:rPr>
              <a:t>1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70х</a:t>
            </a:r>
            <a:r>
              <a:rPr lang="ru-RU" sz="7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1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30х</a:t>
            </a:r>
            <a:r>
              <a:rPr lang="ru-RU" sz="7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1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30	</a:t>
            </a:r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0,004	0,008	0,011	</a:t>
            </a:r>
            <a:endParaRPr lang="ru-RU" sz="1000" b="0" i="0" u="none" strike="noStrike" baseline="0" dirty="0">
              <a:solidFill>
                <a:srgbClr val="444142"/>
              </a:solidFill>
              <a:latin typeface="Arial" panose="020B0604020202020204" pitchFamily="34" charset="0"/>
            </a:endParaRPr>
          </a:p>
          <a:p>
            <a:pPr lvl="8"/>
            <a:r>
              <a:rPr lang="ru-RU" sz="800" b="0" i="0" u="none" strike="noStrike" baseline="30000" dirty="0">
                <a:solidFill>
                  <a:srgbClr val="343133"/>
                </a:solidFill>
                <a:latin typeface="Arial" panose="020B0604020202020204" pitchFamily="34" charset="0"/>
              </a:rPr>
              <a:t>АТОS 5 (8М)   </a:t>
            </a:r>
            <a:r>
              <a:rPr lang="ru-RU" sz="700" b="0" i="0" u="none" strike="noStrike" baseline="30000" dirty="0">
                <a:solidFill>
                  <a:srgbClr val="444142"/>
                </a:solidFill>
                <a:latin typeface="Arial" panose="020B0604020202020204" pitchFamily="34" charset="0"/>
              </a:rPr>
              <a:t>0,311        </a:t>
            </a:r>
            <a:r>
              <a:rPr lang="ru-RU" sz="700" b="0" i="0" u="none" strike="noStrike" baseline="30000" dirty="0">
                <a:solidFill>
                  <a:srgbClr val="343133"/>
                </a:solidFill>
                <a:latin typeface="Arial" panose="020B0604020202020204" pitchFamily="34" charset="0"/>
              </a:rPr>
              <a:t>1000х7 </a:t>
            </a:r>
            <a:r>
              <a:rPr lang="ru-RU" sz="700" b="0" i="0" u="none" strike="noStrike" baseline="30000" dirty="0">
                <a:solidFill>
                  <a:srgbClr val="444142"/>
                </a:solidFill>
                <a:latin typeface="Arial" panose="020B0604020202020204" pitchFamily="34" charset="0"/>
              </a:rPr>
              <a:t>50х750     0,0</a:t>
            </a:r>
            <a:r>
              <a:rPr lang="ru-RU" sz="700" b="0" i="0" u="none" strike="noStrike" baseline="30000" dirty="0">
                <a:solidFill>
                  <a:srgbClr val="242121"/>
                </a:solidFill>
                <a:latin typeface="Arial" panose="020B0604020202020204" pitchFamily="34" charset="0"/>
              </a:rPr>
              <a:t>1</a:t>
            </a:r>
            <a:r>
              <a:rPr lang="ru-RU" sz="700" b="0" i="0" u="none" strike="noStrike" baseline="30000" dirty="0">
                <a:solidFill>
                  <a:srgbClr val="444142"/>
                </a:solidFill>
                <a:latin typeface="Arial" panose="020B0604020202020204" pitchFamily="34" charset="0"/>
              </a:rPr>
              <a:t>0          0,025          0,038</a:t>
            </a:r>
          </a:p>
          <a:p>
            <a:endParaRPr lang="ru-RU" sz="300" b="0" i="0" u="none" strike="noStrike" baseline="0" dirty="0">
              <a:latin typeface="Arial" panose="020B0604020202020204" pitchFamily="34" charset="0"/>
            </a:endParaRPr>
          </a:p>
          <a:p>
            <a:pPr lvl="6"/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0,2</a:t>
            </a:r>
            <a:r>
              <a:rPr lang="ru-RU" sz="700" b="0" i="0" u="none" strike="noStrike" baseline="0" dirty="0">
                <a:solidFill>
                  <a:srgbClr val="242121"/>
                </a:solidFill>
                <a:latin typeface="Arial" panose="020B0604020202020204" pitchFamily="34" charset="0"/>
              </a:rPr>
              <a:t>1</a:t>
            </a:r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2	</a:t>
            </a:r>
            <a:r>
              <a:rPr lang="ru-RU" sz="7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700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х530х520	</a:t>
            </a:r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0,008	0,019	0,028	</a:t>
            </a:r>
            <a:endParaRPr lang="ru-RU" sz="300" b="0" i="0" u="none" strike="noStrike" baseline="0" dirty="0">
              <a:solidFill>
                <a:srgbClr val="444142"/>
              </a:solidFill>
              <a:latin typeface="Arial" panose="020B0604020202020204" pitchFamily="34" charset="0"/>
            </a:endParaRPr>
          </a:p>
          <a:p>
            <a:pPr marR="10590" lvl="2" algn="ctr"/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0,170        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500х3</a:t>
            </a:r>
            <a:r>
              <a:rPr lang="ru-RU" sz="7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70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х370     </a:t>
            </a:r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0,007          0,015          0,022</a:t>
            </a:r>
          </a:p>
          <a:p>
            <a:endParaRPr lang="ru-RU" sz="1000" b="0" i="0" u="none" strike="noStrike" baseline="0" dirty="0">
              <a:latin typeface="Arial" panose="020B0604020202020204" pitchFamily="34" charset="0"/>
            </a:endParaRPr>
          </a:p>
          <a:p>
            <a:pPr lvl="6"/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0,104	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320х240х240	</a:t>
            </a:r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0,005	0,01</a:t>
            </a:r>
            <a:r>
              <a:rPr lang="ru-RU" sz="700" b="0" i="0" u="none" strike="noStrike" baseline="0" dirty="0">
                <a:solidFill>
                  <a:srgbClr val="242121"/>
                </a:solidFill>
                <a:latin typeface="Arial" panose="020B0604020202020204" pitchFamily="34" charset="0"/>
              </a:rPr>
              <a:t>1	</a:t>
            </a:r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0,016	</a:t>
            </a:r>
            <a:endParaRPr lang="ru-RU" sz="1000" b="0" i="0" u="none" strike="noStrike" baseline="0" dirty="0">
              <a:solidFill>
                <a:srgbClr val="444142"/>
              </a:solidFill>
              <a:latin typeface="Arial" panose="020B0604020202020204" pitchFamily="34" charset="0"/>
            </a:endParaRPr>
          </a:p>
          <a:p>
            <a:endParaRPr lang="ru-RU" sz="1000" b="0" i="0" u="none" strike="noStrike" baseline="0" dirty="0">
              <a:latin typeface="Arial" panose="020B0604020202020204" pitchFamily="34" charset="0"/>
            </a:endParaRPr>
          </a:p>
          <a:p>
            <a:r>
              <a:rPr lang="ru-RU" sz="8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АТО</a:t>
            </a:r>
            <a:r>
              <a:rPr lang="en-US" sz="8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S 5</a:t>
            </a:r>
            <a:r>
              <a:rPr lang="ru-RU" sz="8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Х</a:t>
            </a:r>
          </a:p>
          <a:p>
            <a:endParaRPr lang="ru-RU" sz="1000" b="0" i="0" u="none" strike="noStrike" baseline="0" dirty="0">
              <a:latin typeface="Arial" panose="020B0604020202020204" pitchFamily="34" charset="0"/>
            </a:endParaRPr>
          </a:p>
          <a:p>
            <a:pPr lvl="1"/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0,053        </a:t>
            </a:r>
            <a:r>
              <a:rPr lang="ru-RU" sz="7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1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70х</a:t>
            </a:r>
            <a:r>
              <a:rPr lang="ru-RU" sz="7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1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30х</a:t>
            </a:r>
            <a:r>
              <a:rPr lang="ru-RU" sz="7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1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30     </a:t>
            </a:r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0,004          0,008          0,011</a:t>
            </a:r>
          </a:p>
          <a:p>
            <a:endParaRPr lang="ru-RU" sz="300" b="0" i="0" u="none" strike="noStrike" baseline="0" dirty="0">
              <a:latin typeface="Arial" panose="020B0604020202020204" pitchFamily="34" charset="0"/>
            </a:endParaRPr>
          </a:p>
          <a:p>
            <a:pPr lvl="6"/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0,252	</a:t>
            </a:r>
            <a:r>
              <a:rPr lang="ru-RU" sz="7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1000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х750х750	</a:t>
            </a:r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0,010	0,025	0,038	</a:t>
            </a:r>
            <a:endParaRPr lang="ru-RU" sz="300" b="0" i="0" u="none" strike="noStrike" baseline="0" dirty="0">
              <a:solidFill>
                <a:srgbClr val="444142"/>
              </a:solidFill>
              <a:latin typeface="Arial" panose="020B0604020202020204" pitchFamily="34" charset="0"/>
            </a:endParaRPr>
          </a:p>
          <a:p>
            <a:pPr lvl="1"/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0,180        700х530х520     0,008          0,019          0,028</a:t>
            </a:r>
          </a:p>
          <a:p>
            <a:endParaRPr lang="ru-RU" sz="300" b="0" i="0" u="none" strike="noStrike" baseline="0" dirty="0">
              <a:latin typeface="Arial" panose="020B0604020202020204" pitchFamily="34" charset="0"/>
            </a:endParaRPr>
          </a:p>
          <a:p>
            <a:pPr lvl="6"/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0,123	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500х370х370	</a:t>
            </a:r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0,007	0,015	0,022	</a:t>
            </a:r>
            <a:endParaRPr lang="ru-RU" sz="300" b="0" i="0" u="none" strike="noStrike" baseline="0" dirty="0">
              <a:solidFill>
                <a:srgbClr val="444142"/>
              </a:solidFill>
              <a:latin typeface="Arial" panose="020B0604020202020204" pitchFamily="34" charset="0"/>
            </a:endParaRPr>
          </a:p>
          <a:p>
            <a:pPr lvl="1"/>
            <a:r>
              <a:rPr lang="ru-RU" sz="7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0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,08</a:t>
            </a:r>
            <a:r>
              <a:rPr lang="ru-RU" sz="700" b="0" i="0" u="none" strike="noStrike" baseline="0" dirty="0">
                <a:solidFill>
                  <a:srgbClr val="343133"/>
                </a:solidFill>
                <a:latin typeface="Arial" panose="020B0604020202020204" pitchFamily="34" charset="0"/>
              </a:rPr>
              <a:t>1        </a:t>
            </a:r>
            <a:r>
              <a:rPr lang="ru-RU" sz="700" b="0" i="0" u="none" strike="noStrike" baseline="0" dirty="0">
                <a:solidFill>
                  <a:srgbClr val="565252"/>
                </a:solidFill>
                <a:latin typeface="Arial" panose="020B0604020202020204" pitchFamily="34" charset="0"/>
              </a:rPr>
              <a:t>320х240х240     </a:t>
            </a:r>
            <a:r>
              <a:rPr lang="ru-RU" sz="700" b="0" i="0" u="none" strike="noStrike" baseline="0" dirty="0">
                <a:solidFill>
                  <a:srgbClr val="444142"/>
                </a:solidFill>
                <a:latin typeface="Arial" panose="020B0604020202020204" pitchFamily="34" charset="0"/>
              </a:rPr>
              <a:t>0,005          0,011          0,016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E7D1E0D-B126-E92E-C675-D49BC0A1C0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870" y="957366"/>
            <a:ext cx="9448081" cy="5565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411877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HANGETRACKING" val="true"/>
  <p:tag name="MIO_DBID" val="231E91EF-7AFE-48ED-A584-045F94FB0D06"/>
  <p:tag name="MIO_LASTDOWNLOADED" val="24.02.2017 15:43:43"/>
  <p:tag name="MIO_OBJECTNAME" val="High Speed Applications"/>
  <p:tag name="MIO_LASTEDITORNAME" val="(Lisa Tegtmeier)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BULLET" val="EMPOWERBULLET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BULLET" val="EMPOWERBULLET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PRESI_FIRST_SLIDENUMBER" val="1"/>
  <p:tag name="MIO_FALLBACK_LAYOUT" val="8"/>
  <p:tag name="MIO_SHOW_DATE" val="False"/>
  <p:tag name="MIO_SHOW_FOOTER" val="True"/>
  <p:tag name="MIO_SHOW_PAGENUMBER" val="False"/>
  <p:tag name="MIO_AVOID_BLANK_LAYOUT" val="True"/>
  <p:tag name="MIO_NUMBER_OF_VALID_LAYOUTS" val="37"/>
  <p:tag name="MIO_MST_COLOR_1" val="0,0,0,Dark 1"/>
  <p:tag name="MIO_MST_COLOR_2" val="255,255,255,Light 1"/>
  <p:tag name="MIO_MST_COLOR_3" val="170,30,30,Dark 2"/>
  <p:tag name="MIO_MST_COLOR_4" val="130,130,130,Light 2"/>
  <p:tag name="MIO_MST_COLOR_5" val="230,230,230,Accent 1"/>
  <p:tag name="MIO_MST_COLOR_6" val="205,205,205,Accent 2"/>
  <p:tag name="MIO_MST_COLOR_7" val="180,180,180,Accent 3"/>
  <p:tag name="MIO_MST_COLOR_8" val="130,130,130,Accent 4"/>
  <p:tag name="MIO_MST_COLOR_9" val="100,100,100,Accent 5"/>
  <p:tag name="MIO_MST_COLOR_10" val="170,30,30,Accent 6"/>
  <p:tag name="MIO_MST_COLOR_11" val="170,30,30,"/>
  <p:tag name="MIO_MST_COLOR_12" val="130,130,130,"/>
  <p:tag name="MIO_HDS" val="True"/>
  <p:tag name="MIO_EK" val="16336"/>
  <p:tag name="MIO_UPDATE" val="True"/>
  <p:tag name="MIO_VERSION" val="24.07.2017 07:00:48"/>
  <p:tag name="MIO_DBID" val="231E91EF-7AFE-48ED-A584-045F94FB0D06"/>
  <p:tag name="MIO_LASTDOWNLOADED" val="19.04.2018 10:00:16"/>
  <p:tag name="MIO_OBJECTNAME" val="GOM Master"/>
  <p:tag name="MIO_LASTEDITORNAME" val="Thorsten Ackermann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BULLET" val="EMPOWERBULLET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BULLET" val="EMPOWERBULLE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a6a63e7-f367-4f7a-83b3-abe3ea3879f5"/>
  <p:tag name="MIO_EK" val="1976"/>
  <p:tag name="MIO_UPDATE" val="True"/>
  <p:tag name="MIO_VERSION" val="28.12.2014 10:51:10"/>
  <p:tag name="MIO_DBID" val="231E91EF-7AFE-48ED-A584-045F94FB0D06"/>
  <p:tag name="MIO_LASTDOWNLOADED" val="16.06.2015 13:31:58"/>
  <p:tag name="MIO_OBJECTNAME" val="Arrow right red"/>
  <p:tag name="MIO_LASTEDITORNAME" val="Eric Stuerme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a6a63e7-f367-4f7a-83b3-abe3ea3879f5"/>
  <p:tag name="MIO_EK" val="1976"/>
  <p:tag name="MIO_UPDATE" val="True"/>
  <p:tag name="MIO_VERSION" val="28.12.2014 10:51:10"/>
  <p:tag name="MIO_DBID" val="231E91EF-7AFE-48ED-A584-045F94FB0D06"/>
  <p:tag name="MIO_LASTDOWNLOADED" val="16.06.2015 13:31:58"/>
  <p:tag name="MIO_OBJECTNAME" val="Arrow right red"/>
  <p:tag name="MIO_LASTEDITORNAME" val="Eric Stuermer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a6a63e7-f367-4f7a-83b3-abe3ea3879f5"/>
  <p:tag name="MIO_EK" val="1976"/>
  <p:tag name="MIO_UPDATE" val="True"/>
  <p:tag name="MIO_VERSION" val="28.12.2014 10:51:10"/>
  <p:tag name="MIO_DBID" val="231E91EF-7AFE-48ED-A584-045F94FB0D06"/>
  <p:tag name="MIO_LASTDOWNLOADED" val="16.06.2015 13:31:58"/>
  <p:tag name="MIO_OBJECTNAME" val="Arrow right red"/>
  <p:tag name="MIO_LASTEDITORNAME" val="Eric Stuerm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BULLET" val="EMPOWERBULLET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BULLET" val="EMPOWERBULLET"/>
</p:tagLst>
</file>

<file path=ppt/theme/theme1.xml><?xml version="1.0" encoding="utf-8"?>
<a:theme xmlns:a="http://schemas.openxmlformats.org/drawingml/2006/main" name="GOM Master">
  <a:themeElements>
    <a:clrScheme name="gom">
      <a:dk1>
        <a:srgbClr val="000000"/>
      </a:dk1>
      <a:lt1>
        <a:srgbClr val="FFFFFF"/>
      </a:lt1>
      <a:dk2>
        <a:srgbClr val="AA1E1E"/>
      </a:dk2>
      <a:lt2>
        <a:srgbClr val="828282"/>
      </a:lt2>
      <a:accent1>
        <a:srgbClr val="E6E6E6"/>
      </a:accent1>
      <a:accent2>
        <a:srgbClr val="CDCDCD"/>
      </a:accent2>
      <a:accent3>
        <a:srgbClr val="B4B4B4"/>
      </a:accent3>
      <a:accent4>
        <a:srgbClr val="828282"/>
      </a:accent4>
      <a:accent5>
        <a:srgbClr val="646464"/>
      </a:accent5>
      <a:accent6>
        <a:srgbClr val="AA1E1E"/>
      </a:accent6>
      <a:hlink>
        <a:srgbClr val="AA1E1E"/>
      </a:hlink>
      <a:folHlink>
        <a:srgbClr val="828282"/>
      </a:folHlink>
    </a:clrScheme>
    <a:fontScheme name="Larissa-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  <a:tailEnd type="triangle" w="med" len="lg"/>
        </a:ln>
        <a:ln w="127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12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tIns="0" rIns="0" bIns="0" rtlCol="0">
        <a:spAutoFit/>
      </a:bodyPr>
      <a:lstStyle>
        <a:defPPr>
          <a:defRPr sz="1200" dirty="0" err="1" smtClean="0">
            <a:latin typeface="+mn-lt"/>
          </a:defRPr>
        </a:defPPr>
      </a:lstStyle>
    </a:txDef>
  </a:objectDefaults>
  <a:extraClrSchemeLst>
    <a:extraClrScheme>
      <a:clrScheme name="Larissa-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-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-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-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-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-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rissa-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rissa-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rissa-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rissa-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rissa-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rissa-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GOM_PPT_Master_2014-10-21.pptx" id="{FE25D7D3-4483-41F9-AFBC-A51EF766D926}" vid="{D3C00B9D-1729-4A33-9EE4-E5D29DDC2FE7}"/>
    </a:ext>
  </a:ext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1560</TotalTime>
  <Words>2103</Words>
  <Application>Microsoft Office PowerPoint</Application>
  <PresentationFormat>Широкоэкранный</PresentationFormat>
  <Paragraphs>262</Paragraphs>
  <Slides>28</Slides>
  <Notes>27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Arial</vt:lpstr>
      <vt:lpstr>Verdana</vt:lpstr>
      <vt:lpstr>Wingdings</vt:lpstr>
      <vt:lpstr>GOM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Измерения на оцифрованном объекте </vt:lpstr>
      <vt:lpstr>Презентация PowerPoint</vt:lpstr>
      <vt:lpstr>Презентация PowerPoint</vt:lpstr>
      <vt:lpstr>Презентация PowerPoint</vt:lpstr>
      <vt:lpstr>Презентация PowerPoint</vt:lpstr>
      <vt:lpstr>Требования</vt:lpstr>
      <vt:lpstr>Корреляция с эталонным измерением – рекомендации</vt:lpstr>
      <vt:lpstr>Стратегия выборки–Пример плоскостности–Низкая плотность–5точек</vt:lpstr>
      <vt:lpstr>Стратегия выборки–Пример плоскостности–Низкая плотность–15точек</vt:lpstr>
      <vt:lpstr>Стратегия выборки – Пример плоскостности – Высокая плотность</vt:lpstr>
      <vt:lpstr>Выбор базы– короткий цилиндр большого диаметра</vt:lpstr>
      <vt:lpstr>Выбор базы– короткий цилиндр большого диаметра</vt:lpstr>
      <vt:lpstr>Профиль поверхности контроль контура точек в сечениях</vt:lpstr>
      <vt:lpstr>Косинусная ошибка</vt:lpstr>
      <vt:lpstr>Наша рекомендация: Подход на основе прямой корреляции</vt:lpstr>
      <vt:lpstr>Подход с прямой корреляцией – объяснение</vt:lpstr>
      <vt:lpstr>Подход с прямой корреляцией – объяснение</vt:lpstr>
      <vt:lpstr>Подход с прямой корреляцией – объяснение</vt:lpstr>
      <vt:lpstr>Прямая корреляция – результаты</vt:lpstr>
      <vt:lpstr>Рекомендуемый рабочий процесс</vt:lpstr>
      <vt:lpstr>Итоги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gom\ejin</dc:creator>
  <cp:lastModifiedBy>Sergey Morgun</cp:lastModifiedBy>
  <cp:revision>136</cp:revision>
  <dcterms:created xsi:type="dcterms:W3CDTF">2017-07-24T04:59:20Z</dcterms:created>
  <dcterms:modified xsi:type="dcterms:W3CDTF">2025-04-04T11:05:36Z</dcterms:modified>
</cp:coreProperties>
</file>