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24"/>
  </p:handoutMasterIdLst>
  <p:sldIdLst>
    <p:sldId id="256" r:id="rId2"/>
    <p:sldId id="257" r:id="rId3"/>
    <p:sldId id="267" r:id="rId4"/>
    <p:sldId id="261" r:id="rId5"/>
    <p:sldId id="258" r:id="rId6"/>
    <p:sldId id="266" r:id="rId7"/>
    <p:sldId id="264" r:id="rId8"/>
    <p:sldId id="269" r:id="rId9"/>
    <p:sldId id="304" r:id="rId10"/>
    <p:sldId id="305" r:id="rId11"/>
    <p:sldId id="270" r:id="rId12"/>
    <p:sldId id="274" r:id="rId13"/>
    <p:sldId id="272" r:id="rId14"/>
    <p:sldId id="275" r:id="rId15"/>
    <p:sldId id="276" r:id="rId16"/>
    <p:sldId id="306" r:id="rId17"/>
    <p:sldId id="307" r:id="rId18"/>
    <p:sldId id="265" r:id="rId19"/>
    <p:sldId id="298" r:id="rId20"/>
    <p:sldId id="300" r:id="rId21"/>
    <p:sldId id="301" r:id="rId22"/>
    <p:sldId id="260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ривов Анатолий Сергеевич" initials="КАС" lastIdx="1" clrIdx="0">
    <p:extLst>
      <p:ext uri="{19B8F6BF-5375-455C-9EA6-DF929625EA0E}">
        <p15:presenceInfo xmlns:p15="http://schemas.microsoft.com/office/powerpoint/2012/main" userId="S-1-5-21-2464212496-3644071145-1817634804-11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11E"/>
    <a:srgbClr val="F055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6374" autoAdjust="0"/>
  </p:normalViewPr>
  <p:slideViewPr>
    <p:cSldViewPr snapToGrid="0" showGuides="1">
      <p:cViewPr varScale="1">
        <p:scale>
          <a:sx n="141" d="100"/>
          <a:sy n="141" d="100"/>
        </p:scale>
        <p:origin x="870" y="11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04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D435086-6608-4D97-AED7-551A4A3312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79ABBCE-BC5F-4210-911D-82B2CAEF2D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FA658-2144-480B-BAEE-9D26EE686328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CD18557-A792-4311-8390-8F75B7FB147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E073E3-2529-48E5-9207-703C8B2D10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298CC-699F-4246-99C7-A0FF822A7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093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289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2031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72557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1059657" y="2571751"/>
            <a:ext cx="7072313" cy="716756"/>
          </a:xfrm>
        </p:spPr>
        <p:txBody>
          <a:bodyPr>
            <a:normAutofit/>
          </a:bodyPr>
          <a:lstStyle>
            <a:lvl1pPr marL="81000" indent="0" algn="ctr">
              <a:buNone/>
              <a:defRPr sz="33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 hasCustomPrompt="1"/>
          </p:nvPr>
        </p:nvSpPr>
        <p:spPr>
          <a:xfrm>
            <a:off x="1059657" y="4035030"/>
            <a:ext cx="7163991" cy="710803"/>
          </a:xfrm>
        </p:spPr>
        <p:txBody>
          <a:bodyPr>
            <a:normAutofit/>
          </a:bodyPr>
          <a:lstStyle>
            <a:lvl1pPr marL="81000" indent="0">
              <a:buNone/>
              <a:defRPr sz="1350">
                <a:solidFill>
                  <a:schemeClr val="bg1"/>
                </a:solidFill>
              </a:defRPr>
            </a:lvl1pPr>
            <a:lvl3pPr marL="685800" indent="0"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ru-RU" dirty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4031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775457" y="1033435"/>
            <a:ext cx="7772040" cy="406265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r>
              <a:rPr lang="ru-RU" sz="2400" b="0" strike="noStrike" spc="-1">
                <a:latin typeface="Arial"/>
              </a:rPr>
              <a:t>Образец подзаголовка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2792017" y="1603772"/>
            <a:ext cx="5755481" cy="26086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87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53216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14589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7723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69360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05889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7927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32071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10961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3886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685800" rtl="0" eaLnBrk="1" latinLnBrk="0" hangingPunct="1">
        <a:lnSpc>
          <a:spcPct val="110000"/>
        </a:lnSpc>
        <a:spcBef>
          <a:spcPct val="0"/>
        </a:spcBef>
        <a:buNone/>
        <a:defRPr sz="33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paul.ru/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hyperlink" Target="mailto:ask@dipaul.ru" TargetMode="External"/><Relationship Id="rId4" Type="http://schemas.openxmlformats.org/officeDocument/2006/relationships/hyperlink" Target="mailto:mapip@bk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F36D77C-0C61-4973-840C-4D847F1337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8" b="30859"/>
          <a:stretch/>
        </p:blipFill>
        <p:spPr>
          <a:xfrm>
            <a:off x="931818" y="0"/>
            <a:ext cx="8212183" cy="51435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1C61C54-6F91-4078-BFF1-DE578B9CE8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" r="2984"/>
          <a:stretch/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F78335-C37A-473E-88ED-56539289D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986" y="2422955"/>
            <a:ext cx="6524084" cy="1490536"/>
          </a:xfrm>
        </p:spPr>
        <p:txBody>
          <a:bodyPr wrap="square">
            <a:spAutoFit/>
          </a:bodyPr>
          <a:lstStyle/>
          <a:p>
            <a:pPr algn="l"/>
            <a:r>
              <a:rPr lang="ru-RU" sz="2800" b="1" dirty="0"/>
              <a:t>Мониторинг результативности метрологического обеспечения современного производства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CEC964-3492-408F-81CB-4AF72B39AC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986" y="4014637"/>
            <a:ext cx="6249764" cy="1027717"/>
          </a:xfrm>
        </p:spPr>
        <p:txBody>
          <a:bodyPr wrap="square">
            <a:spAutoFit/>
          </a:bodyPr>
          <a:lstStyle/>
          <a:p>
            <a:pPr algn="l"/>
            <a:r>
              <a:rPr lang="ru-RU" dirty="0"/>
              <a:t>Анатолий КРИВОВ</a:t>
            </a:r>
          </a:p>
          <a:p>
            <a:pPr algn="l"/>
            <a:r>
              <a:rPr lang="ru-RU" sz="1600" dirty="0">
                <a:solidFill>
                  <a:schemeClr val="bg1"/>
                </a:solidFill>
              </a:rPr>
              <a:t>Председатель Межотраслевого совета по прикладной метрологии, 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заместитель генерального директора АО «НПФ «ДИПОЛЬ»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8DD052-D0C2-48EB-8C32-3B55D91B7392}"/>
              </a:ext>
            </a:extLst>
          </p:cNvPr>
          <p:cNvSpPr txBox="1"/>
          <p:nvPr/>
        </p:nvSpPr>
        <p:spPr>
          <a:xfrm>
            <a:off x="8247026" y="4627654"/>
            <a:ext cx="627017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ru-RU" sz="1600" dirty="0">
                <a:solidFill>
                  <a:schemeClr val="bg1"/>
                </a:solidFill>
              </a:rPr>
              <a:t>2025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ADA711-0940-4EBF-8CD6-97E2A833FB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1227910" cy="4450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F31165-EF4B-4B7C-BD5E-23B9FE89C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8996" y="0"/>
            <a:ext cx="695004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427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6200" y="-159281"/>
            <a:ext cx="9146459" cy="1213427"/>
            <a:chOff x="0" y="3527"/>
            <a:chExt cx="914645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" name="CustomShape 12">
              <a:extLst>
                <a:ext uri="{FF2B5EF4-FFF2-40B4-BE49-F238E27FC236}">
                  <a16:creationId xmlns:a16="http://schemas.microsoft.com/office/drawing/2014/main" id="{FC701963-BE5C-4CE6-8681-507DF91A8ACA}"/>
                </a:ext>
              </a:extLst>
            </p:cNvPr>
            <p:cNvSpPr/>
            <p:nvPr/>
          </p:nvSpPr>
          <p:spPr>
            <a:xfrm>
              <a:off x="668730" y="275680"/>
              <a:ext cx="8240215" cy="37468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АНАЛИЗ СОСТОЯНИЯ СИСТЕМЫ ИЗМЕРЕНИЙ НА ПРОИЗВОДСТВЕ</a:t>
              </a:r>
              <a:endParaRPr lang="ru-RU" sz="18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318A5D-5804-4F7B-B3B4-52B4081B1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0"/>
            <a:ext cx="1615966" cy="51435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67D214B-5CDC-4DBE-89DA-34C76CD41F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453" y="611044"/>
            <a:ext cx="2825426" cy="1386728"/>
          </a:xfrm>
          <a:prstGeom prst="rect">
            <a:avLst/>
          </a:prstGeom>
          <a:effectLst>
            <a:glow rad="1016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C6107F9-24A0-44A3-A90C-281912DF05CA}"/>
              </a:ext>
            </a:extLst>
          </p:cNvPr>
          <p:cNvSpPr txBox="1"/>
          <p:nvPr/>
        </p:nvSpPr>
        <p:spPr>
          <a:xfrm>
            <a:off x="6093603" y="820250"/>
            <a:ext cx="2686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ГОСТ Р 51814.5-2005</a:t>
            </a:r>
            <a:r>
              <a:rPr lang="en-US" sz="1200" dirty="0"/>
              <a:t> </a:t>
            </a:r>
            <a:r>
              <a:rPr lang="ru-RU" sz="1200" dirty="0"/>
              <a:t>Системы</a:t>
            </a:r>
          </a:p>
          <a:p>
            <a:r>
              <a:rPr lang="ru-RU" sz="1200" dirty="0"/>
              <a:t>менеджмента </a:t>
            </a:r>
            <a:r>
              <a:rPr lang="ru-RU" sz="1200" dirty="0" err="1"/>
              <a:t>каче</a:t>
            </a:r>
            <a:r>
              <a:rPr lang="en-US" sz="1200" dirty="0"/>
              <a:t>c</a:t>
            </a:r>
            <a:r>
              <a:rPr lang="ru-RU" sz="1200" dirty="0" err="1"/>
              <a:t>тва</a:t>
            </a:r>
            <a:r>
              <a:rPr lang="ru-RU" sz="1200" dirty="0"/>
              <a:t> в</a:t>
            </a:r>
          </a:p>
          <a:p>
            <a:r>
              <a:rPr lang="ru-RU" sz="1200" dirty="0"/>
              <a:t>автомобилестроении. Анализ</a:t>
            </a:r>
          </a:p>
          <a:p>
            <a:r>
              <a:rPr lang="ru-RU" sz="1200" dirty="0"/>
              <a:t>измерительных и контрольных</a:t>
            </a:r>
          </a:p>
          <a:p>
            <a:r>
              <a:rPr lang="ru-RU" sz="1200" dirty="0"/>
              <a:t>процессов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47253FF-5D75-4372-B5D3-8B1A62F85837}"/>
              </a:ext>
            </a:extLst>
          </p:cNvPr>
          <p:cNvSpPr txBox="1"/>
          <p:nvPr/>
        </p:nvSpPr>
        <p:spPr>
          <a:xfrm>
            <a:off x="299105" y="1423030"/>
            <a:ext cx="455407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		ОБЩАЯ МОДЕЛЬ ИЗМЕРЕНИЯ</a:t>
            </a:r>
          </a:p>
          <a:p>
            <a:r>
              <a:rPr lang="ru-RU" sz="1400" dirty="0"/>
              <a:t>	Ориентированная на серийное производство методика рассматривает измерения и контроль как результат деятельности системы, включающей прибор, сотрудника (оператора прибора), эталон (то, с чем мы сравниваем показания прибора) условия окружающей среды (влажность, давление, температура),  процедуры измерения, измеряемый объект.</a:t>
            </a:r>
          </a:p>
        </p:txBody>
      </p:sp>
      <p:sp>
        <p:nvSpPr>
          <p:cNvPr id="22" name="Стрелка: вправо с вырезом 21">
            <a:extLst>
              <a:ext uri="{FF2B5EF4-FFF2-40B4-BE49-F238E27FC236}">
                <a16:creationId xmlns:a16="http://schemas.microsoft.com/office/drawing/2014/main" id="{1E37E570-34D7-4630-A20C-9E4CF6F04ACB}"/>
              </a:ext>
            </a:extLst>
          </p:cNvPr>
          <p:cNvSpPr/>
          <p:nvPr/>
        </p:nvSpPr>
        <p:spPr>
          <a:xfrm rot="5400000">
            <a:off x="6484071" y="2303692"/>
            <a:ext cx="850234" cy="5899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право с вырезом 22">
            <a:extLst>
              <a:ext uri="{FF2B5EF4-FFF2-40B4-BE49-F238E27FC236}">
                <a16:creationId xmlns:a16="http://schemas.microsoft.com/office/drawing/2014/main" id="{DD7A8A43-8A53-40A7-A4DB-B2DA53FD95F8}"/>
              </a:ext>
            </a:extLst>
          </p:cNvPr>
          <p:cNvSpPr/>
          <p:nvPr/>
        </p:nvSpPr>
        <p:spPr>
          <a:xfrm rot="8479016">
            <a:off x="4801775" y="1108298"/>
            <a:ext cx="737766" cy="54419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E42699-0044-416A-8252-6F23BDACF0BA}"/>
              </a:ext>
            </a:extLst>
          </p:cNvPr>
          <p:cNvSpPr txBox="1"/>
          <p:nvPr/>
        </p:nvSpPr>
        <p:spPr>
          <a:xfrm>
            <a:off x="4368585" y="3064407"/>
            <a:ext cx="49990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ИССЛЕДОВАНИЕ ПРОЦЕССОВ ИЗМЕРЕНИЙ И КОНТРОЛЯ</a:t>
            </a:r>
          </a:p>
          <a:p>
            <a:r>
              <a:rPr lang="ru-RU" sz="1400" dirty="0"/>
              <a:t>В специальных экспериментах оцениваются статистические свойства элементов системы измерений: смещение и дисперсия, линейность и стабильность. Оцениваются свойства сходимости измерений и воспроизводимости</a:t>
            </a:r>
          </a:p>
        </p:txBody>
      </p:sp>
      <p:sp>
        <p:nvSpPr>
          <p:cNvPr id="16" name="Прямоугольник 6">
            <a:extLst>
              <a:ext uri="{FF2B5EF4-FFF2-40B4-BE49-F238E27FC236}">
                <a16:creationId xmlns:a16="http://schemas.microsoft.com/office/drawing/2014/main" id="{6499A2ED-86CF-4A48-BFE9-54E43319F59B}"/>
              </a:ext>
            </a:extLst>
          </p:cNvPr>
          <p:cNvSpPr/>
          <p:nvPr/>
        </p:nvSpPr>
        <p:spPr>
          <a:xfrm>
            <a:off x="1" y="447432"/>
            <a:ext cx="2489492" cy="698529"/>
          </a:xfrm>
          <a:custGeom>
            <a:avLst/>
            <a:gdLst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823265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432740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654990"/>
              <a:gd name="connsiteY0" fmla="*/ 0 h 1333500"/>
              <a:gd name="connsiteX1" fmla="*/ 7499415 w 7654990"/>
              <a:gd name="connsiteY1" fmla="*/ 0 h 1333500"/>
              <a:gd name="connsiteX2" fmla="*/ 7654990 w 7654990"/>
              <a:gd name="connsiteY2" fmla="*/ 581025 h 1333500"/>
              <a:gd name="connsiteX3" fmla="*/ 7432740 w 7654990"/>
              <a:gd name="connsiteY3" fmla="*/ 1333500 h 1333500"/>
              <a:gd name="connsiteX4" fmla="*/ 0 w 7654990"/>
              <a:gd name="connsiteY4" fmla="*/ 1333500 h 1333500"/>
              <a:gd name="connsiteX5" fmla="*/ 0 w 765499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4327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3438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1340" h="1333500">
                <a:moveTo>
                  <a:pt x="0" y="0"/>
                </a:moveTo>
                <a:lnTo>
                  <a:pt x="7499415" y="0"/>
                </a:lnTo>
                <a:lnTo>
                  <a:pt x="7661340" y="441325"/>
                </a:lnTo>
                <a:lnTo>
                  <a:pt x="7343840" y="13335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3000">
                <a:srgbClr val="F05522"/>
              </a:gs>
              <a:gs pos="100000">
                <a:srgbClr val="F6811E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MSA</a:t>
            </a:r>
            <a:r>
              <a:rPr lang="ru-RU" sz="2400" dirty="0"/>
              <a:t>-анализ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7AF7A87-2714-43D1-AD48-AF9B3F21AEAD}"/>
              </a:ext>
            </a:extLst>
          </p:cNvPr>
          <p:cNvSpPr/>
          <p:nvPr/>
        </p:nvSpPr>
        <p:spPr>
          <a:xfrm>
            <a:off x="1430383" y="4209290"/>
            <a:ext cx="21292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b="1" dirty="0">
                <a:latin typeface="TimesNewRoman"/>
              </a:rPr>
              <a:t>σ</a:t>
            </a:r>
            <a:r>
              <a:rPr lang="en-US" sz="2000" b="1" baseline="-25000" dirty="0">
                <a:latin typeface="TimesNewRoman"/>
              </a:rPr>
              <a:t>y</a:t>
            </a:r>
            <a:r>
              <a:rPr lang="ru-RU" sz="2000" b="1" dirty="0">
                <a:latin typeface="TimesNewRoman"/>
              </a:rPr>
              <a:t> </a:t>
            </a:r>
            <a:r>
              <a:rPr lang="el-GR" sz="2000" b="1" baseline="30000" dirty="0">
                <a:latin typeface="TimesNewRoman"/>
              </a:rPr>
              <a:t>2 </a:t>
            </a:r>
            <a:r>
              <a:rPr lang="el-GR" sz="2000" b="1" dirty="0">
                <a:latin typeface="TimesNewRoman"/>
              </a:rPr>
              <a:t>= σ</a:t>
            </a:r>
            <a:r>
              <a:rPr lang="el-GR" sz="2000" b="1" baseline="30000" dirty="0">
                <a:latin typeface="TimesNewRoman"/>
              </a:rPr>
              <a:t>2</a:t>
            </a:r>
            <a:r>
              <a:rPr lang="el-GR" sz="2000" b="1" dirty="0">
                <a:latin typeface="TimesNewRoman"/>
              </a:rPr>
              <a:t> + ω</a:t>
            </a:r>
            <a:r>
              <a:rPr lang="el-GR" sz="2000" b="1" baseline="30000" dirty="0">
                <a:latin typeface="TimesNewRoman"/>
              </a:rPr>
              <a:t>2</a:t>
            </a:r>
            <a:r>
              <a:rPr lang="el-GR" sz="2000" b="1" dirty="0">
                <a:latin typeface="TimesNewRoman"/>
              </a:rPr>
              <a:t> + γ</a:t>
            </a:r>
            <a:r>
              <a:rPr lang="el-GR" sz="2000" b="1" baseline="30000" dirty="0">
                <a:latin typeface="TimesNewRoman"/>
              </a:rPr>
              <a:t>2</a:t>
            </a:r>
            <a:endParaRPr lang="ru-RU" sz="2000" b="1" baseline="300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91A12E-1732-445D-BD07-96D9BDD76F84}"/>
              </a:ext>
            </a:extLst>
          </p:cNvPr>
          <p:cNvSpPr/>
          <p:nvPr/>
        </p:nvSpPr>
        <p:spPr>
          <a:xfrm>
            <a:off x="1264477" y="3637208"/>
            <a:ext cx="2478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latin typeface="TimesNewRoman"/>
              </a:rPr>
              <a:t>y</a:t>
            </a:r>
            <a:r>
              <a:rPr lang="en-US" b="1" baseline="-25000" dirty="0" err="1">
                <a:latin typeface="TimesNewRoman"/>
              </a:rPr>
              <a:t>ijm</a:t>
            </a:r>
            <a:r>
              <a:rPr lang="en-US" b="1" dirty="0">
                <a:latin typeface="TimesNewRoman"/>
              </a:rPr>
              <a:t> = </a:t>
            </a:r>
            <a:r>
              <a:rPr lang="el-GR" b="1" dirty="0">
                <a:latin typeface="TimesNewRoman"/>
              </a:rPr>
              <a:t>μ + α</a:t>
            </a:r>
            <a:r>
              <a:rPr lang="en-US" b="1" baseline="-25000" dirty="0" err="1">
                <a:latin typeface="TimesNewRoman"/>
              </a:rPr>
              <a:t>i</a:t>
            </a:r>
            <a:r>
              <a:rPr lang="ru-RU" b="1" dirty="0">
                <a:latin typeface="TimesNewRoman"/>
              </a:rPr>
              <a:t>+</a:t>
            </a:r>
            <a:r>
              <a:rPr lang="en-US" b="1" dirty="0">
                <a:latin typeface="TimesNewRoman"/>
              </a:rPr>
              <a:t>b + </a:t>
            </a:r>
            <a:r>
              <a:rPr lang="el-GR" b="1" dirty="0">
                <a:latin typeface="TimesNewRoman"/>
              </a:rPr>
              <a:t>β</a:t>
            </a:r>
            <a:r>
              <a:rPr lang="en-US" b="1" baseline="-25000" dirty="0">
                <a:latin typeface="TimesNewRoman"/>
              </a:rPr>
              <a:t>j</a:t>
            </a:r>
            <a:r>
              <a:rPr lang="en-US" b="1" dirty="0">
                <a:latin typeface="TimesNewRoman"/>
              </a:rPr>
              <a:t> + </a:t>
            </a:r>
            <a:r>
              <a:rPr lang="el-GR" b="1" dirty="0">
                <a:latin typeface="TimesNewRoman"/>
              </a:rPr>
              <a:t>ε</a:t>
            </a:r>
            <a:r>
              <a:rPr lang="en-US" b="1" baseline="-25000" dirty="0">
                <a:latin typeface="TimesNewRoman"/>
              </a:rPr>
              <a:t>m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01142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786A9212-7F4E-4B7A-9AF1-C7BA4F0287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375757" y="675690"/>
            <a:ext cx="3811910" cy="1428754"/>
          </a:xfrm>
          <a:prstGeom prst="rect">
            <a:avLst/>
          </a:prstGeom>
        </p:spPr>
      </p:pic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9440" y="-159281"/>
            <a:ext cx="9149699" cy="1213427"/>
            <a:chOff x="-3240" y="3527"/>
            <a:chExt cx="914969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" name="CustomShape 12">
              <a:extLst>
                <a:ext uri="{FF2B5EF4-FFF2-40B4-BE49-F238E27FC236}">
                  <a16:creationId xmlns:a16="http://schemas.microsoft.com/office/drawing/2014/main" id="{FC701963-BE5C-4CE6-8681-507DF91A8ACA}"/>
                </a:ext>
              </a:extLst>
            </p:cNvPr>
            <p:cNvSpPr/>
            <p:nvPr/>
          </p:nvSpPr>
          <p:spPr>
            <a:xfrm>
              <a:off x="-3240" y="244074"/>
              <a:ext cx="8726040" cy="37468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ОБЪЕКТИВНЫЙ АНАЛИЗ МЕТРОЛОГИЧЕСКОГО ОБЕСПЕЧЕНИЯ ПРОИЗВОДСТВА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353132AC-FFF3-4911-BA71-BE411E9952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948" y="1282403"/>
            <a:ext cx="2917201" cy="156447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318A5D-5804-4F7B-B3B4-52B4081B1C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0"/>
            <a:ext cx="1615966" cy="51435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253C35-4EED-4111-9D55-5B673A64B0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 rot="5400000">
            <a:off x="3319460" y="1814514"/>
            <a:ext cx="1428753" cy="402907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787490-D502-4844-9F37-0FC84BFCB3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2990" y="1730422"/>
            <a:ext cx="6565472" cy="27704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3F813D-F63E-4294-9B8D-9685B90F5CDF}"/>
              </a:ext>
            </a:extLst>
          </p:cNvPr>
          <p:cNvSpPr txBox="1"/>
          <p:nvPr/>
        </p:nvSpPr>
        <p:spPr>
          <a:xfrm>
            <a:off x="1950248" y="828675"/>
            <a:ext cx="6088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Контроль и измерения на общей схеме производственного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595487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786A9212-7F4E-4B7A-9AF1-C7BA4F0287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375757" y="675690"/>
            <a:ext cx="3811910" cy="1428754"/>
          </a:xfrm>
          <a:prstGeom prst="rect">
            <a:avLst/>
          </a:prstGeom>
        </p:spPr>
      </p:pic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9440" y="-159281"/>
            <a:ext cx="9149699" cy="1213427"/>
            <a:chOff x="-3240" y="3527"/>
            <a:chExt cx="914969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" name="CustomShape 12">
              <a:extLst>
                <a:ext uri="{FF2B5EF4-FFF2-40B4-BE49-F238E27FC236}">
                  <a16:creationId xmlns:a16="http://schemas.microsoft.com/office/drawing/2014/main" id="{FC701963-BE5C-4CE6-8681-507DF91A8ACA}"/>
                </a:ext>
              </a:extLst>
            </p:cNvPr>
            <p:cNvSpPr/>
            <p:nvPr/>
          </p:nvSpPr>
          <p:spPr>
            <a:xfrm>
              <a:off x="-3240" y="244074"/>
              <a:ext cx="8726040" cy="37468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ОБЪЕКТИВНЫЙ АНАЛИЗ МЕТРОЛОГИЧЕСКОГО ОБЕСПЕЧЕНИЯ ПРОИЗВОДСТВА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353132AC-FFF3-4911-BA71-BE411E9952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948" y="1282403"/>
            <a:ext cx="2917201" cy="156447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318A5D-5804-4F7B-B3B4-52B4081B1C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0"/>
            <a:ext cx="1615966" cy="51435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253C35-4EED-4111-9D55-5B673A64B0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 rot="5400000">
            <a:off x="3319460" y="1814514"/>
            <a:ext cx="1428753" cy="40290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27A5FC-C612-4339-8F83-A744830AA6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6570" y="1435739"/>
            <a:ext cx="7366382" cy="29285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619FD6-E498-4E7D-AEB2-9066A840DBDA}"/>
              </a:ext>
            </a:extLst>
          </p:cNvPr>
          <p:cNvSpPr txBox="1"/>
          <p:nvPr/>
        </p:nvSpPr>
        <p:spPr>
          <a:xfrm>
            <a:off x="2019299" y="779175"/>
            <a:ext cx="6627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Типизация задач измерений и контроля на производстве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1000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6200" y="-159281"/>
            <a:ext cx="9146459" cy="1213427"/>
            <a:chOff x="0" y="3527"/>
            <a:chExt cx="914645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" name="CustomShape 12">
              <a:extLst>
                <a:ext uri="{FF2B5EF4-FFF2-40B4-BE49-F238E27FC236}">
                  <a16:creationId xmlns:a16="http://schemas.microsoft.com/office/drawing/2014/main" id="{FC701963-BE5C-4CE6-8681-507DF91A8ACA}"/>
                </a:ext>
              </a:extLst>
            </p:cNvPr>
            <p:cNvSpPr/>
            <p:nvPr/>
          </p:nvSpPr>
          <p:spPr>
            <a:xfrm>
              <a:off x="101535" y="259329"/>
              <a:ext cx="8726040" cy="34417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sz="1600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ОЦЕНКА РЕЗУЛЬТАТИВНОСТИ МЕТРОЛОГИЧЕСКОГО ОБЕСПЕЧЕНИЯ ПРОИЗВОДСТВА</a:t>
              </a:r>
              <a:endParaRPr lang="ru-RU" sz="16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318A5D-5804-4F7B-B3B4-52B4081B1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683" y="-939"/>
            <a:ext cx="1615966" cy="5143500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26428AFD-5012-4F03-847D-24A0E47AED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176668"/>
              </p:ext>
            </p:extLst>
          </p:nvPr>
        </p:nvGraphicFramePr>
        <p:xfrm>
          <a:off x="1582283" y="1347716"/>
          <a:ext cx="7264537" cy="3176655"/>
        </p:xfrm>
        <a:graphic>
          <a:graphicData uri="http://schemas.openxmlformats.org/drawingml/2006/table">
            <a:tbl>
              <a:tblPr firstRow="1" firstCol="1" bandRow="1"/>
              <a:tblGrid>
                <a:gridCol w="702393">
                  <a:extLst>
                    <a:ext uri="{9D8B030D-6E8A-4147-A177-3AD203B41FA5}">
                      <a16:colId xmlns:a16="http://schemas.microsoft.com/office/drawing/2014/main" val="900838062"/>
                    </a:ext>
                  </a:extLst>
                </a:gridCol>
                <a:gridCol w="702393">
                  <a:extLst>
                    <a:ext uri="{9D8B030D-6E8A-4147-A177-3AD203B41FA5}">
                      <a16:colId xmlns:a16="http://schemas.microsoft.com/office/drawing/2014/main" val="3191278029"/>
                    </a:ext>
                  </a:extLst>
                </a:gridCol>
                <a:gridCol w="497002">
                  <a:extLst>
                    <a:ext uri="{9D8B030D-6E8A-4147-A177-3AD203B41FA5}">
                      <a16:colId xmlns:a16="http://schemas.microsoft.com/office/drawing/2014/main" val="1133454650"/>
                    </a:ext>
                  </a:extLst>
                </a:gridCol>
                <a:gridCol w="483460">
                  <a:extLst>
                    <a:ext uri="{9D8B030D-6E8A-4147-A177-3AD203B41FA5}">
                      <a16:colId xmlns:a16="http://schemas.microsoft.com/office/drawing/2014/main" val="2557887789"/>
                    </a:ext>
                  </a:extLst>
                </a:gridCol>
                <a:gridCol w="514607">
                  <a:extLst>
                    <a:ext uri="{9D8B030D-6E8A-4147-A177-3AD203B41FA5}">
                      <a16:colId xmlns:a16="http://schemas.microsoft.com/office/drawing/2014/main" val="2547877069"/>
                    </a:ext>
                  </a:extLst>
                </a:gridCol>
                <a:gridCol w="514607">
                  <a:extLst>
                    <a:ext uri="{9D8B030D-6E8A-4147-A177-3AD203B41FA5}">
                      <a16:colId xmlns:a16="http://schemas.microsoft.com/office/drawing/2014/main" val="1465087488"/>
                    </a:ext>
                  </a:extLst>
                </a:gridCol>
                <a:gridCol w="448250">
                  <a:extLst>
                    <a:ext uri="{9D8B030D-6E8A-4147-A177-3AD203B41FA5}">
                      <a16:colId xmlns:a16="http://schemas.microsoft.com/office/drawing/2014/main" val="3703531694"/>
                    </a:ext>
                  </a:extLst>
                </a:gridCol>
                <a:gridCol w="514607">
                  <a:extLst>
                    <a:ext uri="{9D8B030D-6E8A-4147-A177-3AD203B41FA5}">
                      <a16:colId xmlns:a16="http://schemas.microsoft.com/office/drawing/2014/main" val="783074813"/>
                    </a:ext>
                  </a:extLst>
                </a:gridCol>
                <a:gridCol w="514607">
                  <a:extLst>
                    <a:ext uri="{9D8B030D-6E8A-4147-A177-3AD203B41FA5}">
                      <a16:colId xmlns:a16="http://schemas.microsoft.com/office/drawing/2014/main" val="864926083"/>
                    </a:ext>
                  </a:extLst>
                </a:gridCol>
                <a:gridCol w="447799">
                  <a:extLst>
                    <a:ext uri="{9D8B030D-6E8A-4147-A177-3AD203B41FA5}">
                      <a16:colId xmlns:a16="http://schemas.microsoft.com/office/drawing/2014/main" val="202394813"/>
                    </a:ext>
                  </a:extLst>
                </a:gridCol>
                <a:gridCol w="514607">
                  <a:extLst>
                    <a:ext uri="{9D8B030D-6E8A-4147-A177-3AD203B41FA5}">
                      <a16:colId xmlns:a16="http://schemas.microsoft.com/office/drawing/2014/main" val="4075750866"/>
                    </a:ext>
                  </a:extLst>
                </a:gridCol>
                <a:gridCol w="514607">
                  <a:extLst>
                    <a:ext uri="{9D8B030D-6E8A-4147-A177-3AD203B41FA5}">
                      <a16:colId xmlns:a16="http://schemas.microsoft.com/office/drawing/2014/main" val="1670640152"/>
                    </a:ext>
                  </a:extLst>
                </a:gridCol>
                <a:gridCol w="447799">
                  <a:extLst>
                    <a:ext uri="{9D8B030D-6E8A-4147-A177-3AD203B41FA5}">
                      <a16:colId xmlns:a16="http://schemas.microsoft.com/office/drawing/2014/main" val="2828705875"/>
                    </a:ext>
                  </a:extLst>
                </a:gridCol>
                <a:gridCol w="447799">
                  <a:extLst>
                    <a:ext uri="{9D8B030D-6E8A-4147-A177-3AD203B41FA5}">
                      <a16:colId xmlns:a16="http://schemas.microsoft.com/office/drawing/2014/main" val="103245840"/>
                    </a:ext>
                  </a:extLst>
                </a:gridCol>
              </a:tblGrid>
              <a:tr h="24779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измерений и контроля (производства изделия___)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 к процессам (методам) измерений, контроля, испытаний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 к средствам измерений, контроля и испытаний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 к персоналу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  к оформлению и использованию рез-тов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810509"/>
                  </a:ext>
                </a:extLst>
              </a:tr>
              <a:tr h="125874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измерений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Параметры измер, и контроля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Уст. требований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Вып. требований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Уст. требований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Вып. требований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Уст. требований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Вып. требований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Уст. требований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Вып. требований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3372043"/>
                  </a:ext>
                </a:extLst>
              </a:tr>
              <a:tr h="22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Док-т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вып.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Док-т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вып.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Док-т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вып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Док-т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вып.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605670"/>
                  </a:ext>
                </a:extLst>
              </a:tr>
              <a:tr h="108498">
                <a:tc rowSpan="5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Производ. среда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Микроклим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909311"/>
                  </a:ext>
                </a:extLst>
              </a:tr>
              <a:tr h="1084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Механич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446784"/>
                  </a:ext>
                </a:extLst>
              </a:tr>
              <a:tr h="1084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Электропит.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319101"/>
                  </a:ext>
                </a:extLst>
              </a:tr>
              <a:tr h="1084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ЭМ об-ка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213010"/>
                  </a:ext>
                </a:extLst>
              </a:tr>
              <a:tr h="1084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Антистат.защ.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57379"/>
                  </a:ext>
                </a:extLst>
              </a:tr>
              <a:tr h="336650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обор-ние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Параметры реж.управления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879143"/>
                  </a:ext>
                </a:extLst>
              </a:tr>
              <a:tr h="336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Параметры при тех. обслуж.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774609"/>
                  </a:ext>
                </a:extLst>
              </a:tr>
              <a:tr h="22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Параметры . внеш. обслуж.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072429"/>
                  </a:ext>
                </a:extLst>
              </a:tr>
              <a:tr h="222574">
                <a:tc rowSpan="3"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Технол. процесс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Тепловые параметры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99293"/>
                  </a:ext>
                </a:extLst>
              </a:tr>
              <a:tr h="22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Электрич. параметры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975834"/>
                  </a:ext>
                </a:extLst>
              </a:tr>
              <a:tr h="125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56629"/>
                  </a:ext>
                </a:extLst>
              </a:tr>
              <a:tr h="125874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Продукция на стадии произв-ва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Вх. контроль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370697"/>
                  </a:ext>
                </a:extLst>
              </a:tr>
              <a:tr h="22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Промежут. контроль  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953840"/>
                  </a:ext>
                </a:extLst>
              </a:tr>
              <a:tr h="22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Измерения,  исп-ния прод.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49" marR="54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0807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CF1B597-6957-4524-8570-21C5ACC084CC}"/>
              </a:ext>
            </a:extLst>
          </p:cNvPr>
          <p:cNvSpPr txBox="1"/>
          <p:nvPr/>
        </p:nvSpPr>
        <p:spPr>
          <a:xfrm>
            <a:off x="1615968" y="425509"/>
            <a:ext cx="7230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Форма контрольного листа проверки требований по метрологическому обеспечению производства ( цех___, участок____, дата______)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EFD077-FE84-4B76-B679-2E2BCD588850}"/>
              </a:ext>
            </a:extLst>
          </p:cNvPr>
          <p:cNvSpPr txBox="1"/>
          <p:nvPr/>
        </p:nvSpPr>
        <p:spPr>
          <a:xfrm>
            <a:off x="1582283" y="4543425"/>
            <a:ext cx="70643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В соответствующих пересечениях строк и столбцов указываются документы, устанавливающие конкретные требования и подтверждающие их выполнение, или ссылки на них</a:t>
            </a:r>
          </a:p>
        </p:txBody>
      </p:sp>
    </p:spTree>
    <p:extLst>
      <p:ext uri="{BB962C8B-B14F-4D97-AF65-F5344CB8AC3E}">
        <p14:creationId xmlns:p14="http://schemas.microsoft.com/office/powerpoint/2010/main" val="3691955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6200" y="-159281"/>
            <a:ext cx="9146459" cy="1213427"/>
            <a:chOff x="0" y="3527"/>
            <a:chExt cx="914645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" name="CustomShape 12">
              <a:extLst>
                <a:ext uri="{FF2B5EF4-FFF2-40B4-BE49-F238E27FC236}">
                  <a16:creationId xmlns:a16="http://schemas.microsoft.com/office/drawing/2014/main" id="{FC701963-BE5C-4CE6-8681-507DF91A8ACA}"/>
                </a:ext>
              </a:extLst>
            </p:cNvPr>
            <p:cNvSpPr/>
            <p:nvPr/>
          </p:nvSpPr>
          <p:spPr>
            <a:xfrm>
              <a:off x="101535" y="259329"/>
              <a:ext cx="8726040" cy="34417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sz="1600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ОЦЕНКА РЕЗУЛЬТАТИВНОСТИ МЕТРОЛОГИЧЕСКОГО ОБЕСПЕЧЕНИЯ ПРОИЗВОДСТВА</a:t>
              </a:r>
              <a:endParaRPr lang="ru-RU" sz="16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318A5D-5804-4F7B-B3B4-52B4081B1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683" y="-939"/>
            <a:ext cx="1615966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F1B597-6957-4524-8570-21C5ACC084CC}"/>
              </a:ext>
            </a:extLst>
          </p:cNvPr>
          <p:cNvSpPr txBox="1"/>
          <p:nvPr/>
        </p:nvSpPr>
        <p:spPr>
          <a:xfrm>
            <a:off x="1390650" y="1373455"/>
            <a:ext cx="75819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Измерение (контроль) k-</a:t>
            </a:r>
            <a:r>
              <a:rPr lang="ru-RU" sz="1400" dirty="0" err="1"/>
              <a:t>го</a:t>
            </a:r>
            <a:r>
              <a:rPr lang="ru-RU" sz="1400" dirty="0"/>
              <a:t> параметра j-</a:t>
            </a:r>
            <a:r>
              <a:rPr lang="ru-RU" sz="1400" dirty="0" err="1"/>
              <a:t>го</a:t>
            </a:r>
            <a:r>
              <a:rPr lang="ru-RU" sz="1400" dirty="0"/>
              <a:t> объекта измерений  i-</a:t>
            </a:r>
            <a:r>
              <a:rPr lang="ru-RU" sz="1400" dirty="0" err="1"/>
              <a:t>го</a:t>
            </a:r>
            <a:r>
              <a:rPr lang="ru-RU" sz="1400" dirty="0"/>
              <a:t> производства (участка) признается </a:t>
            </a:r>
            <a:r>
              <a:rPr lang="ru-RU" sz="1400" dirty="0" err="1"/>
              <a:t>метрологически</a:t>
            </a:r>
            <a:r>
              <a:rPr lang="ru-RU" sz="1400" dirty="0"/>
              <a:t> обеспеченным </a:t>
            </a:r>
          </a:p>
          <a:p>
            <a:r>
              <a:rPr lang="ru-RU" sz="1400" dirty="0"/>
              <a:t>	</a:t>
            </a:r>
            <a:r>
              <a:rPr lang="ru-RU" sz="1400" dirty="0" err="1"/>
              <a:t>Rijк</a:t>
            </a:r>
            <a:r>
              <a:rPr lang="ru-RU" sz="1400" dirty="0"/>
              <a:t> = 1, </a:t>
            </a:r>
          </a:p>
          <a:p>
            <a:r>
              <a:rPr lang="ru-RU" sz="1400" dirty="0"/>
              <a:t>	если выполняются перечисленные ниже условия: </a:t>
            </a:r>
          </a:p>
          <a:p>
            <a:r>
              <a:rPr lang="ru-RU" sz="1400" dirty="0"/>
              <a:t>	1)оно предусмотрено одним из утвержденных технологических документов, спецификацией оборудования и имеет описание процедуры выполнения;</a:t>
            </a:r>
          </a:p>
          <a:p>
            <a:r>
              <a:rPr lang="ru-RU" sz="1400" dirty="0"/>
              <a:t>	2)применяемые средства измерений и контроля, стандартные образцы и испытательное оборудование соответствуют требованиям документации, правильно применяются, своевременно прошли необходимые процедуры оценки и подтверждения соответствия характеристик;</a:t>
            </a:r>
          </a:p>
          <a:p>
            <a:r>
              <a:rPr lang="ru-RU" sz="1400" dirty="0"/>
              <a:t>	3)персонал, выполняющий измерительные и контрольные операции ознакомлен и выполняет правила измерений, знает и правильно применяет средства измерений и контроля;</a:t>
            </a:r>
          </a:p>
          <a:p>
            <a:r>
              <a:rPr lang="ru-RU" sz="1400" dirty="0"/>
              <a:t>	4)результаты всех выполненных операций измерений, контроля и испытаний зарегистрированы и сохраняются для возможности предъявления заинтересованным лицам.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4CF023-357F-40FA-AD78-EDE03C6D7F84}"/>
              </a:ext>
            </a:extLst>
          </p:cNvPr>
          <p:cNvSpPr txBox="1"/>
          <p:nvPr/>
        </p:nvSpPr>
        <p:spPr>
          <a:xfrm>
            <a:off x="2714625" y="585729"/>
            <a:ext cx="5172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Пример методики оценки результативности</a:t>
            </a:r>
          </a:p>
        </p:txBody>
      </p:sp>
    </p:spTree>
    <p:extLst>
      <p:ext uri="{BB962C8B-B14F-4D97-AF65-F5344CB8AC3E}">
        <p14:creationId xmlns:p14="http://schemas.microsoft.com/office/powerpoint/2010/main" val="55475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6200" y="-159281"/>
            <a:ext cx="9146459" cy="1213427"/>
            <a:chOff x="0" y="3527"/>
            <a:chExt cx="914645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" name="CustomShape 12">
              <a:extLst>
                <a:ext uri="{FF2B5EF4-FFF2-40B4-BE49-F238E27FC236}">
                  <a16:creationId xmlns:a16="http://schemas.microsoft.com/office/drawing/2014/main" id="{FC701963-BE5C-4CE6-8681-507DF91A8ACA}"/>
                </a:ext>
              </a:extLst>
            </p:cNvPr>
            <p:cNvSpPr/>
            <p:nvPr/>
          </p:nvSpPr>
          <p:spPr>
            <a:xfrm>
              <a:off x="101535" y="259329"/>
              <a:ext cx="8726040" cy="34417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sz="1600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ОЦЕНКА РЕЗУЛЬТАТИВНОСТИ МЕТРОЛОГИЧЕСКОГО ОБЕСПЕЧЕНИЯ ПРОИЗВОДСТВА</a:t>
              </a:r>
              <a:endParaRPr lang="ru-RU" sz="16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318A5D-5804-4F7B-B3B4-52B4081B1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683" y="-939"/>
            <a:ext cx="1615966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F1B597-6957-4524-8570-21C5ACC084CC}"/>
              </a:ext>
            </a:extLst>
          </p:cNvPr>
          <p:cNvSpPr txBox="1"/>
          <p:nvPr/>
        </p:nvSpPr>
        <p:spPr>
          <a:xfrm>
            <a:off x="1390650" y="655566"/>
            <a:ext cx="75819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	Оценка состояния измерений для </a:t>
            </a:r>
            <a:r>
              <a:rPr lang="en-US" sz="1400" b="1" i="1" dirty="0"/>
              <a:t>J</a:t>
            </a:r>
            <a:r>
              <a:rPr lang="ru-RU" sz="1400" dirty="0"/>
              <a:t>-го объекта измерений на производстве (участке) 	находится как свертка по всем параметрам этого объекта</a:t>
            </a:r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r>
              <a:rPr lang="ru-RU" sz="1400" dirty="0"/>
              <a:t>	</a:t>
            </a:r>
          </a:p>
          <a:p>
            <a:r>
              <a:rPr lang="ru-RU" sz="1400" dirty="0"/>
              <a:t>	где              -нормированный весовой коэффициент для </a:t>
            </a:r>
            <a:r>
              <a:rPr lang="en-US" sz="1400" b="1" i="1" dirty="0"/>
              <a:t>k</a:t>
            </a:r>
            <a:r>
              <a:rPr lang="ru-RU" sz="1400" dirty="0"/>
              <a:t>-го параметра  измерений </a:t>
            </a:r>
          </a:p>
          <a:p>
            <a:r>
              <a:rPr lang="ru-RU" sz="1400" b="1" i="1" dirty="0"/>
              <a:t>	</a:t>
            </a:r>
            <a:r>
              <a:rPr lang="en-US" sz="1400" b="1" i="1" dirty="0"/>
              <a:t>J</a:t>
            </a:r>
            <a:r>
              <a:rPr lang="ru-RU" sz="1400" dirty="0"/>
              <a:t>-го объекта .</a:t>
            </a:r>
          </a:p>
          <a:p>
            <a:endParaRPr lang="ru-RU" sz="1400" dirty="0"/>
          </a:p>
          <a:p>
            <a:pPr lvl="1"/>
            <a:r>
              <a:rPr lang="ru-RU" sz="1400" dirty="0"/>
              <a:t>	Для оценки метрологического обеспечения на производстве (участке) в целом следует получить свертку полученных оценок для каждого из объектов измерений на производстве.</a:t>
            </a:r>
          </a:p>
          <a:p>
            <a:pPr marL="342900" indent="-342900">
              <a:buAutoNum type="arabicPeriod" startAt="3"/>
            </a:pPr>
            <a:endParaRPr lang="ru-RU" sz="1400" dirty="0"/>
          </a:p>
          <a:p>
            <a:r>
              <a:rPr lang="ru-RU" sz="1400" dirty="0"/>
              <a:t>	Эта процедура может быть пролонгирована для более высоких уровней 	организации производства  (цех, производственный комплекс) по мере 	необходимости.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8B1E60-235F-4E7F-9467-D6AB2ED6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476" y="1240356"/>
            <a:ext cx="2419048" cy="59047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6C76D7-64E2-4087-90A4-27322FE3B4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9398" y="1830832"/>
            <a:ext cx="347215" cy="45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85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6200" y="-159281"/>
            <a:ext cx="9146459" cy="1213427"/>
            <a:chOff x="0" y="3527"/>
            <a:chExt cx="914645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5A889E0-8656-49CA-895F-F5E424BC5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24" y="143691"/>
            <a:ext cx="8568495" cy="516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4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923D3A7-CE49-4E34-BA01-32F7DE014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839" y="2832359"/>
            <a:ext cx="2533333" cy="52381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ACB6495-C38F-411D-9253-C3C1E5CE9D9D}"/>
              </a:ext>
            </a:extLst>
          </p:cNvPr>
          <p:cNvSpPr/>
          <p:nvPr/>
        </p:nvSpPr>
        <p:spPr>
          <a:xfrm>
            <a:off x="503711" y="1941809"/>
            <a:ext cx="37359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Интегральная оценка результативности метрологического обеспечения электронно-сборочного производства составляет</a:t>
            </a: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0505CB45-BE82-423E-8BE5-8700CE30BB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225823"/>
              </p:ext>
            </p:extLst>
          </p:nvPr>
        </p:nvGraphicFramePr>
        <p:xfrm>
          <a:off x="4356463" y="91440"/>
          <a:ext cx="4728752" cy="49573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6706">
                  <a:extLst>
                    <a:ext uri="{9D8B030D-6E8A-4147-A177-3AD203B41FA5}">
                      <a16:colId xmlns:a16="http://schemas.microsoft.com/office/drawing/2014/main" val="1078963216"/>
                    </a:ext>
                  </a:extLst>
                </a:gridCol>
                <a:gridCol w="736706">
                  <a:extLst>
                    <a:ext uri="{9D8B030D-6E8A-4147-A177-3AD203B41FA5}">
                      <a16:colId xmlns:a16="http://schemas.microsoft.com/office/drawing/2014/main" val="3247323698"/>
                    </a:ext>
                  </a:extLst>
                </a:gridCol>
                <a:gridCol w="712253">
                  <a:extLst>
                    <a:ext uri="{9D8B030D-6E8A-4147-A177-3AD203B41FA5}">
                      <a16:colId xmlns:a16="http://schemas.microsoft.com/office/drawing/2014/main" val="1682573212"/>
                    </a:ext>
                  </a:extLst>
                </a:gridCol>
                <a:gridCol w="597271">
                  <a:extLst>
                    <a:ext uri="{9D8B030D-6E8A-4147-A177-3AD203B41FA5}">
                      <a16:colId xmlns:a16="http://schemas.microsoft.com/office/drawing/2014/main" val="3518185418"/>
                    </a:ext>
                  </a:extLst>
                </a:gridCol>
                <a:gridCol w="597271">
                  <a:extLst>
                    <a:ext uri="{9D8B030D-6E8A-4147-A177-3AD203B41FA5}">
                      <a16:colId xmlns:a16="http://schemas.microsoft.com/office/drawing/2014/main" val="855018863"/>
                    </a:ext>
                  </a:extLst>
                </a:gridCol>
                <a:gridCol w="463562">
                  <a:extLst>
                    <a:ext uri="{9D8B030D-6E8A-4147-A177-3AD203B41FA5}">
                      <a16:colId xmlns:a16="http://schemas.microsoft.com/office/drawing/2014/main" val="2588728199"/>
                    </a:ext>
                  </a:extLst>
                </a:gridCol>
                <a:gridCol w="463562">
                  <a:extLst>
                    <a:ext uri="{9D8B030D-6E8A-4147-A177-3AD203B41FA5}">
                      <a16:colId xmlns:a16="http://schemas.microsoft.com/office/drawing/2014/main" val="3937646725"/>
                    </a:ext>
                  </a:extLst>
                </a:gridCol>
                <a:gridCol w="421421">
                  <a:extLst>
                    <a:ext uri="{9D8B030D-6E8A-4147-A177-3AD203B41FA5}">
                      <a16:colId xmlns:a16="http://schemas.microsoft.com/office/drawing/2014/main" val="3958812019"/>
                    </a:ext>
                  </a:extLst>
                </a:gridCol>
              </a:tblGrid>
              <a:tr h="231274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Технолог. </a:t>
                      </a:r>
                      <a:endParaRPr lang="ru-RU" sz="4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участки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Объекты измерений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Измеряемые параметры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 dirty="0">
                          <a:effectLst/>
                        </a:rPr>
                        <a:t>Показатели частных критериев измерений (контроля) параметров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453194"/>
                  </a:ext>
                </a:extLst>
              </a:tr>
              <a:tr h="347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Треб. к измере-ниям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Треб. к СИ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Треб. к сотр-кам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Треб к рег-ции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1557298939"/>
                  </a:ext>
                </a:extLst>
              </a:tr>
              <a:tr h="141230">
                <a:tc rowSpan="1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</a:t>
                      </a:r>
                      <a:r>
                        <a:rPr lang="ru-RU" sz="400" kern="1200">
                          <a:effectLst/>
                        </a:rPr>
                        <a:t>=0,61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11</a:t>
                      </a:r>
                      <a:r>
                        <a:rPr lang="ru-RU" sz="400" kern="1200">
                          <a:effectLst/>
                        </a:rPr>
                        <a:t>=0,16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111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4197924869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112</a:t>
                      </a:r>
                      <a:r>
                        <a:rPr lang="ru-RU" sz="400" kern="1200">
                          <a:effectLst/>
                        </a:rPr>
                        <a:t>=0,33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1121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119177929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1122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1594715382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1123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4178156647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12</a:t>
                      </a:r>
                      <a:r>
                        <a:rPr lang="ru-RU" sz="400" kern="1200">
                          <a:effectLst/>
                        </a:rPr>
                        <a:t>=0,66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121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491026354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122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187398074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123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695681745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13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131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1311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2037965030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1312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4214870308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1313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339250789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1314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2462653992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132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1321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697776003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1322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1690728388"/>
                  </a:ext>
                </a:extLst>
              </a:tr>
              <a:tr h="141230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2</a:t>
                      </a:r>
                      <a:r>
                        <a:rPr lang="ru-RU" sz="400" kern="1200">
                          <a:effectLst/>
                        </a:rPr>
                        <a:t>=0,83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21</a:t>
                      </a:r>
                      <a:r>
                        <a:rPr lang="ru-RU" sz="400" kern="1200">
                          <a:effectLst/>
                        </a:rPr>
                        <a:t>=0,66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211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342174934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212</a:t>
                      </a:r>
                      <a:r>
                        <a:rPr lang="ru-RU" sz="400" kern="1200">
                          <a:effectLst/>
                        </a:rPr>
                        <a:t>=0,33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2121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737638931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2122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929811629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2123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3368905806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22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3210066832"/>
                  </a:ext>
                </a:extLst>
              </a:tr>
              <a:tr h="141230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</a:t>
                      </a:r>
                      <a:r>
                        <a:rPr lang="ru-RU" sz="400" kern="1200">
                          <a:effectLst/>
                        </a:rPr>
                        <a:t>=0,83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31</a:t>
                      </a:r>
                      <a:r>
                        <a:rPr lang="ru-RU" sz="400" kern="1200">
                          <a:effectLst/>
                        </a:rPr>
                        <a:t>=0,66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311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4209633470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312</a:t>
                      </a:r>
                      <a:r>
                        <a:rPr lang="ru-RU" sz="400" kern="1200">
                          <a:effectLst/>
                        </a:rPr>
                        <a:t>=0,33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3121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189804414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3122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3086047134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3123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1783474806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3066622512"/>
                  </a:ext>
                </a:extLst>
              </a:tr>
              <a:tr h="141230">
                <a:tc rowSpan="8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4</a:t>
                      </a:r>
                      <a:r>
                        <a:rPr lang="ru-RU" sz="400" kern="1200">
                          <a:effectLst/>
                        </a:rPr>
                        <a:t>=0,66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41</a:t>
                      </a:r>
                      <a:r>
                        <a:rPr lang="ru-RU" sz="400" kern="1200">
                          <a:effectLst/>
                        </a:rPr>
                        <a:t>=0,33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411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1301454319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412</a:t>
                      </a:r>
                      <a:r>
                        <a:rPr lang="ru-RU" sz="400" kern="1200">
                          <a:effectLst/>
                        </a:rPr>
                        <a:t>=0,33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3121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3902543965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3122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1471153171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3123</a:t>
                      </a:r>
                      <a:r>
                        <a:rPr lang="ru-RU" sz="400" kern="1200">
                          <a:effectLst/>
                        </a:rPr>
                        <a:t>=0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2695622128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413</a:t>
                      </a:r>
                      <a:r>
                        <a:rPr lang="ru-RU" sz="400" kern="1200">
                          <a:effectLst/>
                        </a:rPr>
                        <a:t>=0,0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2458645839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414</a:t>
                      </a:r>
                      <a:r>
                        <a:rPr lang="ru-RU" sz="400" kern="1200">
                          <a:effectLst/>
                        </a:rPr>
                        <a:t>=0,0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0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 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62583383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42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421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2299079123"/>
                  </a:ext>
                </a:extLst>
              </a:tr>
              <a:tr h="141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R</a:t>
                      </a:r>
                      <a:r>
                        <a:rPr lang="ru-RU" sz="400" kern="1200" baseline="-25000">
                          <a:effectLst/>
                        </a:rPr>
                        <a:t>422</a:t>
                      </a:r>
                      <a:r>
                        <a:rPr lang="ru-RU" sz="400" kern="1200">
                          <a:effectLst/>
                        </a:rPr>
                        <a:t>=1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>
                          <a:effectLst/>
                        </a:rPr>
                        <a:t>1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42900" algn="l"/>
                          <a:tab pos="571500" algn="l"/>
                        </a:tabLst>
                      </a:pPr>
                      <a:r>
                        <a:rPr lang="ru-RU" sz="400" kern="1200" dirty="0">
                          <a:effectLst/>
                        </a:rPr>
                        <a:t>1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764" marR="15764" marT="3477" marB="0"/>
                </a:tc>
                <a:extLst>
                  <a:ext uri="{0D108BD9-81ED-4DB2-BD59-A6C34878D82A}">
                    <a16:rowId xmlns:a16="http://schemas.microsoft.com/office/drawing/2014/main" val="918955725"/>
                  </a:ext>
                </a:extLst>
              </a:tr>
            </a:tbl>
          </a:graphicData>
        </a:graphic>
      </p:graphicFrame>
      <p:sp>
        <p:nvSpPr>
          <p:cNvPr id="15" name="CustomShape 12">
            <a:extLst>
              <a:ext uri="{FF2B5EF4-FFF2-40B4-BE49-F238E27FC236}">
                <a16:creationId xmlns:a16="http://schemas.microsoft.com/office/drawing/2014/main" id="{63EAA31C-F759-4163-AC80-0771EAE97F10}"/>
              </a:ext>
            </a:extLst>
          </p:cNvPr>
          <p:cNvSpPr/>
          <p:nvPr/>
        </p:nvSpPr>
        <p:spPr>
          <a:xfrm>
            <a:off x="0" y="143595"/>
            <a:ext cx="4239688" cy="9772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ctr" anchorCtr="0">
            <a:spAutoFit/>
          </a:bodyPr>
          <a:lstStyle/>
          <a:p>
            <a:pPr algn="r">
              <a:lnSpc>
                <a:spcPct val="90000"/>
              </a:lnSpc>
              <a:spcBef>
                <a:spcPts val="1128"/>
              </a:spcBef>
            </a:pPr>
            <a:r>
              <a:rPr lang="ru-RU" sz="1600" b="1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ПРИМЕР ОЦЕНКИ РЕЗУЛЬТАТИВНОСТИ МЕТРОЛОГИЧЕСКОГО ОБЕСПЕЧЕНИЯ УЧАСТКОВ ЭЛЕКТРОННО-СБОРОЧНОГО 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1249580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065772-800C-45F2-9DBF-CCC9B79FED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" t="3574" r="45426" b="3574"/>
          <a:stretch/>
        </p:blipFill>
        <p:spPr>
          <a:xfrm>
            <a:off x="0" y="1"/>
            <a:ext cx="5592932" cy="5143500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FE59ECA-28B6-4D06-8656-B901455A946F}"/>
              </a:ext>
            </a:extLst>
          </p:cNvPr>
          <p:cNvCxnSpPr/>
          <p:nvPr/>
        </p:nvCxnSpPr>
        <p:spPr>
          <a:xfrm>
            <a:off x="4441375" y="955730"/>
            <a:ext cx="0" cy="3230916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916FEC-B180-4896-9CDD-7BC280609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871231" cy="51562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1566983-84F8-4B1B-B5C2-3375257B1C42}"/>
              </a:ext>
            </a:extLst>
          </p:cNvPr>
          <p:cNvSpPr txBox="1"/>
          <p:nvPr/>
        </p:nvSpPr>
        <p:spPr>
          <a:xfrm>
            <a:off x="3357153" y="712570"/>
            <a:ext cx="548538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	Методика оценки результативности прошла опробование на механических, электронно-сборочных и испытательных участках крупных машиностроительных предприятий.</a:t>
            </a:r>
          </a:p>
          <a:p>
            <a:endParaRPr lang="ru-RU" sz="1400" dirty="0"/>
          </a:p>
          <a:p>
            <a:r>
              <a:rPr lang="ru-RU" sz="1400" dirty="0"/>
              <a:t>	Основная трудность применения связана с трудоемкостью процедуры оценивания. На отдельных производственных участках приходилось рассмотреть более 80 документов для заполнения формы контрольного листа. При участии заблаговременно подготовленного представителя метрологической службы и представителя производства для оценки одного производственного участка необходимо от 0,5 до 1,5 </a:t>
            </a:r>
            <a:r>
              <a:rPr lang="ru-RU" sz="1400" dirty="0" err="1"/>
              <a:t>р.д</a:t>
            </a:r>
            <a:r>
              <a:rPr lang="ru-RU" sz="1400" dirty="0"/>
              <a:t>.</a:t>
            </a:r>
          </a:p>
          <a:p>
            <a:endParaRPr lang="ru-RU" sz="1400" dirty="0"/>
          </a:p>
          <a:p>
            <a:r>
              <a:rPr lang="ru-RU" sz="1400" dirty="0"/>
              <a:t>	Удалось избавиться от распространенной иллюзии у специалистов о хорошем состоянии измерений на предприятии при условии поверки применяемых средств измерений. 	</a:t>
            </a:r>
          </a:p>
        </p:txBody>
      </p:sp>
      <p:sp>
        <p:nvSpPr>
          <p:cNvPr id="14" name="CustomShape 12">
            <a:extLst>
              <a:ext uri="{FF2B5EF4-FFF2-40B4-BE49-F238E27FC236}">
                <a16:creationId xmlns:a16="http://schemas.microsoft.com/office/drawing/2014/main" id="{F3BD40DC-8839-4032-9234-D3997D97400C}"/>
              </a:ext>
            </a:extLst>
          </p:cNvPr>
          <p:cNvSpPr/>
          <p:nvPr/>
        </p:nvSpPr>
        <p:spPr>
          <a:xfrm>
            <a:off x="25335" y="72961"/>
            <a:ext cx="8726040" cy="3124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ctr" anchorCtr="0">
            <a:spAutoFit/>
          </a:bodyPr>
          <a:lstStyle/>
          <a:p>
            <a:pPr algn="r">
              <a:lnSpc>
                <a:spcPct val="90000"/>
              </a:lnSpc>
              <a:spcBef>
                <a:spcPts val="1128"/>
              </a:spcBef>
            </a:pPr>
            <a:r>
              <a:rPr lang="ru-RU" sz="1600" b="1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ОПЫТ ПРИМЕНЕНИЯ ОЦЕНКИ РЕЗУЛЬТАТИВНОСТИ МЕТРОЛОГИЧЕСКОГО ОБЕСПЕЧЕНИЯ </a:t>
            </a:r>
            <a:endParaRPr lang="ru-RU" sz="1600" b="0" strike="noStrike" spc="-1" dirty="0">
              <a:solidFill>
                <a:srgbClr val="F6811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091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119355D-3DDD-4CDE-95F9-468D356FC5B0}"/>
              </a:ext>
            </a:extLst>
          </p:cNvPr>
          <p:cNvGrpSpPr/>
          <p:nvPr/>
        </p:nvGrpSpPr>
        <p:grpSpPr>
          <a:xfrm>
            <a:off x="-3240" y="2645"/>
            <a:ext cx="9149699" cy="1002392"/>
            <a:chOff x="-3240" y="3527"/>
            <a:chExt cx="9149699" cy="1336522"/>
          </a:xfrm>
        </p:grpSpPr>
        <p:sp>
          <p:nvSpPr>
            <p:cNvPr id="3" name="CustomShape 10">
              <a:extLst>
                <a:ext uri="{FF2B5EF4-FFF2-40B4-BE49-F238E27FC236}">
                  <a16:creationId xmlns:a16="http://schemas.microsoft.com/office/drawing/2014/main" id="{AC846AEB-3954-4EDC-AE20-D533D4477B4D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" name="CustomShape 12">
              <a:extLst>
                <a:ext uri="{FF2B5EF4-FFF2-40B4-BE49-F238E27FC236}">
                  <a16:creationId xmlns:a16="http://schemas.microsoft.com/office/drawing/2014/main" id="{D175F2FC-8B82-4BA2-976F-0C047E6DBF1F}"/>
                </a:ext>
              </a:extLst>
            </p:cNvPr>
            <p:cNvSpPr/>
            <p:nvPr/>
          </p:nvSpPr>
          <p:spPr>
            <a:xfrm>
              <a:off x="-3240" y="204632"/>
              <a:ext cx="8726040" cy="45357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ПРИМЕНЕНИЕ КОНТРОЛЬНЫХ ОБРАЗЦОВ ПРОДУКЦИИ</a:t>
              </a:r>
            </a:p>
          </p:txBody>
        </p:sp>
        <p:sp>
          <p:nvSpPr>
            <p:cNvPr id="5" name="Прямоугольник 26">
              <a:extLst>
                <a:ext uri="{FF2B5EF4-FFF2-40B4-BE49-F238E27FC236}">
                  <a16:creationId xmlns:a16="http://schemas.microsoft.com/office/drawing/2014/main" id="{65E2D7CE-9382-4DA5-B23F-91C238665981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D7E15F-0F0B-4FD5-AFBC-3098F6E9D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7432" y="1144775"/>
            <a:ext cx="1335137" cy="6858000"/>
          </a:xfrm>
          <a:prstGeom prst="rect">
            <a:avLst/>
          </a:prstGeom>
          <a:effectLst>
            <a:glow rad="127000">
              <a:srgbClr val="00B0F0">
                <a:alpha val="25000"/>
              </a:srgbClr>
            </a:glo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4AE346-DD3F-42E7-A760-0E570869623C}"/>
              </a:ext>
            </a:extLst>
          </p:cNvPr>
          <p:cNvSpPr/>
          <p:nvPr/>
        </p:nvSpPr>
        <p:spPr>
          <a:xfrm>
            <a:off x="-3976" y="3735361"/>
            <a:ext cx="7661340" cy="1000125"/>
          </a:xfrm>
          <a:custGeom>
            <a:avLst/>
            <a:gdLst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823265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432740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654990"/>
              <a:gd name="connsiteY0" fmla="*/ 0 h 1333500"/>
              <a:gd name="connsiteX1" fmla="*/ 7499415 w 7654990"/>
              <a:gd name="connsiteY1" fmla="*/ 0 h 1333500"/>
              <a:gd name="connsiteX2" fmla="*/ 7654990 w 7654990"/>
              <a:gd name="connsiteY2" fmla="*/ 581025 h 1333500"/>
              <a:gd name="connsiteX3" fmla="*/ 7432740 w 7654990"/>
              <a:gd name="connsiteY3" fmla="*/ 1333500 h 1333500"/>
              <a:gd name="connsiteX4" fmla="*/ 0 w 7654990"/>
              <a:gd name="connsiteY4" fmla="*/ 1333500 h 1333500"/>
              <a:gd name="connsiteX5" fmla="*/ 0 w 765499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4327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3438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1340" h="1333500">
                <a:moveTo>
                  <a:pt x="0" y="0"/>
                </a:moveTo>
                <a:lnTo>
                  <a:pt x="7499415" y="0"/>
                </a:lnTo>
                <a:lnTo>
                  <a:pt x="7661340" y="441325"/>
                </a:lnTo>
                <a:lnTo>
                  <a:pt x="7343840" y="13335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3000">
                <a:srgbClr val="F05522"/>
              </a:gs>
              <a:gs pos="100000">
                <a:srgbClr val="F6811E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КОНТРОЛЬНЫЙ ОБРАЗЕЦ ПРОДУКЦИИ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4E28B5-8D0F-4A91-A830-EA923E6024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7" y="450243"/>
            <a:ext cx="4214027" cy="2292957"/>
          </a:xfrm>
          <a:prstGeom prst="rect">
            <a:avLst/>
          </a:prstGeom>
          <a:effectLst>
            <a:glow rad="127000">
              <a:srgbClr val="FFC000">
                <a:alpha val="16000"/>
              </a:srgbClr>
            </a:glo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F407AFB-CD41-438A-BB1A-74B1FAEA0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56981"/>
            <a:ext cx="4214027" cy="2292957"/>
          </a:xfrm>
          <a:prstGeom prst="rect">
            <a:avLst/>
          </a:prstGeom>
          <a:effectLst>
            <a:glow rad="127000">
              <a:schemeClr val="tx2">
                <a:lumMod val="40000"/>
                <a:lumOff val="60000"/>
                <a:alpha val="16000"/>
              </a:schemeClr>
            </a:glow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B0FF98A-4CD7-4B53-A6EC-0D484BBA6897}"/>
              </a:ext>
            </a:extLst>
          </p:cNvPr>
          <p:cNvSpPr/>
          <p:nvPr/>
        </p:nvSpPr>
        <p:spPr>
          <a:xfrm>
            <a:off x="536848" y="844946"/>
            <a:ext cx="81859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Контрольный образец - это отобранный образец изготовленного по действующей технической документации образца продукции. КО применяется в качестве средства воспроизведения параметров изделия с известными показателями точности и контролируемой стабильностью. </a:t>
            </a:r>
          </a:p>
          <a:p>
            <a:endParaRPr lang="ru-RU" dirty="0"/>
          </a:p>
          <a:p>
            <a:r>
              <a:rPr lang="ru-RU" dirty="0"/>
              <a:t>КО используется для обеспечения контроля качества измерений путем:</a:t>
            </a:r>
          </a:p>
          <a:p>
            <a:r>
              <a:rPr lang="ru-RU" dirty="0"/>
              <a:t> - проведения межлабораторных и внутренних сличений результатов измерений;</a:t>
            </a:r>
          </a:p>
          <a:p>
            <a:r>
              <a:rPr lang="ru-RU" dirty="0"/>
              <a:t> - промежуточных проверок измерительного оборудования;</a:t>
            </a:r>
          </a:p>
          <a:p>
            <a:r>
              <a:rPr lang="ru-RU" dirty="0"/>
              <a:t> - аттестации систем измерений и контрольно-испытательных стендов.</a:t>
            </a:r>
          </a:p>
        </p:txBody>
      </p:sp>
    </p:spTree>
    <p:extLst>
      <p:ext uri="{BB962C8B-B14F-4D97-AF65-F5344CB8AC3E}">
        <p14:creationId xmlns:p14="http://schemas.microsoft.com/office/powerpoint/2010/main" val="3855690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786A9212-7F4E-4B7A-9AF1-C7BA4F0287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665736" y="1174200"/>
            <a:ext cx="3294370" cy="1213427"/>
          </a:xfrm>
          <a:prstGeom prst="rect">
            <a:avLst/>
          </a:prstGeom>
          <a:effectLst>
            <a:glow rad="127000">
              <a:schemeClr val="bg2">
                <a:lumMod val="85000"/>
              </a:schemeClr>
            </a:glow>
          </a:effectLst>
        </p:spPr>
      </p:pic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9440" y="-159281"/>
            <a:ext cx="9149699" cy="1213427"/>
            <a:chOff x="-3240" y="3527"/>
            <a:chExt cx="914969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" name="CustomShape 12">
              <a:extLst>
                <a:ext uri="{FF2B5EF4-FFF2-40B4-BE49-F238E27FC236}">
                  <a16:creationId xmlns:a16="http://schemas.microsoft.com/office/drawing/2014/main" id="{FC701963-BE5C-4CE6-8681-507DF91A8ACA}"/>
                </a:ext>
              </a:extLst>
            </p:cNvPr>
            <p:cNvSpPr/>
            <p:nvPr/>
          </p:nvSpPr>
          <p:spPr>
            <a:xfrm>
              <a:off x="-3240" y="228819"/>
              <a:ext cx="8726040" cy="40519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sz="2000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ОСНОВНЫЕ ВОПРОСЫ </a:t>
              </a:r>
              <a:endParaRPr lang="ru-RU" sz="20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353132AC-FFF3-4911-BA71-BE411E9952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862" y="1598693"/>
            <a:ext cx="2917201" cy="1428754"/>
          </a:xfrm>
          <a:prstGeom prst="rect">
            <a:avLst/>
          </a:prstGeom>
          <a:effectLst>
            <a:glow rad="127000">
              <a:schemeClr val="accent1">
                <a:lumMod val="20000"/>
                <a:lumOff val="80000"/>
              </a:schemeClr>
            </a:glo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318A5D-5804-4F7B-B3B4-52B4081B1C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0"/>
            <a:ext cx="1615966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4F2FA9-7F79-4DCB-8277-BDD57DD49E71}"/>
              </a:ext>
            </a:extLst>
          </p:cNvPr>
          <p:cNvSpPr txBox="1"/>
          <p:nvPr/>
        </p:nvSpPr>
        <p:spPr>
          <a:xfrm>
            <a:off x="2118529" y="1119067"/>
            <a:ext cx="2917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Современный взгляд на «производственную» метрологию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F218AB9-B705-4D7D-8A0C-A328A929A0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 rot="10800000">
            <a:off x="2770311" y="3020414"/>
            <a:ext cx="3501580" cy="1312438"/>
          </a:xfrm>
          <a:prstGeom prst="rect">
            <a:avLst/>
          </a:prstGeom>
          <a:effectLst>
            <a:glow rad="127000">
              <a:srgbClr val="FFFF00">
                <a:alpha val="21000"/>
              </a:srgbClr>
            </a:glo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55E40E0-AEF6-4941-A828-6FFA4519CDF5}"/>
              </a:ext>
            </a:extLst>
          </p:cNvPr>
          <p:cNvSpPr txBox="1"/>
          <p:nvPr/>
        </p:nvSpPr>
        <p:spPr>
          <a:xfrm>
            <a:off x="5624429" y="1851727"/>
            <a:ext cx="2430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Обзор моделей и способов оценивания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EB1336-584C-442C-AB8F-9C3E325C055C}"/>
              </a:ext>
            </a:extLst>
          </p:cNvPr>
          <p:cNvSpPr txBox="1"/>
          <p:nvPr/>
        </p:nvSpPr>
        <p:spPr>
          <a:xfrm>
            <a:off x="3529318" y="3481973"/>
            <a:ext cx="2586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Методика оценки результативности </a:t>
            </a:r>
          </a:p>
        </p:txBody>
      </p:sp>
    </p:spTree>
    <p:extLst>
      <p:ext uri="{BB962C8B-B14F-4D97-AF65-F5344CB8AC3E}">
        <p14:creationId xmlns:p14="http://schemas.microsoft.com/office/powerpoint/2010/main" val="48501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119355D-3DDD-4CDE-95F9-468D356FC5B0}"/>
              </a:ext>
            </a:extLst>
          </p:cNvPr>
          <p:cNvGrpSpPr/>
          <p:nvPr/>
        </p:nvGrpSpPr>
        <p:grpSpPr>
          <a:xfrm>
            <a:off x="-3240" y="2645"/>
            <a:ext cx="9149699" cy="1002392"/>
            <a:chOff x="-3240" y="3527"/>
            <a:chExt cx="9149699" cy="1336522"/>
          </a:xfrm>
        </p:grpSpPr>
        <p:sp>
          <p:nvSpPr>
            <p:cNvPr id="3" name="CustomShape 10">
              <a:extLst>
                <a:ext uri="{FF2B5EF4-FFF2-40B4-BE49-F238E27FC236}">
                  <a16:creationId xmlns:a16="http://schemas.microsoft.com/office/drawing/2014/main" id="{AC846AEB-3954-4EDC-AE20-D533D4477B4D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" name="CustomShape 12">
              <a:extLst>
                <a:ext uri="{FF2B5EF4-FFF2-40B4-BE49-F238E27FC236}">
                  <a16:creationId xmlns:a16="http://schemas.microsoft.com/office/drawing/2014/main" id="{D175F2FC-8B82-4BA2-976F-0C047E6DBF1F}"/>
                </a:ext>
              </a:extLst>
            </p:cNvPr>
            <p:cNvSpPr/>
            <p:nvPr/>
          </p:nvSpPr>
          <p:spPr>
            <a:xfrm>
              <a:off x="-3240" y="204632"/>
              <a:ext cx="8726040" cy="45357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ПРИМЕНЕНИЕ КОНТРОЛЬНЫХ ОБРАЗЦОВ ПРОДУКЦИИ</a:t>
              </a:r>
            </a:p>
          </p:txBody>
        </p:sp>
        <p:sp>
          <p:nvSpPr>
            <p:cNvPr id="5" name="Прямоугольник 26">
              <a:extLst>
                <a:ext uri="{FF2B5EF4-FFF2-40B4-BE49-F238E27FC236}">
                  <a16:creationId xmlns:a16="http://schemas.microsoft.com/office/drawing/2014/main" id="{65E2D7CE-9382-4DA5-B23F-91C238665981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D7E15F-0F0B-4FD5-AFBC-3098F6E9D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7432" y="1144775"/>
            <a:ext cx="1335137" cy="6858000"/>
          </a:xfrm>
          <a:prstGeom prst="rect">
            <a:avLst/>
          </a:prstGeom>
          <a:effectLst>
            <a:glow rad="127000">
              <a:srgbClr val="00B0F0">
                <a:alpha val="25000"/>
              </a:srgbClr>
            </a:glo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4AE346-DD3F-42E7-A760-0E570869623C}"/>
              </a:ext>
            </a:extLst>
          </p:cNvPr>
          <p:cNvSpPr/>
          <p:nvPr/>
        </p:nvSpPr>
        <p:spPr>
          <a:xfrm>
            <a:off x="-3976" y="3735361"/>
            <a:ext cx="7661340" cy="1000125"/>
          </a:xfrm>
          <a:custGeom>
            <a:avLst/>
            <a:gdLst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823265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432740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654990"/>
              <a:gd name="connsiteY0" fmla="*/ 0 h 1333500"/>
              <a:gd name="connsiteX1" fmla="*/ 7499415 w 7654990"/>
              <a:gd name="connsiteY1" fmla="*/ 0 h 1333500"/>
              <a:gd name="connsiteX2" fmla="*/ 7654990 w 7654990"/>
              <a:gd name="connsiteY2" fmla="*/ 581025 h 1333500"/>
              <a:gd name="connsiteX3" fmla="*/ 7432740 w 7654990"/>
              <a:gd name="connsiteY3" fmla="*/ 1333500 h 1333500"/>
              <a:gd name="connsiteX4" fmla="*/ 0 w 7654990"/>
              <a:gd name="connsiteY4" fmla="*/ 1333500 h 1333500"/>
              <a:gd name="connsiteX5" fmla="*/ 0 w 765499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4327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3438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1340" h="1333500">
                <a:moveTo>
                  <a:pt x="0" y="0"/>
                </a:moveTo>
                <a:lnTo>
                  <a:pt x="7499415" y="0"/>
                </a:lnTo>
                <a:lnTo>
                  <a:pt x="7661340" y="441325"/>
                </a:lnTo>
                <a:lnTo>
                  <a:pt x="7343840" y="13335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3000">
                <a:srgbClr val="F05522"/>
              </a:gs>
              <a:gs pos="100000">
                <a:srgbClr val="F6811E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КОНТРОЛЬ (АТТЕСТАЦИЯ) СТЕНДОВ И СИСТЕМ ИЗМЕРЕНИЙ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4E28B5-8D0F-4A91-A830-EA923E6024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7" y="450243"/>
            <a:ext cx="4214027" cy="2292957"/>
          </a:xfrm>
          <a:prstGeom prst="rect">
            <a:avLst/>
          </a:prstGeom>
          <a:effectLst>
            <a:glow rad="127000">
              <a:srgbClr val="FFC000">
                <a:alpha val="16000"/>
              </a:srgbClr>
            </a:glo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F407AFB-CD41-438A-BB1A-74B1FAEA0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56981"/>
            <a:ext cx="4214027" cy="2292957"/>
          </a:xfrm>
          <a:prstGeom prst="rect">
            <a:avLst/>
          </a:prstGeom>
          <a:effectLst>
            <a:glow rad="127000">
              <a:schemeClr val="tx2">
                <a:lumMod val="40000"/>
                <a:lumOff val="60000"/>
                <a:alpha val="16000"/>
              </a:schemeClr>
            </a:glow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0B6783-26A8-43F2-979C-DBE0DC7CB362}"/>
              </a:ext>
            </a:extLst>
          </p:cNvPr>
          <p:cNvSpPr/>
          <p:nvPr/>
        </p:nvSpPr>
        <p:spPr>
          <a:xfrm>
            <a:off x="781050" y="448092"/>
            <a:ext cx="814197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Система измерений (СИ), </a:t>
            </a:r>
            <a:r>
              <a:rPr lang="ru-RU" sz="1600" dirty="0" err="1"/>
              <a:t>контрольно</a:t>
            </a:r>
            <a:r>
              <a:rPr lang="ru-RU" sz="1600" dirty="0"/>
              <a:t>–измерительный (испытательный) стенд (КИС) -  средства комплексного контроля образцов продукции, созданные на предприятии и состоящие из средств измерений и вспомогательных устройств, размещаемых на выделенных рабочих местах. </a:t>
            </a:r>
          </a:p>
          <a:p>
            <a:endParaRPr lang="ru-RU" sz="1600" dirty="0"/>
          </a:p>
          <a:p>
            <a:r>
              <a:rPr lang="ru-RU" sz="1600" dirty="0"/>
              <a:t>Для применения КО в качестве основного средства контроля СИ и КИС его необходимо калибровать в качестве меры параметров образца продукции. КО подвергаются первичной и периодической калибровке. </a:t>
            </a:r>
          </a:p>
          <a:p>
            <a:endParaRPr lang="ru-RU" sz="1600" dirty="0"/>
          </a:p>
          <a:p>
            <a:r>
              <a:rPr lang="ru-RU" sz="1600" dirty="0"/>
              <a:t>Первичная калибровка осуществляется после отбора образца продукции в качестве КО. Калибровка КО организуется и проводится в соответствии с требованиями, установленными на предприятии. Периодичность калибровки устанавливается на основе практического опыта применения КО. </a:t>
            </a:r>
          </a:p>
        </p:txBody>
      </p:sp>
    </p:spTree>
    <p:extLst>
      <p:ext uri="{BB962C8B-B14F-4D97-AF65-F5344CB8AC3E}">
        <p14:creationId xmlns:p14="http://schemas.microsoft.com/office/powerpoint/2010/main" val="210618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119355D-3DDD-4CDE-95F9-468D356FC5B0}"/>
              </a:ext>
            </a:extLst>
          </p:cNvPr>
          <p:cNvGrpSpPr/>
          <p:nvPr/>
        </p:nvGrpSpPr>
        <p:grpSpPr>
          <a:xfrm>
            <a:off x="-3240" y="2645"/>
            <a:ext cx="9149699" cy="1002392"/>
            <a:chOff x="-3240" y="3527"/>
            <a:chExt cx="9149699" cy="1336522"/>
          </a:xfrm>
        </p:grpSpPr>
        <p:sp>
          <p:nvSpPr>
            <p:cNvPr id="3" name="CustomShape 10">
              <a:extLst>
                <a:ext uri="{FF2B5EF4-FFF2-40B4-BE49-F238E27FC236}">
                  <a16:creationId xmlns:a16="http://schemas.microsoft.com/office/drawing/2014/main" id="{AC846AEB-3954-4EDC-AE20-D533D4477B4D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" name="CustomShape 12">
              <a:extLst>
                <a:ext uri="{FF2B5EF4-FFF2-40B4-BE49-F238E27FC236}">
                  <a16:creationId xmlns:a16="http://schemas.microsoft.com/office/drawing/2014/main" id="{D175F2FC-8B82-4BA2-976F-0C047E6DBF1F}"/>
                </a:ext>
              </a:extLst>
            </p:cNvPr>
            <p:cNvSpPr/>
            <p:nvPr/>
          </p:nvSpPr>
          <p:spPr>
            <a:xfrm>
              <a:off x="-3240" y="204632"/>
              <a:ext cx="8726040" cy="45357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ПРИМЕНЕНИЕ КОНТРОЛЬНЫХ ОБРАЗЦОВ ПРОДУКЦИИ</a:t>
              </a:r>
            </a:p>
          </p:txBody>
        </p:sp>
        <p:sp>
          <p:nvSpPr>
            <p:cNvPr id="5" name="Прямоугольник 26">
              <a:extLst>
                <a:ext uri="{FF2B5EF4-FFF2-40B4-BE49-F238E27FC236}">
                  <a16:creationId xmlns:a16="http://schemas.microsoft.com/office/drawing/2014/main" id="{65E2D7CE-9382-4DA5-B23F-91C238665981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D7E15F-0F0B-4FD5-AFBC-3098F6E9D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7432" y="1144775"/>
            <a:ext cx="1335137" cy="6858000"/>
          </a:xfrm>
          <a:prstGeom prst="rect">
            <a:avLst/>
          </a:prstGeom>
          <a:effectLst>
            <a:glow rad="127000">
              <a:srgbClr val="00B0F0">
                <a:alpha val="25000"/>
              </a:srgbClr>
            </a:glo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4AE346-DD3F-42E7-A760-0E570869623C}"/>
              </a:ext>
            </a:extLst>
          </p:cNvPr>
          <p:cNvSpPr/>
          <p:nvPr/>
        </p:nvSpPr>
        <p:spPr>
          <a:xfrm>
            <a:off x="-3976" y="3735361"/>
            <a:ext cx="7661340" cy="1000125"/>
          </a:xfrm>
          <a:custGeom>
            <a:avLst/>
            <a:gdLst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823265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432740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654990"/>
              <a:gd name="connsiteY0" fmla="*/ 0 h 1333500"/>
              <a:gd name="connsiteX1" fmla="*/ 7499415 w 7654990"/>
              <a:gd name="connsiteY1" fmla="*/ 0 h 1333500"/>
              <a:gd name="connsiteX2" fmla="*/ 7654990 w 7654990"/>
              <a:gd name="connsiteY2" fmla="*/ 581025 h 1333500"/>
              <a:gd name="connsiteX3" fmla="*/ 7432740 w 7654990"/>
              <a:gd name="connsiteY3" fmla="*/ 1333500 h 1333500"/>
              <a:gd name="connsiteX4" fmla="*/ 0 w 7654990"/>
              <a:gd name="connsiteY4" fmla="*/ 1333500 h 1333500"/>
              <a:gd name="connsiteX5" fmla="*/ 0 w 765499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4327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3438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1340" h="1333500">
                <a:moveTo>
                  <a:pt x="0" y="0"/>
                </a:moveTo>
                <a:lnTo>
                  <a:pt x="7499415" y="0"/>
                </a:lnTo>
                <a:lnTo>
                  <a:pt x="7661340" y="441325"/>
                </a:lnTo>
                <a:lnTo>
                  <a:pt x="7343840" y="13335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3000">
                <a:srgbClr val="F05522"/>
              </a:gs>
              <a:gs pos="100000">
                <a:srgbClr val="F6811E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ДОСТОВЕРНОСТЬ КОНТРОЛЯ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92CF5FB4-8119-42CB-9D17-291043C1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111" y="954331"/>
            <a:ext cx="5941347" cy="276167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0A7F4AF-8B38-4D1E-BE2C-C6AB850C14E7}"/>
              </a:ext>
            </a:extLst>
          </p:cNvPr>
          <p:cNvSpPr txBox="1"/>
          <p:nvPr/>
        </p:nvSpPr>
        <p:spPr>
          <a:xfrm>
            <a:off x="5511780" y="768060"/>
            <a:ext cx="3632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Повышение метрологической безотказности КИС при аттестации по КО между очередными поверками СИ</a:t>
            </a:r>
          </a:p>
        </p:txBody>
      </p:sp>
    </p:spTree>
    <p:extLst>
      <p:ext uri="{BB962C8B-B14F-4D97-AF65-F5344CB8AC3E}">
        <p14:creationId xmlns:p14="http://schemas.microsoft.com/office/powerpoint/2010/main" val="10101690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05D2A8D-AB3F-4A49-9D99-E22CF2D3F9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" t="20719" r="5333" b="-539"/>
          <a:stretch/>
        </p:blipFill>
        <p:spPr>
          <a:xfrm>
            <a:off x="1268845" y="-10711"/>
            <a:ext cx="7874646" cy="4540199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100960F-BFE2-42A2-BEFC-E079AEA7E7A4}"/>
              </a:ext>
            </a:extLst>
          </p:cNvPr>
          <p:cNvSpPr/>
          <p:nvPr/>
        </p:nvSpPr>
        <p:spPr>
          <a:xfrm rot="16200000">
            <a:off x="-62728" y="55511"/>
            <a:ext cx="2546282" cy="2419189"/>
          </a:xfrm>
          <a:custGeom>
            <a:avLst/>
            <a:gdLst>
              <a:gd name="connsiteX0" fmla="*/ 0 w 1846217"/>
              <a:gd name="connsiteY0" fmla="*/ 0 h 3429000"/>
              <a:gd name="connsiteX1" fmla="*/ 1846217 w 1846217"/>
              <a:gd name="connsiteY1" fmla="*/ 0 h 3429000"/>
              <a:gd name="connsiteX2" fmla="*/ 1846217 w 1846217"/>
              <a:gd name="connsiteY2" fmla="*/ 3429000 h 3429000"/>
              <a:gd name="connsiteX3" fmla="*/ 0 w 1846217"/>
              <a:gd name="connsiteY3" fmla="*/ 3429000 h 3429000"/>
              <a:gd name="connsiteX4" fmla="*/ 0 w 1846217"/>
              <a:gd name="connsiteY4" fmla="*/ 0 h 3429000"/>
              <a:gd name="connsiteX0" fmla="*/ 0 w 1846217"/>
              <a:gd name="connsiteY0" fmla="*/ 0 h 3429000"/>
              <a:gd name="connsiteX1" fmla="*/ 1846217 w 1846217"/>
              <a:gd name="connsiteY1" fmla="*/ 0 h 3429000"/>
              <a:gd name="connsiteX2" fmla="*/ 1837508 w 1846217"/>
              <a:gd name="connsiteY2" fmla="*/ 1270000 h 3429000"/>
              <a:gd name="connsiteX3" fmla="*/ 1846217 w 1846217"/>
              <a:gd name="connsiteY3" fmla="*/ 3429000 h 3429000"/>
              <a:gd name="connsiteX4" fmla="*/ 0 w 1846217"/>
              <a:gd name="connsiteY4" fmla="*/ 3429000 h 3429000"/>
              <a:gd name="connsiteX5" fmla="*/ 0 w 1846217"/>
              <a:gd name="connsiteY5" fmla="*/ 0 h 3429000"/>
              <a:gd name="connsiteX0" fmla="*/ 0 w 1846217"/>
              <a:gd name="connsiteY0" fmla="*/ 0 h 3429000"/>
              <a:gd name="connsiteX1" fmla="*/ 1846217 w 1846217"/>
              <a:gd name="connsiteY1" fmla="*/ 0 h 3429000"/>
              <a:gd name="connsiteX2" fmla="*/ 1837508 w 1846217"/>
              <a:gd name="connsiteY2" fmla="*/ 1270000 h 3429000"/>
              <a:gd name="connsiteX3" fmla="*/ 1211217 w 1846217"/>
              <a:gd name="connsiteY3" fmla="*/ 2971800 h 3429000"/>
              <a:gd name="connsiteX4" fmla="*/ 0 w 1846217"/>
              <a:gd name="connsiteY4" fmla="*/ 3429000 h 3429000"/>
              <a:gd name="connsiteX5" fmla="*/ 0 w 1846217"/>
              <a:gd name="connsiteY5" fmla="*/ 0 h 3429000"/>
              <a:gd name="connsiteX0" fmla="*/ 0 w 1837508"/>
              <a:gd name="connsiteY0" fmla="*/ 0 h 3429000"/>
              <a:gd name="connsiteX1" fmla="*/ 1376317 w 1837508"/>
              <a:gd name="connsiteY1" fmla="*/ 0 h 3429000"/>
              <a:gd name="connsiteX2" fmla="*/ 1837508 w 1837508"/>
              <a:gd name="connsiteY2" fmla="*/ 1270000 h 3429000"/>
              <a:gd name="connsiteX3" fmla="*/ 1211217 w 1837508"/>
              <a:gd name="connsiteY3" fmla="*/ 2971800 h 3429000"/>
              <a:gd name="connsiteX4" fmla="*/ 0 w 1837508"/>
              <a:gd name="connsiteY4" fmla="*/ 3429000 h 3429000"/>
              <a:gd name="connsiteX5" fmla="*/ 0 w 1837508"/>
              <a:gd name="connsiteY5" fmla="*/ 0 h 3429000"/>
              <a:gd name="connsiteX0" fmla="*/ 0 w 2015308"/>
              <a:gd name="connsiteY0" fmla="*/ 0 h 3429000"/>
              <a:gd name="connsiteX1" fmla="*/ 1376317 w 2015308"/>
              <a:gd name="connsiteY1" fmla="*/ 0 h 3429000"/>
              <a:gd name="connsiteX2" fmla="*/ 2015308 w 2015308"/>
              <a:gd name="connsiteY2" fmla="*/ 590550 h 3429000"/>
              <a:gd name="connsiteX3" fmla="*/ 1211217 w 2015308"/>
              <a:gd name="connsiteY3" fmla="*/ 2971800 h 3429000"/>
              <a:gd name="connsiteX4" fmla="*/ 0 w 2015308"/>
              <a:gd name="connsiteY4" fmla="*/ 3429000 h 3429000"/>
              <a:gd name="connsiteX5" fmla="*/ 0 w 2015308"/>
              <a:gd name="connsiteY5" fmla="*/ 0 h 3429000"/>
              <a:gd name="connsiteX0" fmla="*/ 0 w 2066108"/>
              <a:gd name="connsiteY0" fmla="*/ 0 h 3429000"/>
              <a:gd name="connsiteX1" fmla="*/ 1376317 w 2066108"/>
              <a:gd name="connsiteY1" fmla="*/ 0 h 3429000"/>
              <a:gd name="connsiteX2" fmla="*/ 2066108 w 2066108"/>
              <a:gd name="connsiteY2" fmla="*/ 679450 h 3429000"/>
              <a:gd name="connsiteX3" fmla="*/ 1211217 w 2066108"/>
              <a:gd name="connsiteY3" fmla="*/ 2971800 h 3429000"/>
              <a:gd name="connsiteX4" fmla="*/ 0 w 2066108"/>
              <a:gd name="connsiteY4" fmla="*/ 3429000 h 3429000"/>
              <a:gd name="connsiteX5" fmla="*/ 0 w 2066108"/>
              <a:gd name="connsiteY5" fmla="*/ 0 h 3429000"/>
              <a:gd name="connsiteX0" fmla="*/ 0 w 2066108"/>
              <a:gd name="connsiteY0" fmla="*/ 0 h 3429000"/>
              <a:gd name="connsiteX1" fmla="*/ 1376317 w 2066108"/>
              <a:gd name="connsiteY1" fmla="*/ 0 h 3429000"/>
              <a:gd name="connsiteX2" fmla="*/ 2066108 w 2066108"/>
              <a:gd name="connsiteY2" fmla="*/ 679450 h 3429000"/>
              <a:gd name="connsiteX3" fmla="*/ 1852567 w 2066108"/>
              <a:gd name="connsiteY3" fmla="*/ 2368550 h 3429000"/>
              <a:gd name="connsiteX4" fmla="*/ 0 w 2066108"/>
              <a:gd name="connsiteY4" fmla="*/ 3429000 h 3429000"/>
              <a:gd name="connsiteX5" fmla="*/ 0 w 2066108"/>
              <a:gd name="connsiteY5" fmla="*/ 0 h 3429000"/>
              <a:gd name="connsiteX0" fmla="*/ 0 w 2104208"/>
              <a:gd name="connsiteY0" fmla="*/ 0 h 3429000"/>
              <a:gd name="connsiteX1" fmla="*/ 1376317 w 2104208"/>
              <a:gd name="connsiteY1" fmla="*/ 0 h 3429000"/>
              <a:gd name="connsiteX2" fmla="*/ 2104208 w 2104208"/>
              <a:gd name="connsiteY2" fmla="*/ 539750 h 3429000"/>
              <a:gd name="connsiteX3" fmla="*/ 1852567 w 2104208"/>
              <a:gd name="connsiteY3" fmla="*/ 2368550 h 3429000"/>
              <a:gd name="connsiteX4" fmla="*/ 0 w 2104208"/>
              <a:gd name="connsiteY4" fmla="*/ 3429000 h 3429000"/>
              <a:gd name="connsiteX5" fmla="*/ 0 w 2104208"/>
              <a:gd name="connsiteY5" fmla="*/ 0 h 3429000"/>
              <a:gd name="connsiteX0" fmla="*/ 0 w 2002608"/>
              <a:gd name="connsiteY0" fmla="*/ 0 h 3429000"/>
              <a:gd name="connsiteX1" fmla="*/ 1376317 w 2002608"/>
              <a:gd name="connsiteY1" fmla="*/ 0 h 3429000"/>
              <a:gd name="connsiteX2" fmla="*/ 2002608 w 2002608"/>
              <a:gd name="connsiteY2" fmla="*/ 704850 h 3429000"/>
              <a:gd name="connsiteX3" fmla="*/ 1852567 w 2002608"/>
              <a:gd name="connsiteY3" fmla="*/ 2368550 h 3429000"/>
              <a:gd name="connsiteX4" fmla="*/ 0 w 2002608"/>
              <a:gd name="connsiteY4" fmla="*/ 3429000 h 3429000"/>
              <a:gd name="connsiteX5" fmla="*/ 0 w 2002608"/>
              <a:gd name="connsiteY5" fmla="*/ 0 h 3429000"/>
              <a:gd name="connsiteX0" fmla="*/ 0 w 3154317"/>
              <a:gd name="connsiteY0" fmla="*/ 0 h 3429000"/>
              <a:gd name="connsiteX1" fmla="*/ 3154317 w 3154317"/>
              <a:gd name="connsiteY1" fmla="*/ 6350 h 3429000"/>
              <a:gd name="connsiteX2" fmla="*/ 2002608 w 3154317"/>
              <a:gd name="connsiteY2" fmla="*/ 704850 h 3429000"/>
              <a:gd name="connsiteX3" fmla="*/ 1852567 w 3154317"/>
              <a:gd name="connsiteY3" fmla="*/ 2368550 h 3429000"/>
              <a:gd name="connsiteX4" fmla="*/ 0 w 3154317"/>
              <a:gd name="connsiteY4" fmla="*/ 3429000 h 3429000"/>
              <a:gd name="connsiteX5" fmla="*/ 0 w 3154317"/>
              <a:gd name="connsiteY5" fmla="*/ 0 h 3429000"/>
              <a:gd name="connsiteX0" fmla="*/ 0 w 3154317"/>
              <a:gd name="connsiteY0" fmla="*/ 0 h 3429000"/>
              <a:gd name="connsiteX1" fmla="*/ 3154317 w 3154317"/>
              <a:gd name="connsiteY1" fmla="*/ 6350 h 3429000"/>
              <a:gd name="connsiteX2" fmla="*/ 2917007 w 3154317"/>
              <a:gd name="connsiteY2" fmla="*/ 1631950 h 3429000"/>
              <a:gd name="connsiteX3" fmla="*/ 1852567 w 3154317"/>
              <a:gd name="connsiteY3" fmla="*/ 2368550 h 3429000"/>
              <a:gd name="connsiteX4" fmla="*/ 0 w 3154317"/>
              <a:gd name="connsiteY4" fmla="*/ 3429000 h 3429000"/>
              <a:gd name="connsiteX5" fmla="*/ 0 w 3154317"/>
              <a:gd name="connsiteY5" fmla="*/ 0 h 3429000"/>
              <a:gd name="connsiteX0" fmla="*/ 0 w 3171007"/>
              <a:gd name="connsiteY0" fmla="*/ 0 h 3429000"/>
              <a:gd name="connsiteX1" fmla="*/ 3154317 w 3171007"/>
              <a:gd name="connsiteY1" fmla="*/ 6350 h 3429000"/>
              <a:gd name="connsiteX2" fmla="*/ 3171007 w 3171007"/>
              <a:gd name="connsiteY2" fmla="*/ 1771650 h 3429000"/>
              <a:gd name="connsiteX3" fmla="*/ 1852567 w 3171007"/>
              <a:gd name="connsiteY3" fmla="*/ 2368550 h 3429000"/>
              <a:gd name="connsiteX4" fmla="*/ 0 w 3171007"/>
              <a:gd name="connsiteY4" fmla="*/ 3429000 h 3429000"/>
              <a:gd name="connsiteX5" fmla="*/ 0 w 3171007"/>
              <a:gd name="connsiteY5" fmla="*/ 0 h 3429000"/>
              <a:gd name="connsiteX0" fmla="*/ 0 w 3171007"/>
              <a:gd name="connsiteY0" fmla="*/ 0 h 3429000"/>
              <a:gd name="connsiteX1" fmla="*/ 3154317 w 3171007"/>
              <a:gd name="connsiteY1" fmla="*/ 6350 h 3429000"/>
              <a:gd name="connsiteX2" fmla="*/ 3171007 w 3171007"/>
              <a:gd name="connsiteY2" fmla="*/ 1771650 h 3429000"/>
              <a:gd name="connsiteX3" fmla="*/ 2017667 w 3171007"/>
              <a:gd name="connsiteY3" fmla="*/ 2736853 h 3429000"/>
              <a:gd name="connsiteX4" fmla="*/ 0 w 3171007"/>
              <a:gd name="connsiteY4" fmla="*/ 3429000 h 3429000"/>
              <a:gd name="connsiteX5" fmla="*/ 0 w 3171007"/>
              <a:gd name="connsiteY5" fmla="*/ 0 h 3429000"/>
              <a:gd name="connsiteX0" fmla="*/ 0 w 3177357"/>
              <a:gd name="connsiteY0" fmla="*/ 0 h 3429000"/>
              <a:gd name="connsiteX1" fmla="*/ 3154317 w 3177357"/>
              <a:gd name="connsiteY1" fmla="*/ 6350 h 3429000"/>
              <a:gd name="connsiteX2" fmla="*/ 3177357 w 3177357"/>
              <a:gd name="connsiteY2" fmla="*/ 1536700 h 3429000"/>
              <a:gd name="connsiteX3" fmla="*/ 2017667 w 3177357"/>
              <a:gd name="connsiteY3" fmla="*/ 2736853 h 3429000"/>
              <a:gd name="connsiteX4" fmla="*/ 0 w 3177357"/>
              <a:gd name="connsiteY4" fmla="*/ 3429000 h 3429000"/>
              <a:gd name="connsiteX5" fmla="*/ 0 w 3177357"/>
              <a:gd name="connsiteY5" fmla="*/ 0 h 3429000"/>
              <a:gd name="connsiteX0" fmla="*/ 0 w 3177357"/>
              <a:gd name="connsiteY0" fmla="*/ 0 h 2927353"/>
              <a:gd name="connsiteX1" fmla="*/ 3154317 w 3177357"/>
              <a:gd name="connsiteY1" fmla="*/ 6350 h 2927353"/>
              <a:gd name="connsiteX2" fmla="*/ 3177357 w 3177357"/>
              <a:gd name="connsiteY2" fmla="*/ 1536700 h 2927353"/>
              <a:gd name="connsiteX3" fmla="*/ 2017667 w 3177357"/>
              <a:gd name="connsiteY3" fmla="*/ 2736853 h 2927353"/>
              <a:gd name="connsiteX4" fmla="*/ 44450 w 3177357"/>
              <a:gd name="connsiteY4" fmla="*/ 2927353 h 2927353"/>
              <a:gd name="connsiteX5" fmla="*/ 0 w 3177357"/>
              <a:gd name="connsiteY5" fmla="*/ 0 h 2927353"/>
              <a:gd name="connsiteX0" fmla="*/ 0 w 3177357"/>
              <a:gd name="connsiteY0" fmla="*/ 0 h 2927353"/>
              <a:gd name="connsiteX1" fmla="*/ 3154317 w 3177357"/>
              <a:gd name="connsiteY1" fmla="*/ 6350 h 2927353"/>
              <a:gd name="connsiteX2" fmla="*/ 3177357 w 3177357"/>
              <a:gd name="connsiteY2" fmla="*/ 1371600 h 2927353"/>
              <a:gd name="connsiteX3" fmla="*/ 2017667 w 3177357"/>
              <a:gd name="connsiteY3" fmla="*/ 2736853 h 2927353"/>
              <a:gd name="connsiteX4" fmla="*/ 44450 w 3177357"/>
              <a:gd name="connsiteY4" fmla="*/ 2927353 h 2927353"/>
              <a:gd name="connsiteX5" fmla="*/ 0 w 3177357"/>
              <a:gd name="connsiteY5" fmla="*/ 0 h 2927353"/>
              <a:gd name="connsiteX0" fmla="*/ 0 w 3177357"/>
              <a:gd name="connsiteY0" fmla="*/ 0 h 2927353"/>
              <a:gd name="connsiteX1" fmla="*/ 3160667 w 3177357"/>
              <a:gd name="connsiteY1" fmla="*/ 0 h 2927353"/>
              <a:gd name="connsiteX2" fmla="*/ 3177357 w 3177357"/>
              <a:gd name="connsiteY2" fmla="*/ 1371600 h 2927353"/>
              <a:gd name="connsiteX3" fmla="*/ 2017667 w 3177357"/>
              <a:gd name="connsiteY3" fmla="*/ 2736853 h 2927353"/>
              <a:gd name="connsiteX4" fmla="*/ 44450 w 3177357"/>
              <a:gd name="connsiteY4" fmla="*/ 2927353 h 2927353"/>
              <a:gd name="connsiteX5" fmla="*/ 0 w 3177357"/>
              <a:gd name="connsiteY5" fmla="*/ 0 h 2927353"/>
              <a:gd name="connsiteX0" fmla="*/ 0 w 3160667"/>
              <a:gd name="connsiteY0" fmla="*/ 0 h 2927353"/>
              <a:gd name="connsiteX1" fmla="*/ 3160667 w 3160667"/>
              <a:gd name="connsiteY1" fmla="*/ 0 h 2927353"/>
              <a:gd name="connsiteX2" fmla="*/ 3158307 w 3160667"/>
              <a:gd name="connsiteY2" fmla="*/ 1041400 h 2927353"/>
              <a:gd name="connsiteX3" fmla="*/ 2017667 w 3160667"/>
              <a:gd name="connsiteY3" fmla="*/ 2736853 h 2927353"/>
              <a:gd name="connsiteX4" fmla="*/ 44450 w 3160667"/>
              <a:gd name="connsiteY4" fmla="*/ 2927353 h 2927353"/>
              <a:gd name="connsiteX5" fmla="*/ 0 w 3160667"/>
              <a:gd name="connsiteY5" fmla="*/ 0 h 2927353"/>
              <a:gd name="connsiteX0" fmla="*/ 0 w 3160667"/>
              <a:gd name="connsiteY0" fmla="*/ 0 h 2927353"/>
              <a:gd name="connsiteX1" fmla="*/ 3160667 w 3160667"/>
              <a:gd name="connsiteY1" fmla="*/ 0 h 2927353"/>
              <a:gd name="connsiteX2" fmla="*/ 3158307 w 3160667"/>
              <a:gd name="connsiteY2" fmla="*/ 971550 h 2927353"/>
              <a:gd name="connsiteX3" fmla="*/ 2017667 w 3160667"/>
              <a:gd name="connsiteY3" fmla="*/ 2736853 h 2927353"/>
              <a:gd name="connsiteX4" fmla="*/ 44450 w 3160667"/>
              <a:gd name="connsiteY4" fmla="*/ 2927353 h 2927353"/>
              <a:gd name="connsiteX5" fmla="*/ 0 w 3160667"/>
              <a:gd name="connsiteY5" fmla="*/ 0 h 2927353"/>
              <a:gd name="connsiteX0" fmla="*/ 0 w 3160667"/>
              <a:gd name="connsiteY0" fmla="*/ 0 h 2927353"/>
              <a:gd name="connsiteX1" fmla="*/ 3160667 w 3160667"/>
              <a:gd name="connsiteY1" fmla="*/ 0 h 2927353"/>
              <a:gd name="connsiteX2" fmla="*/ 3158307 w 3160667"/>
              <a:gd name="connsiteY2" fmla="*/ 1574800 h 2927353"/>
              <a:gd name="connsiteX3" fmla="*/ 2017667 w 3160667"/>
              <a:gd name="connsiteY3" fmla="*/ 2736853 h 2927353"/>
              <a:gd name="connsiteX4" fmla="*/ 44450 w 3160667"/>
              <a:gd name="connsiteY4" fmla="*/ 2927353 h 2927353"/>
              <a:gd name="connsiteX5" fmla="*/ 0 w 3160667"/>
              <a:gd name="connsiteY5" fmla="*/ 0 h 2927353"/>
              <a:gd name="connsiteX0" fmla="*/ 0 w 3160667"/>
              <a:gd name="connsiteY0" fmla="*/ 0 h 2927353"/>
              <a:gd name="connsiteX1" fmla="*/ 3160667 w 3160667"/>
              <a:gd name="connsiteY1" fmla="*/ 0 h 2927353"/>
              <a:gd name="connsiteX2" fmla="*/ 3158307 w 3160667"/>
              <a:gd name="connsiteY2" fmla="*/ 1574800 h 2927353"/>
              <a:gd name="connsiteX3" fmla="*/ 1198517 w 3160667"/>
              <a:gd name="connsiteY3" fmla="*/ 2393953 h 2927353"/>
              <a:gd name="connsiteX4" fmla="*/ 44450 w 3160667"/>
              <a:gd name="connsiteY4" fmla="*/ 2927353 h 2927353"/>
              <a:gd name="connsiteX5" fmla="*/ 0 w 3160667"/>
              <a:gd name="connsiteY5" fmla="*/ 0 h 2927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60667" h="2927353">
                <a:moveTo>
                  <a:pt x="0" y="0"/>
                </a:moveTo>
                <a:lnTo>
                  <a:pt x="3160667" y="0"/>
                </a:lnTo>
                <a:cubicBezTo>
                  <a:pt x="3159880" y="347133"/>
                  <a:pt x="3159094" y="1227667"/>
                  <a:pt x="3158307" y="1574800"/>
                </a:cubicBezTo>
                <a:lnTo>
                  <a:pt x="1198517" y="2393953"/>
                </a:lnTo>
                <a:lnTo>
                  <a:pt x="44450" y="292735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3000">
                <a:schemeClr val="tx2"/>
              </a:gs>
              <a:gs pos="100000">
                <a:schemeClr val="accent3">
                  <a:lumMod val="75000"/>
                </a:schemeClr>
              </a:gs>
            </a:gsLst>
            <a:lin ang="7200000" scaled="0"/>
          </a:gradFill>
          <a:ln>
            <a:noFill/>
          </a:ln>
          <a:effectLst>
            <a:outerShdw blurRad="190500" dist="12700" dir="16200000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F2C5C87-AFF1-4F82-948C-9D8FE0184DC1}"/>
              </a:ext>
            </a:extLst>
          </p:cNvPr>
          <p:cNvSpPr/>
          <p:nvPr/>
        </p:nvSpPr>
        <p:spPr>
          <a:xfrm>
            <a:off x="-9017" y="1693371"/>
            <a:ext cx="9152199" cy="3463122"/>
          </a:xfrm>
          <a:custGeom>
            <a:avLst/>
            <a:gdLst>
              <a:gd name="connsiteX0" fmla="*/ 0 w 9144000"/>
              <a:gd name="connsiteY0" fmla="*/ 0 h 4924697"/>
              <a:gd name="connsiteX1" fmla="*/ 9144000 w 9144000"/>
              <a:gd name="connsiteY1" fmla="*/ 0 h 4924697"/>
              <a:gd name="connsiteX2" fmla="*/ 9144000 w 9144000"/>
              <a:gd name="connsiteY2" fmla="*/ 4924697 h 4924697"/>
              <a:gd name="connsiteX3" fmla="*/ 0 w 9144000"/>
              <a:gd name="connsiteY3" fmla="*/ 4924697 h 4924697"/>
              <a:gd name="connsiteX4" fmla="*/ 0 w 9144000"/>
              <a:gd name="connsiteY4" fmla="*/ 0 h 4924697"/>
              <a:gd name="connsiteX0" fmla="*/ 0 w 9144000"/>
              <a:gd name="connsiteY0" fmla="*/ 17417 h 4942114"/>
              <a:gd name="connsiteX1" fmla="*/ 2368731 w 9144000"/>
              <a:gd name="connsiteY1" fmla="*/ 0 h 4942114"/>
              <a:gd name="connsiteX2" fmla="*/ 9144000 w 9144000"/>
              <a:gd name="connsiteY2" fmla="*/ 17417 h 4942114"/>
              <a:gd name="connsiteX3" fmla="*/ 9144000 w 9144000"/>
              <a:gd name="connsiteY3" fmla="*/ 4942114 h 4942114"/>
              <a:gd name="connsiteX4" fmla="*/ 0 w 9144000"/>
              <a:gd name="connsiteY4" fmla="*/ 4942114 h 4942114"/>
              <a:gd name="connsiteX5" fmla="*/ 0 w 9144000"/>
              <a:gd name="connsiteY5" fmla="*/ 17417 h 4942114"/>
              <a:gd name="connsiteX0" fmla="*/ 0 w 9152708"/>
              <a:gd name="connsiteY0" fmla="*/ 1236617 h 4942114"/>
              <a:gd name="connsiteX1" fmla="*/ 2377439 w 9152708"/>
              <a:gd name="connsiteY1" fmla="*/ 0 h 4942114"/>
              <a:gd name="connsiteX2" fmla="*/ 9152708 w 9152708"/>
              <a:gd name="connsiteY2" fmla="*/ 17417 h 4942114"/>
              <a:gd name="connsiteX3" fmla="*/ 9152708 w 9152708"/>
              <a:gd name="connsiteY3" fmla="*/ 4942114 h 4942114"/>
              <a:gd name="connsiteX4" fmla="*/ 8708 w 9152708"/>
              <a:gd name="connsiteY4" fmla="*/ 4942114 h 4942114"/>
              <a:gd name="connsiteX5" fmla="*/ 0 w 9152708"/>
              <a:gd name="connsiteY5" fmla="*/ 1236617 h 4942114"/>
              <a:gd name="connsiteX0" fmla="*/ 0 w 9152708"/>
              <a:gd name="connsiteY0" fmla="*/ 1236617 h 4942114"/>
              <a:gd name="connsiteX1" fmla="*/ 2377439 w 9152708"/>
              <a:gd name="connsiteY1" fmla="*/ 0 h 4942114"/>
              <a:gd name="connsiteX2" fmla="*/ 9152708 w 9152708"/>
              <a:gd name="connsiteY2" fmla="*/ 2316480 h 4942114"/>
              <a:gd name="connsiteX3" fmla="*/ 9152708 w 9152708"/>
              <a:gd name="connsiteY3" fmla="*/ 4942114 h 4942114"/>
              <a:gd name="connsiteX4" fmla="*/ 8708 w 9152708"/>
              <a:gd name="connsiteY4" fmla="*/ 4942114 h 4942114"/>
              <a:gd name="connsiteX5" fmla="*/ 0 w 9152708"/>
              <a:gd name="connsiteY5" fmla="*/ 1236617 h 494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2708" h="4942114">
                <a:moveTo>
                  <a:pt x="0" y="1236617"/>
                </a:moveTo>
                <a:lnTo>
                  <a:pt x="2377439" y="0"/>
                </a:lnTo>
                <a:lnTo>
                  <a:pt x="9152708" y="2316480"/>
                </a:lnTo>
                <a:lnTo>
                  <a:pt x="9152708" y="4942114"/>
                </a:lnTo>
                <a:lnTo>
                  <a:pt x="8708" y="4942114"/>
                </a:lnTo>
                <a:cubicBezTo>
                  <a:pt x="5805" y="3706948"/>
                  <a:pt x="2903" y="2471783"/>
                  <a:pt x="0" y="12366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CustomShape 2">
            <a:extLst>
              <a:ext uri="{FF2B5EF4-FFF2-40B4-BE49-F238E27FC236}">
                <a16:creationId xmlns:a16="http://schemas.microsoft.com/office/drawing/2014/main" id="{9B9CA938-9B86-447F-A674-63477003F7FE}"/>
              </a:ext>
            </a:extLst>
          </p:cNvPr>
          <p:cNvSpPr/>
          <p:nvPr/>
        </p:nvSpPr>
        <p:spPr>
          <a:xfrm>
            <a:off x="1324713" y="1920141"/>
            <a:ext cx="4628785" cy="11988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000" b="1" strike="noStrike" spc="-1" dirty="0">
                <a:solidFill>
                  <a:srgbClr val="F6811E"/>
                </a:solidFill>
                <a:latin typeface="Calibri"/>
              </a:rPr>
              <a:t>СПАСИБО </a:t>
            </a:r>
            <a:br>
              <a:rPr lang="ru-RU" sz="4000" b="1" spc="-1" dirty="0">
                <a:solidFill>
                  <a:srgbClr val="F6811E"/>
                </a:solidFill>
                <a:latin typeface="Calibri"/>
              </a:rPr>
            </a:br>
            <a:r>
              <a:rPr lang="ru-RU" sz="4000" b="1" strike="noStrike" spc="-1" dirty="0">
                <a:solidFill>
                  <a:srgbClr val="F6811E"/>
                </a:solidFill>
                <a:latin typeface="Calibri"/>
              </a:rPr>
              <a:t>ЗА ВНИМАНИЕ!</a:t>
            </a:r>
            <a:endParaRPr lang="ru-RU" sz="4000" b="0" strike="noStrike" spc="-1" dirty="0">
              <a:solidFill>
                <a:srgbClr val="F6811E"/>
              </a:solidFill>
              <a:latin typeface="Arial"/>
            </a:endParaRPr>
          </a:p>
        </p:txBody>
      </p:sp>
      <p:sp>
        <p:nvSpPr>
          <p:cNvPr id="24" name="Прямоугольник 26">
            <a:extLst>
              <a:ext uri="{FF2B5EF4-FFF2-40B4-BE49-F238E27FC236}">
                <a16:creationId xmlns:a16="http://schemas.microsoft.com/office/drawing/2014/main" id="{EFA9DF62-50BF-4B53-A39E-F97EE0BEDAFC}"/>
              </a:ext>
            </a:extLst>
          </p:cNvPr>
          <p:cNvSpPr/>
          <p:nvPr/>
        </p:nvSpPr>
        <p:spPr>
          <a:xfrm rot="5400000" flipH="1">
            <a:off x="7728441" y="-797040"/>
            <a:ext cx="630496" cy="2218654"/>
          </a:xfrm>
          <a:custGeom>
            <a:avLst/>
            <a:gdLst>
              <a:gd name="connsiteX0" fmla="*/ 0 w 878889"/>
              <a:gd name="connsiteY0" fmla="*/ 0 h 568171"/>
              <a:gd name="connsiteX1" fmla="*/ 878889 w 878889"/>
              <a:gd name="connsiteY1" fmla="*/ 0 h 568171"/>
              <a:gd name="connsiteX2" fmla="*/ 878889 w 878889"/>
              <a:gd name="connsiteY2" fmla="*/ 568171 h 568171"/>
              <a:gd name="connsiteX3" fmla="*/ 0 w 878889"/>
              <a:gd name="connsiteY3" fmla="*/ 568171 h 568171"/>
              <a:gd name="connsiteX4" fmla="*/ 0 w 878889"/>
              <a:gd name="connsiteY4" fmla="*/ 0 h 568171"/>
              <a:gd name="connsiteX0" fmla="*/ 0 w 1055102"/>
              <a:gd name="connsiteY0" fmla="*/ 90488 h 568171"/>
              <a:gd name="connsiteX1" fmla="*/ 1055102 w 1055102"/>
              <a:gd name="connsiteY1" fmla="*/ 0 h 568171"/>
              <a:gd name="connsiteX2" fmla="*/ 1055102 w 1055102"/>
              <a:gd name="connsiteY2" fmla="*/ 568171 h 568171"/>
              <a:gd name="connsiteX3" fmla="*/ 176213 w 1055102"/>
              <a:gd name="connsiteY3" fmla="*/ 568171 h 568171"/>
              <a:gd name="connsiteX4" fmla="*/ 0 w 1055102"/>
              <a:gd name="connsiteY4" fmla="*/ 90488 h 568171"/>
              <a:gd name="connsiteX0" fmla="*/ 0 w 1055102"/>
              <a:gd name="connsiteY0" fmla="*/ 90488 h 568171"/>
              <a:gd name="connsiteX1" fmla="*/ 1055102 w 1055102"/>
              <a:gd name="connsiteY1" fmla="*/ 0 h 568171"/>
              <a:gd name="connsiteX2" fmla="*/ 1055102 w 1055102"/>
              <a:gd name="connsiteY2" fmla="*/ 568171 h 568171"/>
              <a:gd name="connsiteX3" fmla="*/ 252413 w 1055102"/>
              <a:gd name="connsiteY3" fmla="*/ 563408 h 568171"/>
              <a:gd name="connsiteX4" fmla="*/ 0 w 1055102"/>
              <a:gd name="connsiteY4" fmla="*/ 90488 h 568171"/>
              <a:gd name="connsiteX0" fmla="*/ 0 w 1055102"/>
              <a:gd name="connsiteY0" fmla="*/ 90488 h 568171"/>
              <a:gd name="connsiteX1" fmla="*/ 1055102 w 1055102"/>
              <a:gd name="connsiteY1" fmla="*/ 0 h 568171"/>
              <a:gd name="connsiteX2" fmla="*/ 1055102 w 1055102"/>
              <a:gd name="connsiteY2" fmla="*/ 568171 h 568171"/>
              <a:gd name="connsiteX3" fmla="*/ 147638 w 1055102"/>
              <a:gd name="connsiteY3" fmla="*/ 563408 h 568171"/>
              <a:gd name="connsiteX4" fmla="*/ 0 w 1055102"/>
              <a:gd name="connsiteY4" fmla="*/ 90488 h 568171"/>
              <a:gd name="connsiteX0" fmla="*/ 0 w 993189"/>
              <a:gd name="connsiteY0" fmla="*/ 71438 h 568171"/>
              <a:gd name="connsiteX1" fmla="*/ 993189 w 993189"/>
              <a:gd name="connsiteY1" fmla="*/ 0 h 568171"/>
              <a:gd name="connsiteX2" fmla="*/ 993189 w 993189"/>
              <a:gd name="connsiteY2" fmla="*/ 568171 h 568171"/>
              <a:gd name="connsiteX3" fmla="*/ 85725 w 993189"/>
              <a:gd name="connsiteY3" fmla="*/ 563408 h 568171"/>
              <a:gd name="connsiteX4" fmla="*/ 0 w 993189"/>
              <a:gd name="connsiteY4" fmla="*/ 71438 h 568171"/>
              <a:gd name="connsiteX0" fmla="*/ 0 w 993189"/>
              <a:gd name="connsiteY0" fmla="*/ 238126 h 734859"/>
              <a:gd name="connsiteX1" fmla="*/ 993189 w 993189"/>
              <a:gd name="connsiteY1" fmla="*/ 0 h 734859"/>
              <a:gd name="connsiteX2" fmla="*/ 993189 w 993189"/>
              <a:gd name="connsiteY2" fmla="*/ 734859 h 734859"/>
              <a:gd name="connsiteX3" fmla="*/ 85725 w 993189"/>
              <a:gd name="connsiteY3" fmla="*/ 730096 h 734859"/>
              <a:gd name="connsiteX4" fmla="*/ 0 w 993189"/>
              <a:gd name="connsiteY4" fmla="*/ 238126 h 734859"/>
              <a:gd name="connsiteX0" fmla="*/ 0 w 983664"/>
              <a:gd name="connsiteY0" fmla="*/ 176213 h 734859"/>
              <a:gd name="connsiteX1" fmla="*/ 983664 w 983664"/>
              <a:gd name="connsiteY1" fmla="*/ 0 h 734859"/>
              <a:gd name="connsiteX2" fmla="*/ 983664 w 983664"/>
              <a:gd name="connsiteY2" fmla="*/ 734859 h 734859"/>
              <a:gd name="connsiteX3" fmla="*/ 76200 w 983664"/>
              <a:gd name="connsiteY3" fmla="*/ 730096 h 734859"/>
              <a:gd name="connsiteX4" fmla="*/ 0 w 983664"/>
              <a:gd name="connsiteY4" fmla="*/ 176213 h 734859"/>
              <a:gd name="connsiteX0" fmla="*/ 0 w 983664"/>
              <a:gd name="connsiteY0" fmla="*/ 176213 h 1606396"/>
              <a:gd name="connsiteX1" fmla="*/ 983664 w 983664"/>
              <a:gd name="connsiteY1" fmla="*/ 0 h 1606396"/>
              <a:gd name="connsiteX2" fmla="*/ 421689 w 983664"/>
              <a:gd name="connsiteY2" fmla="*/ 1606396 h 1606396"/>
              <a:gd name="connsiteX3" fmla="*/ 76200 w 983664"/>
              <a:gd name="connsiteY3" fmla="*/ 730096 h 1606396"/>
              <a:gd name="connsiteX4" fmla="*/ 0 w 983664"/>
              <a:gd name="connsiteY4" fmla="*/ 176213 h 1606396"/>
              <a:gd name="connsiteX0" fmla="*/ 0 w 983664"/>
              <a:gd name="connsiteY0" fmla="*/ 176213 h 1606396"/>
              <a:gd name="connsiteX1" fmla="*/ 983664 w 983664"/>
              <a:gd name="connsiteY1" fmla="*/ 0 h 1606396"/>
              <a:gd name="connsiteX2" fmla="*/ 421689 w 983664"/>
              <a:gd name="connsiteY2" fmla="*/ 1606396 h 1606396"/>
              <a:gd name="connsiteX3" fmla="*/ 176212 w 983664"/>
              <a:gd name="connsiteY3" fmla="*/ 758671 h 1606396"/>
              <a:gd name="connsiteX4" fmla="*/ 0 w 983664"/>
              <a:gd name="connsiteY4" fmla="*/ 176213 h 1606396"/>
              <a:gd name="connsiteX0" fmla="*/ 0 w 983664"/>
              <a:gd name="connsiteY0" fmla="*/ 176213 h 1606396"/>
              <a:gd name="connsiteX1" fmla="*/ 983664 w 983664"/>
              <a:gd name="connsiteY1" fmla="*/ 0 h 1606396"/>
              <a:gd name="connsiteX2" fmla="*/ 421689 w 983664"/>
              <a:gd name="connsiteY2" fmla="*/ 1606396 h 1606396"/>
              <a:gd name="connsiteX3" fmla="*/ 166687 w 983664"/>
              <a:gd name="connsiteY3" fmla="*/ 763434 h 1606396"/>
              <a:gd name="connsiteX4" fmla="*/ 0 w 983664"/>
              <a:gd name="connsiteY4" fmla="*/ 176213 h 1606396"/>
              <a:gd name="connsiteX0" fmla="*/ 0 w 421689"/>
              <a:gd name="connsiteY0" fmla="*/ 219076 h 1649259"/>
              <a:gd name="connsiteX1" fmla="*/ 416927 w 421689"/>
              <a:gd name="connsiteY1" fmla="*/ 0 h 1649259"/>
              <a:gd name="connsiteX2" fmla="*/ 421689 w 421689"/>
              <a:gd name="connsiteY2" fmla="*/ 1649259 h 1649259"/>
              <a:gd name="connsiteX3" fmla="*/ 166687 w 421689"/>
              <a:gd name="connsiteY3" fmla="*/ 806297 h 1649259"/>
              <a:gd name="connsiteX4" fmla="*/ 0 w 421689"/>
              <a:gd name="connsiteY4" fmla="*/ 219076 h 1649259"/>
              <a:gd name="connsiteX0" fmla="*/ 0 w 417385"/>
              <a:gd name="connsiteY0" fmla="*/ 219076 h 1320647"/>
              <a:gd name="connsiteX1" fmla="*/ 416927 w 417385"/>
              <a:gd name="connsiteY1" fmla="*/ 0 h 1320647"/>
              <a:gd name="connsiteX2" fmla="*/ 416927 w 417385"/>
              <a:gd name="connsiteY2" fmla="*/ 1320647 h 1320647"/>
              <a:gd name="connsiteX3" fmla="*/ 166687 w 417385"/>
              <a:gd name="connsiteY3" fmla="*/ 806297 h 1320647"/>
              <a:gd name="connsiteX4" fmla="*/ 0 w 417385"/>
              <a:gd name="connsiteY4" fmla="*/ 219076 h 1320647"/>
              <a:gd name="connsiteX0" fmla="*/ 0 w 417385"/>
              <a:gd name="connsiteY0" fmla="*/ 219076 h 1320647"/>
              <a:gd name="connsiteX1" fmla="*/ 416927 w 417385"/>
              <a:gd name="connsiteY1" fmla="*/ 0 h 1320647"/>
              <a:gd name="connsiteX2" fmla="*/ 416927 w 417385"/>
              <a:gd name="connsiteY2" fmla="*/ 1320647 h 1320647"/>
              <a:gd name="connsiteX3" fmla="*/ 157162 w 417385"/>
              <a:gd name="connsiteY3" fmla="*/ 706284 h 1320647"/>
              <a:gd name="connsiteX4" fmla="*/ 0 w 417385"/>
              <a:gd name="connsiteY4" fmla="*/ 219076 h 1320647"/>
              <a:gd name="connsiteX0" fmla="*/ 0 w 417385"/>
              <a:gd name="connsiteY0" fmla="*/ 219076 h 1320647"/>
              <a:gd name="connsiteX1" fmla="*/ 416927 w 417385"/>
              <a:gd name="connsiteY1" fmla="*/ 0 h 1320647"/>
              <a:gd name="connsiteX2" fmla="*/ 416927 w 417385"/>
              <a:gd name="connsiteY2" fmla="*/ 1320647 h 1320647"/>
              <a:gd name="connsiteX3" fmla="*/ 176212 w 417385"/>
              <a:gd name="connsiteY3" fmla="*/ 696759 h 1320647"/>
              <a:gd name="connsiteX4" fmla="*/ 0 w 417385"/>
              <a:gd name="connsiteY4" fmla="*/ 219076 h 1320647"/>
              <a:gd name="connsiteX0" fmla="*/ 0 w 426452"/>
              <a:gd name="connsiteY0" fmla="*/ 219076 h 1334935"/>
              <a:gd name="connsiteX1" fmla="*/ 416927 w 426452"/>
              <a:gd name="connsiteY1" fmla="*/ 0 h 1334935"/>
              <a:gd name="connsiteX2" fmla="*/ 426452 w 426452"/>
              <a:gd name="connsiteY2" fmla="*/ 1334935 h 1334935"/>
              <a:gd name="connsiteX3" fmla="*/ 176212 w 426452"/>
              <a:gd name="connsiteY3" fmla="*/ 696759 h 1334935"/>
              <a:gd name="connsiteX4" fmla="*/ 0 w 426452"/>
              <a:gd name="connsiteY4" fmla="*/ 219076 h 1334935"/>
              <a:gd name="connsiteX0" fmla="*/ 0 w 426452"/>
              <a:gd name="connsiteY0" fmla="*/ 219076 h 1334935"/>
              <a:gd name="connsiteX1" fmla="*/ 416927 w 426452"/>
              <a:gd name="connsiteY1" fmla="*/ 0 h 1334935"/>
              <a:gd name="connsiteX2" fmla="*/ 426452 w 426452"/>
              <a:gd name="connsiteY2" fmla="*/ 1334935 h 1334935"/>
              <a:gd name="connsiteX3" fmla="*/ 176212 w 426452"/>
              <a:gd name="connsiteY3" fmla="*/ 696759 h 1334935"/>
              <a:gd name="connsiteX4" fmla="*/ 0 w 426452"/>
              <a:gd name="connsiteY4" fmla="*/ 219076 h 1334935"/>
              <a:gd name="connsiteX0" fmla="*/ 0 w 420102"/>
              <a:gd name="connsiteY0" fmla="*/ 219076 h 1331760"/>
              <a:gd name="connsiteX1" fmla="*/ 416927 w 420102"/>
              <a:gd name="connsiteY1" fmla="*/ 0 h 1331760"/>
              <a:gd name="connsiteX2" fmla="*/ 420102 w 420102"/>
              <a:gd name="connsiteY2" fmla="*/ 1331760 h 1331760"/>
              <a:gd name="connsiteX3" fmla="*/ 176212 w 420102"/>
              <a:gd name="connsiteY3" fmla="*/ 696759 h 1331760"/>
              <a:gd name="connsiteX4" fmla="*/ 0 w 420102"/>
              <a:gd name="connsiteY4" fmla="*/ 219076 h 1331760"/>
              <a:gd name="connsiteX0" fmla="*/ 0 w 423533"/>
              <a:gd name="connsiteY0" fmla="*/ 219076 h 1331760"/>
              <a:gd name="connsiteX1" fmla="*/ 423277 w 423533"/>
              <a:gd name="connsiteY1" fmla="*/ 0 h 1331760"/>
              <a:gd name="connsiteX2" fmla="*/ 420102 w 423533"/>
              <a:gd name="connsiteY2" fmla="*/ 1331760 h 1331760"/>
              <a:gd name="connsiteX3" fmla="*/ 176212 w 423533"/>
              <a:gd name="connsiteY3" fmla="*/ 696759 h 1331760"/>
              <a:gd name="connsiteX4" fmla="*/ 0 w 423533"/>
              <a:gd name="connsiteY4" fmla="*/ 219076 h 1331760"/>
              <a:gd name="connsiteX0" fmla="*/ 0 w 423659"/>
              <a:gd name="connsiteY0" fmla="*/ 219076 h 1336522"/>
              <a:gd name="connsiteX1" fmla="*/ 423277 w 423659"/>
              <a:gd name="connsiteY1" fmla="*/ 0 h 1336522"/>
              <a:gd name="connsiteX2" fmla="*/ 422483 w 423659"/>
              <a:gd name="connsiteY2" fmla="*/ 1336522 h 1336522"/>
              <a:gd name="connsiteX3" fmla="*/ 176212 w 423659"/>
              <a:gd name="connsiteY3" fmla="*/ 696759 h 1336522"/>
              <a:gd name="connsiteX4" fmla="*/ 0 w 423659"/>
              <a:gd name="connsiteY4" fmla="*/ 219076 h 1336522"/>
              <a:gd name="connsiteX0" fmla="*/ 0 w 423659"/>
              <a:gd name="connsiteY0" fmla="*/ 219076 h 1334122"/>
              <a:gd name="connsiteX1" fmla="*/ 423277 w 423659"/>
              <a:gd name="connsiteY1" fmla="*/ 0 h 1334122"/>
              <a:gd name="connsiteX2" fmla="*/ 422483 w 423659"/>
              <a:gd name="connsiteY2" fmla="*/ 1334122 h 1334122"/>
              <a:gd name="connsiteX3" fmla="*/ 176212 w 423659"/>
              <a:gd name="connsiteY3" fmla="*/ 696759 h 1334122"/>
              <a:gd name="connsiteX4" fmla="*/ 0 w 423659"/>
              <a:gd name="connsiteY4" fmla="*/ 219076 h 1334122"/>
              <a:gd name="connsiteX0" fmla="*/ 0 w 425933"/>
              <a:gd name="connsiteY0" fmla="*/ 0 h 1115046"/>
              <a:gd name="connsiteX1" fmla="*/ 425677 w 425933"/>
              <a:gd name="connsiteY1" fmla="*/ 4134 h 1115046"/>
              <a:gd name="connsiteX2" fmla="*/ 422483 w 425933"/>
              <a:gd name="connsiteY2" fmla="*/ 1115046 h 1115046"/>
              <a:gd name="connsiteX3" fmla="*/ 176212 w 425933"/>
              <a:gd name="connsiteY3" fmla="*/ 477683 h 1115046"/>
              <a:gd name="connsiteX4" fmla="*/ 0 w 425933"/>
              <a:gd name="connsiteY4" fmla="*/ 0 h 1115046"/>
              <a:gd name="connsiteX0" fmla="*/ 0 w 423660"/>
              <a:gd name="connsiteY0" fmla="*/ 3068 h 1118114"/>
              <a:gd name="connsiteX1" fmla="*/ 423278 w 423660"/>
              <a:gd name="connsiteY1" fmla="*/ 0 h 1118114"/>
              <a:gd name="connsiteX2" fmla="*/ 422483 w 423660"/>
              <a:gd name="connsiteY2" fmla="*/ 1118114 h 1118114"/>
              <a:gd name="connsiteX3" fmla="*/ 176212 w 423660"/>
              <a:gd name="connsiteY3" fmla="*/ 480751 h 1118114"/>
              <a:gd name="connsiteX4" fmla="*/ 0 w 423660"/>
              <a:gd name="connsiteY4" fmla="*/ 3068 h 111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660" h="1118114">
                <a:moveTo>
                  <a:pt x="0" y="3068"/>
                </a:moveTo>
                <a:lnTo>
                  <a:pt x="423278" y="0"/>
                </a:lnTo>
                <a:cubicBezTo>
                  <a:pt x="424865" y="549753"/>
                  <a:pt x="420896" y="568361"/>
                  <a:pt x="422483" y="1118114"/>
                </a:cubicBezTo>
                <a:lnTo>
                  <a:pt x="176212" y="480751"/>
                </a:lnTo>
                <a:lnTo>
                  <a:pt x="0" y="3068"/>
                </a:lnTo>
                <a:close/>
              </a:path>
            </a:pathLst>
          </a:custGeom>
          <a:gradFill>
            <a:gsLst>
              <a:gs pos="23000">
                <a:srgbClr val="F05522"/>
              </a:gs>
              <a:gs pos="100000">
                <a:srgbClr val="F6811E"/>
              </a:gs>
            </a:gsLst>
            <a:lin ang="7200000" scaled="0"/>
          </a:gradFill>
          <a:ln>
            <a:noFill/>
          </a:ln>
          <a:effectLst>
            <a:outerShdw blurRad="190500" dist="127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695D40-2EA1-4D6B-B026-9AE6B6A7BE0A}"/>
              </a:ext>
            </a:extLst>
          </p:cNvPr>
          <p:cNvSpPr txBox="1"/>
          <p:nvPr/>
        </p:nvSpPr>
        <p:spPr>
          <a:xfrm>
            <a:off x="7463380" y="4623624"/>
            <a:ext cx="168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3"/>
              </a:rPr>
              <a:t>www.dipaul.ru</a:t>
            </a:r>
            <a:r>
              <a:rPr lang="en-US" sz="1400" dirty="0"/>
              <a:t> </a:t>
            </a:r>
          </a:p>
          <a:p>
            <a:r>
              <a:rPr lang="en-US" sz="1400" dirty="0"/>
              <a:t> +7(812)702–12–66</a:t>
            </a:r>
            <a:endParaRPr lang="ru-RU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5DE28E-5162-4CCA-999C-8B00FD22A1AF}"/>
              </a:ext>
            </a:extLst>
          </p:cNvPr>
          <p:cNvSpPr txBox="1"/>
          <p:nvPr/>
        </p:nvSpPr>
        <p:spPr>
          <a:xfrm>
            <a:off x="1023104" y="3030626"/>
            <a:ext cx="5810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Кривов Анатолий Сергеевич</a:t>
            </a:r>
          </a:p>
          <a:p>
            <a:r>
              <a:rPr lang="ru-RU" dirty="0"/>
              <a:t>Д.т.н., профессор, Заслуженный метролог РФ</a:t>
            </a:r>
          </a:p>
          <a:p>
            <a:r>
              <a:rPr lang="en-US" dirty="0">
                <a:hlinkClick r:id="rId4"/>
              </a:rPr>
              <a:t>mapip@bk.ru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ask@dipaul.ru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CFDBEE-4A70-46D1-A912-73F602B730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539808"/>
            <a:ext cx="3597994" cy="58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87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2D02FF5-6A63-4C83-B164-D710D92D6A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704" y="430564"/>
            <a:ext cx="2413284" cy="1386728"/>
          </a:xfrm>
          <a:prstGeom prst="rect">
            <a:avLst/>
          </a:prstGeom>
          <a:effectLst>
            <a:glow rad="127000">
              <a:schemeClr val="tx2">
                <a:lumMod val="20000"/>
                <a:lumOff val="80000"/>
              </a:schemeClr>
            </a:glo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E2BDA16-186A-4E94-A43E-D917B9B96F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493" y="522540"/>
            <a:ext cx="2825426" cy="1386728"/>
          </a:xfrm>
          <a:prstGeom prst="rect">
            <a:avLst/>
          </a:prstGeom>
          <a:noFill/>
          <a:effectLst>
            <a:glow rad="1016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119355D-3DDD-4CDE-95F9-468D356FC5B0}"/>
              </a:ext>
            </a:extLst>
          </p:cNvPr>
          <p:cNvGrpSpPr/>
          <p:nvPr/>
        </p:nvGrpSpPr>
        <p:grpSpPr>
          <a:xfrm>
            <a:off x="-3240" y="2645"/>
            <a:ext cx="9149699" cy="1002392"/>
            <a:chOff x="-3240" y="3527"/>
            <a:chExt cx="9149699" cy="1336522"/>
          </a:xfrm>
        </p:grpSpPr>
        <p:sp>
          <p:nvSpPr>
            <p:cNvPr id="3" name="CustomShape 10">
              <a:extLst>
                <a:ext uri="{FF2B5EF4-FFF2-40B4-BE49-F238E27FC236}">
                  <a16:creationId xmlns:a16="http://schemas.microsoft.com/office/drawing/2014/main" id="{AC846AEB-3954-4EDC-AE20-D533D4477B4D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" name="CustomShape 12">
              <a:extLst>
                <a:ext uri="{FF2B5EF4-FFF2-40B4-BE49-F238E27FC236}">
                  <a16:creationId xmlns:a16="http://schemas.microsoft.com/office/drawing/2014/main" id="{D175F2FC-8B82-4BA2-976F-0C047E6DBF1F}"/>
                </a:ext>
              </a:extLst>
            </p:cNvPr>
            <p:cNvSpPr/>
            <p:nvPr/>
          </p:nvSpPr>
          <p:spPr>
            <a:xfrm>
              <a:off x="-3240" y="204632"/>
              <a:ext cx="8726040" cy="45357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МЕТРОЛОГИЧЕСКОЕ ОБЕСПЕЧЕНИЕ ПРЕДПРИЯТИЯ</a:t>
              </a:r>
              <a:endParaRPr lang="ru-RU" sz="18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Прямоугольник 26">
              <a:extLst>
                <a:ext uri="{FF2B5EF4-FFF2-40B4-BE49-F238E27FC236}">
                  <a16:creationId xmlns:a16="http://schemas.microsoft.com/office/drawing/2014/main" id="{65E2D7CE-9382-4DA5-B23F-91C238665981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4AE346-DD3F-42E7-A760-0E570869623C}"/>
              </a:ext>
            </a:extLst>
          </p:cNvPr>
          <p:cNvSpPr/>
          <p:nvPr/>
        </p:nvSpPr>
        <p:spPr>
          <a:xfrm>
            <a:off x="-3976" y="3735361"/>
            <a:ext cx="3446039" cy="1000125"/>
          </a:xfrm>
          <a:custGeom>
            <a:avLst/>
            <a:gdLst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823265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432740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654990"/>
              <a:gd name="connsiteY0" fmla="*/ 0 h 1333500"/>
              <a:gd name="connsiteX1" fmla="*/ 7499415 w 7654990"/>
              <a:gd name="connsiteY1" fmla="*/ 0 h 1333500"/>
              <a:gd name="connsiteX2" fmla="*/ 7654990 w 7654990"/>
              <a:gd name="connsiteY2" fmla="*/ 581025 h 1333500"/>
              <a:gd name="connsiteX3" fmla="*/ 7432740 w 7654990"/>
              <a:gd name="connsiteY3" fmla="*/ 1333500 h 1333500"/>
              <a:gd name="connsiteX4" fmla="*/ 0 w 7654990"/>
              <a:gd name="connsiteY4" fmla="*/ 1333500 h 1333500"/>
              <a:gd name="connsiteX5" fmla="*/ 0 w 765499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4327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3438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1340" h="1333500">
                <a:moveTo>
                  <a:pt x="0" y="0"/>
                </a:moveTo>
                <a:lnTo>
                  <a:pt x="7499415" y="0"/>
                </a:lnTo>
                <a:lnTo>
                  <a:pt x="7661340" y="441325"/>
                </a:lnTo>
                <a:lnTo>
                  <a:pt x="7343840" y="13335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3000">
                <a:srgbClr val="F05522"/>
              </a:gs>
              <a:gs pos="100000">
                <a:srgbClr val="F6811E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4E28B5-8D0F-4A91-A830-EA923E6024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56" y="392146"/>
            <a:ext cx="2413284" cy="1386728"/>
          </a:xfrm>
          <a:prstGeom prst="rect">
            <a:avLst/>
          </a:prstGeom>
          <a:effectLst>
            <a:glow rad="101600">
              <a:schemeClr val="accent1">
                <a:lumMod val="40000"/>
                <a:lumOff val="60000"/>
                <a:alpha val="40000"/>
              </a:schemeClr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38E133-70EC-4D61-86B6-E5FF4CB27495}"/>
              </a:ext>
            </a:extLst>
          </p:cNvPr>
          <p:cNvSpPr txBox="1"/>
          <p:nvPr/>
        </p:nvSpPr>
        <p:spPr>
          <a:xfrm>
            <a:off x="3297198" y="678446"/>
            <a:ext cx="2686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ГОСТ Р 8.820-2013 Государственная система обеспечения единства измерений (ГСИ). Метрологическое обеспечение. Общие положения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38B030-3EEC-4281-94BF-5113C6FF5EAF}"/>
              </a:ext>
            </a:extLst>
          </p:cNvPr>
          <p:cNvSpPr txBox="1"/>
          <p:nvPr/>
        </p:nvSpPr>
        <p:spPr>
          <a:xfrm>
            <a:off x="197573" y="636681"/>
            <a:ext cx="2686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ГОСТ Р ИСО 9001-2015. Национальный стандарт Российской Федерации. Системы менеджмента качества. Требования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1635F6-04F6-449F-889C-F6A70CD7C33D}"/>
              </a:ext>
            </a:extLst>
          </p:cNvPr>
          <p:cNvSpPr txBox="1"/>
          <p:nvPr/>
        </p:nvSpPr>
        <p:spPr>
          <a:xfrm>
            <a:off x="105819" y="2248662"/>
            <a:ext cx="55634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МЕТРОЛОГИЧЕСКОЕ ОБЕСПЕЧЕНИЕ ПРОИЗВОДСТВА - совокупность мероприятий по установлению и применению требований к единству и точности измерений и достоверности контроля продукции на этапах жизненного цикла, условий проведения и параметров технологических процессов, характеристик технологического и испытательного оборудования. </a:t>
            </a:r>
          </a:p>
        </p:txBody>
      </p:sp>
      <p:sp>
        <p:nvSpPr>
          <p:cNvPr id="9" name="Стрелка: вправо с вырезом 8">
            <a:extLst>
              <a:ext uri="{FF2B5EF4-FFF2-40B4-BE49-F238E27FC236}">
                <a16:creationId xmlns:a16="http://schemas.microsoft.com/office/drawing/2014/main" id="{A798CF71-1CED-4DB8-98B9-A66F1FB34733}"/>
              </a:ext>
            </a:extLst>
          </p:cNvPr>
          <p:cNvSpPr/>
          <p:nvPr/>
        </p:nvSpPr>
        <p:spPr>
          <a:xfrm rot="5400000">
            <a:off x="4144402" y="1647615"/>
            <a:ext cx="634215" cy="4628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с вырезом 13">
            <a:extLst>
              <a:ext uri="{FF2B5EF4-FFF2-40B4-BE49-F238E27FC236}">
                <a16:creationId xmlns:a16="http://schemas.microsoft.com/office/drawing/2014/main" id="{742825D5-D197-4EE5-9176-2758FF17FFF2}"/>
              </a:ext>
            </a:extLst>
          </p:cNvPr>
          <p:cNvSpPr/>
          <p:nvPr/>
        </p:nvSpPr>
        <p:spPr>
          <a:xfrm rot="5400000">
            <a:off x="1401934" y="1595114"/>
            <a:ext cx="634216" cy="4628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D50040-8B1D-4D17-8701-02C78AE223DA}"/>
              </a:ext>
            </a:extLst>
          </p:cNvPr>
          <p:cNvSpPr txBox="1"/>
          <p:nvPr/>
        </p:nvSpPr>
        <p:spPr>
          <a:xfrm>
            <a:off x="6214974" y="763855"/>
            <a:ext cx="2686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ГОСТ Р ИСО 10012-2008 Менеджмент организации. Системы менеджмента измерений. Требования к процессам измерений и измерительному оборудованию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75BE81-87F1-4B73-86BE-54D63264FEBD}"/>
              </a:ext>
            </a:extLst>
          </p:cNvPr>
          <p:cNvSpPr txBox="1"/>
          <p:nvPr/>
        </p:nvSpPr>
        <p:spPr>
          <a:xfrm>
            <a:off x="3537271" y="3636389"/>
            <a:ext cx="53554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	МЕТРОЛОГИЧЕСКАЯ СЛУЖБА - субъект управления системы менеджмента измерений – подсистемы СМК предприятия для контроля достоверности измерений характеристик, влияющих на качество, контроля измерительного оборудования и применения методов управления измерениями</a:t>
            </a:r>
          </a:p>
        </p:txBody>
      </p:sp>
      <p:sp>
        <p:nvSpPr>
          <p:cNvPr id="20" name="Стрелка: вправо с вырезом 19">
            <a:extLst>
              <a:ext uri="{FF2B5EF4-FFF2-40B4-BE49-F238E27FC236}">
                <a16:creationId xmlns:a16="http://schemas.microsoft.com/office/drawing/2014/main" id="{3842D87E-8847-484C-B4D5-C4C138934680}"/>
              </a:ext>
            </a:extLst>
          </p:cNvPr>
          <p:cNvSpPr/>
          <p:nvPr/>
        </p:nvSpPr>
        <p:spPr>
          <a:xfrm rot="5400000">
            <a:off x="7034967" y="1867652"/>
            <a:ext cx="634217" cy="4628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255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119355D-3DDD-4CDE-95F9-468D356FC5B0}"/>
              </a:ext>
            </a:extLst>
          </p:cNvPr>
          <p:cNvGrpSpPr/>
          <p:nvPr/>
        </p:nvGrpSpPr>
        <p:grpSpPr>
          <a:xfrm>
            <a:off x="-3240" y="2645"/>
            <a:ext cx="9149699" cy="1002392"/>
            <a:chOff x="-3240" y="3527"/>
            <a:chExt cx="9149699" cy="1336522"/>
          </a:xfrm>
        </p:grpSpPr>
        <p:sp>
          <p:nvSpPr>
            <p:cNvPr id="3" name="CustomShape 10">
              <a:extLst>
                <a:ext uri="{FF2B5EF4-FFF2-40B4-BE49-F238E27FC236}">
                  <a16:creationId xmlns:a16="http://schemas.microsoft.com/office/drawing/2014/main" id="{AC846AEB-3954-4EDC-AE20-D533D4477B4D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" name="CustomShape 12">
              <a:extLst>
                <a:ext uri="{FF2B5EF4-FFF2-40B4-BE49-F238E27FC236}">
                  <a16:creationId xmlns:a16="http://schemas.microsoft.com/office/drawing/2014/main" id="{D175F2FC-8B82-4BA2-976F-0C047E6DBF1F}"/>
                </a:ext>
              </a:extLst>
            </p:cNvPr>
            <p:cNvSpPr/>
            <p:nvPr/>
          </p:nvSpPr>
          <p:spPr>
            <a:xfrm>
              <a:off x="-3240" y="38434"/>
              <a:ext cx="8726040" cy="78596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ОСНОВНЫЕ ГРУППЫ ЗАДАЧ МЕТРОЛОГИЧЕСКОЙ СЛУЖБЫ ПРЕДПРИЯТИЯ </a:t>
              </a:r>
            </a:p>
            <a:p>
              <a:pPr algn="r">
                <a:lnSpc>
                  <a:spcPct val="90000"/>
                </a:lnSpc>
              </a:pPr>
              <a:endParaRPr lang="ru-RU" sz="18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Прямоугольник 26">
              <a:extLst>
                <a:ext uri="{FF2B5EF4-FFF2-40B4-BE49-F238E27FC236}">
                  <a16:creationId xmlns:a16="http://schemas.microsoft.com/office/drawing/2014/main" id="{65E2D7CE-9382-4DA5-B23F-91C238665981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D7E15F-0F0B-4FD5-AFBC-3098F6E9D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7432" y="1052307"/>
            <a:ext cx="1335137" cy="6858000"/>
          </a:xfrm>
          <a:prstGeom prst="rect">
            <a:avLst/>
          </a:prstGeom>
          <a:effectLst>
            <a:glow rad="127000">
              <a:schemeClr val="accent1">
                <a:lumMod val="20000"/>
                <a:lumOff val="80000"/>
                <a:alpha val="56000"/>
              </a:schemeClr>
            </a:glo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4AE346-DD3F-42E7-A760-0E570869623C}"/>
              </a:ext>
            </a:extLst>
          </p:cNvPr>
          <p:cNvSpPr/>
          <p:nvPr/>
        </p:nvSpPr>
        <p:spPr>
          <a:xfrm>
            <a:off x="-3976" y="3813738"/>
            <a:ext cx="5625843" cy="690529"/>
          </a:xfrm>
          <a:custGeom>
            <a:avLst/>
            <a:gdLst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823265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432740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654990"/>
              <a:gd name="connsiteY0" fmla="*/ 0 h 1333500"/>
              <a:gd name="connsiteX1" fmla="*/ 7499415 w 7654990"/>
              <a:gd name="connsiteY1" fmla="*/ 0 h 1333500"/>
              <a:gd name="connsiteX2" fmla="*/ 7654990 w 7654990"/>
              <a:gd name="connsiteY2" fmla="*/ 581025 h 1333500"/>
              <a:gd name="connsiteX3" fmla="*/ 7432740 w 7654990"/>
              <a:gd name="connsiteY3" fmla="*/ 1333500 h 1333500"/>
              <a:gd name="connsiteX4" fmla="*/ 0 w 7654990"/>
              <a:gd name="connsiteY4" fmla="*/ 1333500 h 1333500"/>
              <a:gd name="connsiteX5" fmla="*/ 0 w 765499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4327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3438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1340" h="1333500">
                <a:moveTo>
                  <a:pt x="0" y="0"/>
                </a:moveTo>
                <a:lnTo>
                  <a:pt x="7499415" y="0"/>
                </a:lnTo>
                <a:lnTo>
                  <a:pt x="7661340" y="441325"/>
                </a:lnTo>
                <a:lnTo>
                  <a:pt x="7343840" y="13335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3000">
                <a:srgbClr val="F05522"/>
              </a:gs>
              <a:gs pos="100000">
                <a:srgbClr val="F6811E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4E28B5-8D0F-4A91-A830-EA923E6024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6" y="450243"/>
            <a:ext cx="1842036" cy="1564478"/>
          </a:xfrm>
          <a:prstGeom prst="rect">
            <a:avLst/>
          </a:prstGeom>
          <a:effectLst>
            <a:glow rad="127000">
              <a:schemeClr val="bg2">
                <a:lumMod val="95000"/>
                <a:alpha val="44000"/>
              </a:schemeClr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BBD362-9492-48C9-A7A6-E4BB715F444B}"/>
              </a:ext>
            </a:extLst>
          </p:cNvPr>
          <p:cNvSpPr txBox="1"/>
          <p:nvPr/>
        </p:nvSpPr>
        <p:spPr>
          <a:xfrm>
            <a:off x="1417834" y="692714"/>
            <a:ext cx="71919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1)задание и контроль требований по метрологическому обеспечению продукции, разрабатываемой, изготавливаемой и ремонтируемой на предприятии, и технологических процессов;</a:t>
            </a:r>
          </a:p>
          <a:p>
            <a:r>
              <a:rPr lang="ru-RU" sz="1600" dirty="0"/>
              <a:t>	</a:t>
            </a:r>
          </a:p>
          <a:p>
            <a:r>
              <a:rPr lang="ru-RU" sz="1600" dirty="0"/>
              <a:t>2)управление ресурсами для измерений, контроля и испытаний продукции и технологических процессов и систем;</a:t>
            </a:r>
          </a:p>
          <a:p>
            <a:endParaRPr lang="ru-RU" sz="1600" dirty="0"/>
          </a:p>
          <a:p>
            <a:r>
              <a:rPr lang="ru-RU" sz="1600" dirty="0"/>
              <a:t>3)обеспечение (поддержание) уровня точности измерений и достоверности контроля параметров продукции и технологических систем;</a:t>
            </a:r>
          </a:p>
          <a:p>
            <a:endParaRPr lang="ru-RU" sz="1600" dirty="0"/>
          </a:p>
          <a:p>
            <a:r>
              <a:rPr lang="ru-RU" sz="1600" dirty="0"/>
              <a:t>4)метрологическая подготовка персонала предприятия.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2356874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065772-800C-45F2-9DBF-CCC9B79FED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" t="3574" r="45426" b="3574"/>
          <a:stretch/>
        </p:blipFill>
        <p:spPr>
          <a:xfrm>
            <a:off x="0" y="1"/>
            <a:ext cx="5592932" cy="5143500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FE59ECA-28B6-4D06-8656-B901455A946F}"/>
              </a:ext>
            </a:extLst>
          </p:cNvPr>
          <p:cNvCxnSpPr/>
          <p:nvPr/>
        </p:nvCxnSpPr>
        <p:spPr>
          <a:xfrm>
            <a:off x="4441375" y="955730"/>
            <a:ext cx="0" cy="3230916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916FEC-B180-4896-9CDD-7BC280609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"/>
            <a:ext cx="6871231" cy="5156280"/>
          </a:xfrm>
          <a:prstGeom prst="rect">
            <a:avLst/>
          </a:prstGeom>
        </p:spPr>
      </p:pic>
      <p:sp>
        <p:nvSpPr>
          <p:cNvPr id="11" name="Текст 10">
            <a:extLst>
              <a:ext uri="{FF2B5EF4-FFF2-40B4-BE49-F238E27FC236}">
                <a16:creationId xmlns:a16="http://schemas.microsoft.com/office/drawing/2014/main" id="{F70A6863-A8AD-4B83-9548-91FC39661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8423" y="3115524"/>
            <a:ext cx="3988527" cy="809204"/>
          </a:xfrm>
        </p:spPr>
        <p:txBody>
          <a:bodyPr>
            <a:normAutofit fontScale="6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Традиционный подход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Обзор моделей и способов оценки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Предложение по методике оценки результативности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B44C472E-DE9B-4400-B60E-98D812B59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087547"/>
            <a:ext cx="3988527" cy="1125140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АНАЛИЗ и МОНИТОРИНГ РЕЗУЛЬТАТИВНОСТИ МЕТРОЛОГИЧЕСКОГО ОБЕСПЕЧЕНИЯ ПРОИЗВОДСТВЕННЫХ ПРОЦЕССОВ</a:t>
            </a:r>
          </a:p>
        </p:txBody>
      </p:sp>
    </p:spTree>
    <p:extLst>
      <p:ext uri="{BB962C8B-B14F-4D97-AF65-F5344CB8AC3E}">
        <p14:creationId xmlns:p14="http://schemas.microsoft.com/office/powerpoint/2010/main" val="1627552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9440" y="-159281"/>
            <a:ext cx="9149699" cy="1213427"/>
            <a:chOff x="-3240" y="3527"/>
            <a:chExt cx="914969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" name="CustomShape 12">
              <a:extLst>
                <a:ext uri="{FF2B5EF4-FFF2-40B4-BE49-F238E27FC236}">
                  <a16:creationId xmlns:a16="http://schemas.microsoft.com/office/drawing/2014/main" id="{FC701963-BE5C-4CE6-8681-507DF91A8ACA}"/>
                </a:ext>
              </a:extLst>
            </p:cNvPr>
            <p:cNvSpPr/>
            <p:nvPr/>
          </p:nvSpPr>
          <p:spPr>
            <a:xfrm>
              <a:off x="-3240" y="244074"/>
              <a:ext cx="8726040" cy="37468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МЕТРОЛОГИЧЕСКИЙ НАДЗОР (ВНУТРЕННИЙ АУДИТ)</a:t>
              </a:r>
              <a:endParaRPr lang="ru-RU" sz="18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318A5D-5804-4F7B-B3B4-52B4081B1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0"/>
            <a:ext cx="1615966" cy="51435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67D214B-5CDC-4DBE-89DA-34C76CD41F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2" y="3216697"/>
            <a:ext cx="2289976" cy="1386728"/>
          </a:xfrm>
          <a:prstGeom prst="rect">
            <a:avLst/>
          </a:prstGeom>
          <a:effectLst>
            <a:glow rad="127000">
              <a:schemeClr val="accent1">
                <a:lumMod val="40000"/>
                <a:lumOff val="60000"/>
              </a:schemeClr>
            </a:glo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C6107F9-24A0-44A3-A90C-281912DF05CA}"/>
              </a:ext>
            </a:extLst>
          </p:cNvPr>
          <p:cNvSpPr txBox="1"/>
          <p:nvPr/>
        </p:nvSpPr>
        <p:spPr>
          <a:xfrm>
            <a:off x="724494" y="3391548"/>
            <a:ext cx="26860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ГОСТ Р 8.884-2015 "Государственная система обеспечения единства измерений. Метрологический надзор, осуществляемый метрологическими службами юридических лиц. Основные положения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41C702F-5A74-44E2-86FD-841E0D30E1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12" y="585729"/>
            <a:ext cx="2289976" cy="1386728"/>
          </a:xfrm>
          <a:prstGeom prst="rect">
            <a:avLst/>
          </a:prstGeom>
          <a:effectLst>
            <a:glow rad="127000">
              <a:schemeClr val="tx2">
                <a:lumMod val="20000"/>
                <a:lumOff val="80000"/>
              </a:schemeClr>
            </a:glo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DE59B7F-2DAC-4A3F-83AA-14A66415A2F5}"/>
              </a:ext>
            </a:extLst>
          </p:cNvPr>
          <p:cNvSpPr txBox="1"/>
          <p:nvPr/>
        </p:nvSpPr>
        <p:spPr>
          <a:xfrm>
            <a:off x="1064788" y="868911"/>
            <a:ext cx="2686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ГОСТ Р ИСО 9001-2015 Системы менеджмента качества. </a:t>
            </a:r>
          </a:p>
          <a:p>
            <a:r>
              <a:rPr lang="ru-RU" sz="1200" dirty="0"/>
              <a:t>Требования.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47253FF-5D75-4372-B5D3-8B1A62F85837}"/>
              </a:ext>
            </a:extLst>
          </p:cNvPr>
          <p:cNvSpPr txBox="1"/>
          <p:nvPr/>
        </p:nvSpPr>
        <p:spPr>
          <a:xfrm>
            <a:off x="3340972" y="1076589"/>
            <a:ext cx="57154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Организация должна проводить внутренние аудиты (проверки) состояния мониторинга и измерений (метрологического обеспечения) через запланированные интервалы времени в целях установления того, что система менеджмента качества соответствует требованиям, а средства и процессы мониторинга и измерений применяются результативно и поддерживаются в рабочем состоянии.</a:t>
            </a:r>
          </a:p>
        </p:txBody>
      </p:sp>
      <p:sp>
        <p:nvSpPr>
          <p:cNvPr id="22" name="Стрелка: вправо с вырезом 21">
            <a:extLst>
              <a:ext uri="{FF2B5EF4-FFF2-40B4-BE49-F238E27FC236}">
                <a16:creationId xmlns:a16="http://schemas.microsoft.com/office/drawing/2014/main" id="{1E37E570-34D7-4630-A20C-9E4CF6F04ACB}"/>
              </a:ext>
            </a:extLst>
          </p:cNvPr>
          <p:cNvSpPr/>
          <p:nvPr/>
        </p:nvSpPr>
        <p:spPr>
          <a:xfrm rot="20744711">
            <a:off x="2468105" y="3028097"/>
            <a:ext cx="739740" cy="4628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право с вырезом 22">
            <a:extLst>
              <a:ext uri="{FF2B5EF4-FFF2-40B4-BE49-F238E27FC236}">
                <a16:creationId xmlns:a16="http://schemas.microsoft.com/office/drawing/2014/main" id="{DD7A8A43-8A53-40A7-A4DB-B2DA53FD95F8}"/>
              </a:ext>
            </a:extLst>
          </p:cNvPr>
          <p:cNvSpPr/>
          <p:nvPr/>
        </p:nvSpPr>
        <p:spPr>
          <a:xfrm rot="1818906">
            <a:off x="2494026" y="1738508"/>
            <a:ext cx="739740" cy="4628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E42699-0044-416A-8252-6F23BDACF0BA}"/>
              </a:ext>
            </a:extLst>
          </p:cNvPr>
          <p:cNvSpPr txBox="1"/>
          <p:nvPr/>
        </p:nvSpPr>
        <p:spPr>
          <a:xfrm>
            <a:off x="3410544" y="2959507"/>
            <a:ext cx="56597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Метрологический надзор - контрольная деятельность, осуществляемая метрологической службой юридического лица, заключающаяся в систематической проверке соблюдения метрологических требований как в сферах, так и вне сфер государственного регулирования, в предотвращении нарушений, а также в принятии мер по устранению нарушений, выявленных во время надзорных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2741677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119355D-3DDD-4CDE-95F9-468D356FC5B0}"/>
              </a:ext>
            </a:extLst>
          </p:cNvPr>
          <p:cNvGrpSpPr/>
          <p:nvPr/>
        </p:nvGrpSpPr>
        <p:grpSpPr>
          <a:xfrm>
            <a:off x="-3240" y="2645"/>
            <a:ext cx="9149699" cy="1002392"/>
            <a:chOff x="-3240" y="3527"/>
            <a:chExt cx="9149699" cy="1336522"/>
          </a:xfrm>
        </p:grpSpPr>
        <p:sp>
          <p:nvSpPr>
            <p:cNvPr id="3" name="CustomShape 10">
              <a:extLst>
                <a:ext uri="{FF2B5EF4-FFF2-40B4-BE49-F238E27FC236}">
                  <a16:creationId xmlns:a16="http://schemas.microsoft.com/office/drawing/2014/main" id="{AC846AEB-3954-4EDC-AE20-D533D4477B4D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" name="CustomShape 12">
              <a:extLst>
                <a:ext uri="{FF2B5EF4-FFF2-40B4-BE49-F238E27FC236}">
                  <a16:creationId xmlns:a16="http://schemas.microsoft.com/office/drawing/2014/main" id="{D175F2FC-8B82-4BA2-976F-0C047E6DBF1F}"/>
                </a:ext>
              </a:extLst>
            </p:cNvPr>
            <p:cNvSpPr/>
            <p:nvPr/>
          </p:nvSpPr>
          <p:spPr>
            <a:xfrm>
              <a:off x="-3240" y="204632"/>
              <a:ext cx="8726040" cy="45357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ОБЪЕКТЫ МЕТРОЛОГИЧЕСКОГО НАДЗОРА  </a:t>
              </a:r>
              <a:endParaRPr lang="ru-RU" sz="18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Прямоугольник 26">
              <a:extLst>
                <a:ext uri="{FF2B5EF4-FFF2-40B4-BE49-F238E27FC236}">
                  <a16:creationId xmlns:a16="http://schemas.microsoft.com/office/drawing/2014/main" id="{65E2D7CE-9382-4DA5-B23F-91C238665981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D7E15F-0F0B-4FD5-AFBC-3098F6E9D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7432" y="1144775"/>
            <a:ext cx="1335137" cy="6858000"/>
          </a:xfrm>
          <a:prstGeom prst="rect">
            <a:avLst/>
          </a:prstGeom>
          <a:effectLst>
            <a:glow rad="127000">
              <a:srgbClr val="00B0F0">
                <a:alpha val="25000"/>
              </a:srgbClr>
            </a:glo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4AE346-DD3F-42E7-A760-0E570869623C}"/>
              </a:ext>
            </a:extLst>
          </p:cNvPr>
          <p:cNvSpPr/>
          <p:nvPr/>
        </p:nvSpPr>
        <p:spPr>
          <a:xfrm>
            <a:off x="-3976" y="4118458"/>
            <a:ext cx="5388776" cy="617028"/>
          </a:xfrm>
          <a:custGeom>
            <a:avLst/>
            <a:gdLst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823265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432740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654990"/>
              <a:gd name="connsiteY0" fmla="*/ 0 h 1333500"/>
              <a:gd name="connsiteX1" fmla="*/ 7499415 w 7654990"/>
              <a:gd name="connsiteY1" fmla="*/ 0 h 1333500"/>
              <a:gd name="connsiteX2" fmla="*/ 7654990 w 7654990"/>
              <a:gd name="connsiteY2" fmla="*/ 581025 h 1333500"/>
              <a:gd name="connsiteX3" fmla="*/ 7432740 w 7654990"/>
              <a:gd name="connsiteY3" fmla="*/ 1333500 h 1333500"/>
              <a:gd name="connsiteX4" fmla="*/ 0 w 7654990"/>
              <a:gd name="connsiteY4" fmla="*/ 1333500 h 1333500"/>
              <a:gd name="connsiteX5" fmla="*/ 0 w 765499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4327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3438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1340" h="1333500">
                <a:moveTo>
                  <a:pt x="0" y="0"/>
                </a:moveTo>
                <a:lnTo>
                  <a:pt x="7499415" y="0"/>
                </a:lnTo>
                <a:lnTo>
                  <a:pt x="7661340" y="441325"/>
                </a:lnTo>
                <a:lnTo>
                  <a:pt x="7343840" y="13335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3000">
                <a:srgbClr val="F05522"/>
              </a:gs>
              <a:gs pos="100000">
                <a:srgbClr val="F6811E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4E28B5-8D0F-4A91-A830-EA923E6024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76" y="450243"/>
            <a:ext cx="1842036" cy="1564478"/>
          </a:xfrm>
          <a:prstGeom prst="rect">
            <a:avLst/>
          </a:prstGeom>
          <a:effectLst>
            <a:glow rad="127000">
              <a:srgbClr val="FFC000">
                <a:alpha val="16000"/>
              </a:srgbClr>
            </a:glo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57CC7FA-5D3D-4CF7-AAE1-3CDAD13719EE}"/>
              </a:ext>
            </a:extLst>
          </p:cNvPr>
          <p:cNvSpPr txBox="1"/>
          <p:nvPr/>
        </p:nvSpPr>
        <p:spPr>
          <a:xfrm>
            <a:off x="1067426" y="960871"/>
            <a:ext cx="7206853" cy="2738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Times New Roman"/>
              </a:rPr>
              <a:t>состояние и применение средств измерений, эталонов, стандартных образцов, технических устройств с измерительными функциями, испытательного и контрольного оборудования, средств допускового контроля;</a:t>
            </a: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Times New Roman"/>
              </a:rPr>
              <a:t>состояние и применение методик измерений;</a:t>
            </a: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Times New Roman"/>
              </a:rPr>
              <a:t>результаты измерений;</a:t>
            </a: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Times New Roman"/>
              </a:rPr>
              <a:t>соблюдение метрологических правил и норм, устанавливаемых нормативными документами, включая требования к количеству фасованных товаров в упаковках любого вида;</a:t>
            </a: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Times New Roman"/>
              </a:rPr>
              <a:t>соблюдение порядка осуществления поверки, калибровки средств измерений, аттестации методик измерений и испытательного оборудования, паспортизации средств допускового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2717114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786A9212-7F4E-4B7A-9AF1-C7BA4F0287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375757" y="675690"/>
            <a:ext cx="3811910" cy="1428754"/>
          </a:xfrm>
          <a:prstGeom prst="rect">
            <a:avLst/>
          </a:prstGeom>
        </p:spPr>
      </p:pic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8067AAE-EDA9-4FD1-BBF3-CBE217935E8B}"/>
              </a:ext>
            </a:extLst>
          </p:cNvPr>
          <p:cNvGrpSpPr/>
          <p:nvPr/>
        </p:nvGrpSpPr>
        <p:grpSpPr>
          <a:xfrm>
            <a:off x="-79440" y="-159281"/>
            <a:ext cx="9149699" cy="1213427"/>
            <a:chOff x="-3240" y="3527"/>
            <a:chExt cx="9149699" cy="1336522"/>
          </a:xfrm>
        </p:grpSpPr>
        <p:sp>
          <p:nvSpPr>
            <p:cNvPr id="13" name="CustomShape 10">
              <a:extLst>
                <a:ext uri="{FF2B5EF4-FFF2-40B4-BE49-F238E27FC236}">
                  <a16:creationId xmlns:a16="http://schemas.microsoft.com/office/drawing/2014/main" id="{A30A8234-A43F-48A0-AD57-4F5E740ED7B8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" name="CustomShape 12">
              <a:extLst>
                <a:ext uri="{FF2B5EF4-FFF2-40B4-BE49-F238E27FC236}">
                  <a16:creationId xmlns:a16="http://schemas.microsoft.com/office/drawing/2014/main" id="{FC701963-BE5C-4CE6-8681-507DF91A8ACA}"/>
                </a:ext>
              </a:extLst>
            </p:cNvPr>
            <p:cNvSpPr/>
            <p:nvPr/>
          </p:nvSpPr>
          <p:spPr>
            <a:xfrm>
              <a:off x="-3240" y="244074"/>
              <a:ext cx="8726040" cy="37468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ОБЪЕКТИВНЫЙ АНАЛИЗ МЕТРОЛОГИЧЕСКОГО ОБЕСПЕЧЕНИЯ ПРОИЗВОДСТВА</a:t>
              </a:r>
              <a:endParaRPr lang="ru-RU" sz="1800" b="0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DFE9B2ED-7A30-4911-8B6D-40179D14C4A9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353132AC-FFF3-4911-BA71-BE411E9952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948" y="1282403"/>
            <a:ext cx="2917201" cy="156447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318A5D-5804-4F7B-B3B4-52B4081B1C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0"/>
            <a:ext cx="1615966" cy="51435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253C35-4EED-4111-9D55-5B673A64B0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 rot="5400000">
            <a:off x="3319460" y="1814514"/>
            <a:ext cx="1428753" cy="40290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98987D-0AAE-4481-BF37-8BF8F50E2DE6}"/>
              </a:ext>
            </a:extLst>
          </p:cNvPr>
          <p:cNvSpPr txBox="1"/>
          <p:nvPr/>
        </p:nvSpPr>
        <p:spPr>
          <a:xfrm>
            <a:off x="1375757" y="866775"/>
            <a:ext cx="70633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Предметная область:</a:t>
            </a:r>
          </a:p>
          <a:p>
            <a:r>
              <a:rPr lang="ru-RU" dirty="0"/>
              <a:t>	1)анализ технического уровня задания и контроля требований по метрологическому обеспечению изделий продукции (составных частей), разрабатываемых, изготавливаемых и ремонтируемых на предприятии;</a:t>
            </a:r>
          </a:p>
          <a:p>
            <a:r>
              <a:rPr lang="ru-RU" dirty="0"/>
              <a:t>	2)анализ уровня обеспеченности и состояния ресурсов для измерений, контроля и испытаний изделий, технологических процессов и систем;</a:t>
            </a:r>
          </a:p>
          <a:p>
            <a:r>
              <a:rPr lang="ru-RU" dirty="0"/>
              <a:t>	3)анализ уровня точности измерений и достоверности контроля параметров продукции и технологических систем;</a:t>
            </a:r>
          </a:p>
          <a:p>
            <a:r>
              <a:rPr lang="ru-RU" dirty="0"/>
              <a:t>	4)анализ уровня метрологической подготовки персонала предприятия.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3334213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119355D-3DDD-4CDE-95F9-468D356FC5B0}"/>
              </a:ext>
            </a:extLst>
          </p:cNvPr>
          <p:cNvGrpSpPr/>
          <p:nvPr/>
        </p:nvGrpSpPr>
        <p:grpSpPr>
          <a:xfrm>
            <a:off x="-3240" y="2645"/>
            <a:ext cx="9149699" cy="1002392"/>
            <a:chOff x="-3240" y="3527"/>
            <a:chExt cx="9149699" cy="1336522"/>
          </a:xfrm>
        </p:grpSpPr>
        <p:sp>
          <p:nvSpPr>
            <p:cNvPr id="3" name="CustomShape 10">
              <a:extLst>
                <a:ext uri="{FF2B5EF4-FFF2-40B4-BE49-F238E27FC236}">
                  <a16:creationId xmlns:a16="http://schemas.microsoft.com/office/drawing/2014/main" id="{AC846AEB-3954-4EDC-AE20-D533D4477B4D}"/>
                </a:ext>
              </a:extLst>
            </p:cNvPr>
            <p:cNvSpPr/>
            <p:nvPr/>
          </p:nvSpPr>
          <p:spPr>
            <a:xfrm>
              <a:off x="0" y="180000"/>
              <a:ext cx="8923020" cy="46764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" name="CustomShape 12">
              <a:extLst>
                <a:ext uri="{FF2B5EF4-FFF2-40B4-BE49-F238E27FC236}">
                  <a16:creationId xmlns:a16="http://schemas.microsoft.com/office/drawing/2014/main" id="{D175F2FC-8B82-4BA2-976F-0C047E6DBF1F}"/>
                </a:ext>
              </a:extLst>
            </p:cNvPr>
            <p:cNvSpPr/>
            <p:nvPr/>
          </p:nvSpPr>
          <p:spPr>
            <a:xfrm>
              <a:off x="-3240" y="204632"/>
              <a:ext cx="8726040" cy="45357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 anchor="ctr" anchorCtr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128"/>
                </a:spcBef>
              </a:pPr>
              <a:r>
                <a:rPr lang="ru-RU" b="1" spc="-1" dirty="0">
                  <a:solidFill>
                    <a:srgbClr val="F681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РИСК-МЕНЕДЖМЕНТ ИЗМЕРЕНИЙ</a:t>
              </a:r>
              <a:endParaRPr lang="ru-RU" sz="1800" b="1" strike="noStrike" spc="-1" dirty="0">
                <a:solidFill>
                  <a:srgbClr val="F6811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Прямоугольник 26">
              <a:extLst>
                <a:ext uri="{FF2B5EF4-FFF2-40B4-BE49-F238E27FC236}">
                  <a16:creationId xmlns:a16="http://schemas.microsoft.com/office/drawing/2014/main" id="{65E2D7CE-9382-4DA5-B23F-91C238665981}"/>
                </a:ext>
              </a:extLst>
            </p:cNvPr>
            <p:cNvSpPr/>
            <p:nvPr/>
          </p:nvSpPr>
          <p:spPr>
            <a:xfrm>
              <a:off x="8722800" y="3527"/>
              <a:ext cx="423659" cy="1336522"/>
            </a:xfrm>
            <a:custGeom>
              <a:avLst/>
              <a:gdLst>
                <a:gd name="connsiteX0" fmla="*/ 0 w 878889"/>
                <a:gd name="connsiteY0" fmla="*/ 0 h 568171"/>
                <a:gd name="connsiteX1" fmla="*/ 878889 w 878889"/>
                <a:gd name="connsiteY1" fmla="*/ 0 h 568171"/>
                <a:gd name="connsiteX2" fmla="*/ 878889 w 878889"/>
                <a:gd name="connsiteY2" fmla="*/ 568171 h 568171"/>
                <a:gd name="connsiteX3" fmla="*/ 0 w 878889"/>
                <a:gd name="connsiteY3" fmla="*/ 568171 h 568171"/>
                <a:gd name="connsiteX4" fmla="*/ 0 w 878889"/>
                <a:gd name="connsiteY4" fmla="*/ 0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76213 w 1055102"/>
                <a:gd name="connsiteY3" fmla="*/ 568171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252413 w 1055102"/>
                <a:gd name="connsiteY3" fmla="*/ 563408 h 568171"/>
                <a:gd name="connsiteX4" fmla="*/ 0 w 1055102"/>
                <a:gd name="connsiteY4" fmla="*/ 90488 h 568171"/>
                <a:gd name="connsiteX0" fmla="*/ 0 w 1055102"/>
                <a:gd name="connsiteY0" fmla="*/ 90488 h 568171"/>
                <a:gd name="connsiteX1" fmla="*/ 1055102 w 1055102"/>
                <a:gd name="connsiteY1" fmla="*/ 0 h 568171"/>
                <a:gd name="connsiteX2" fmla="*/ 1055102 w 1055102"/>
                <a:gd name="connsiteY2" fmla="*/ 568171 h 568171"/>
                <a:gd name="connsiteX3" fmla="*/ 147638 w 1055102"/>
                <a:gd name="connsiteY3" fmla="*/ 563408 h 568171"/>
                <a:gd name="connsiteX4" fmla="*/ 0 w 1055102"/>
                <a:gd name="connsiteY4" fmla="*/ 90488 h 568171"/>
                <a:gd name="connsiteX0" fmla="*/ 0 w 993189"/>
                <a:gd name="connsiteY0" fmla="*/ 71438 h 568171"/>
                <a:gd name="connsiteX1" fmla="*/ 993189 w 993189"/>
                <a:gd name="connsiteY1" fmla="*/ 0 h 568171"/>
                <a:gd name="connsiteX2" fmla="*/ 993189 w 993189"/>
                <a:gd name="connsiteY2" fmla="*/ 568171 h 568171"/>
                <a:gd name="connsiteX3" fmla="*/ 85725 w 993189"/>
                <a:gd name="connsiteY3" fmla="*/ 563408 h 568171"/>
                <a:gd name="connsiteX4" fmla="*/ 0 w 993189"/>
                <a:gd name="connsiteY4" fmla="*/ 71438 h 568171"/>
                <a:gd name="connsiteX0" fmla="*/ 0 w 993189"/>
                <a:gd name="connsiteY0" fmla="*/ 238126 h 734859"/>
                <a:gd name="connsiteX1" fmla="*/ 993189 w 993189"/>
                <a:gd name="connsiteY1" fmla="*/ 0 h 734859"/>
                <a:gd name="connsiteX2" fmla="*/ 993189 w 993189"/>
                <a:gd name="connsiteY2" fmla="*/ 734859 h 734859"/>
                <a:gd name="connsiteX3" fmla="*/ 85725 w 993189"/>
                <a:gd name="connsiteY3" fmla="*/ 730096 h 734859"/>
                <a:gd name="connsiteX4" fmla="*/ 0 w 993189"/>
                <a:gd name="connsiteY4" fmla="*/ 238126 h 734859"/>
                <a:gd name="connsiteX0" fmla="*/ 0 w 983664"/>
                <a:gd name="connsiteY0" fmla="*/ 176213 h 734859"/>
                <a:gd name="connsiteX1" fmla="*/ 983664 w 983664"/>
                <a:gd name="connsiteY1" fmla="*/ 0 h 734859"/>
                <a:gd name="connsiteX2" fmla="*/ 983664 w 983664"/>
                <a:gd name="connsiteY2" fmla="*/ 734859 h 734859"/>
                <a:gd name="connsiteX3" fmla="*/ 76200 w 983664"/>
                <a:gd name="connsiteY3" fmla="*/ 730096 h 734859"/>
                <a:gd name="connsiteX4" fmla="*/ 0 w 983664"/>
                <a:gd name="connsiteY4" fmla="*/ 176213 h 734859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76200 w 983664"/>
                <a:gd name="connsiteY3" fmla="*/ 730096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76212 w 983664"/>
                <a:gd name="connsiteY3" fmla="*/ 758671 h 1606396"/>
                <a:gd name="connsiteX4" fmla="*/ 0 w 983664"/>
                <a:gd name="connsiteY4" fmla="*/ 176213 h 1606396"/>
                <a:gd name="connsiteX0" fmla="*/ 0 w 983664"/>
                <a:gd name="connsiteY0" fmla="*/ 176213 h 1606396"/>
                <a:gd name="connsiteX1" fmla="*/ 983664 w 983664"/>
                <a:gd name="connsiteY1" fmla="*/ 0 h 1606396"/>
                <a:gd name="connsiteX2" fmla="*/ 421689 w 983664"/>
                <a:gd name="connsiteY2" fmla="*/ 1606396 h 1606396"/>
                <a:gd name="connsiteX3" fmla="*/ 166687 w 983664"/>
                <a:gd name="connsiteY3" fmla="*/ 763434 h 1606396"/>
                <a:gd name="connsiteX4" fmla="*/ 0 w 983664"/>
                <a:gd name="connsiteY4" fmla="*/ 176213 h 1606396"/>
                <a:gd name="connsiteX0" fmla="*/ 0 w 421689"/>
                <a:gd name="connsiteY0" fmla="*/ 219076 h 1649259"/>
                <a:gd name="connsiteX1" fmla="*/ 416927 w 421689"/>
                <a:gd name="connsiteY1" fmla="*/ 0 h 1649259"/>
                <a:gd name="connsiteX2" fmla="*/ 421689 w 421689"/>
                <a:gd name="connsiteY2" fmla="*/ 1649259 h 1649259"/>
                <a:gd name="connsiteX3" fmla="*/ 166687 w 421689"/>
                <a:gd name="connsiteY3" fmla="*/ 806297 h 1649259"/>
                <a:gd name="connsiteX4" fmla="*/ 0 w 421689"/>
                <a:gd name="connsiteY4" fmla="*/ 219076 h 1649259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66687 w 417385"/>
                <a:gd name="connsiteY3" fmla="*/ 806297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57162 w 417385"/>
                <a:gd name="connsiteY3" fmla="*/ 706284 h 1320647"/>
                <a:gd name="connsiteX4" fmla="*/ 0 w 417385"/>
                <a:gd name="connsiteY4" fmla="*/ 219076 h 1320647"/>
                <a:gd name="connsiteX0" fmla="*/ 0 w 417385"/>
                <a:gd name="connsiteY0" fmla="*/ 219076 h 1320647"/>
                <a:gd name="connsiteX1" fmla="*/ 416927 w 417385"/>
                <a:gd name="connsiteY1" fmla="*/ 0 h 1320647"/>
                <a:gd name="connsiteX2" fmla="*/ 416927 w 417385"/>
                <a:gd name="connsiteY2" fmla="*/ 1320647 h 1320647"/>
                <a:gd name="connsiteX3" fmla="*/ 176212 w 417385"/>
                <a:gd name="connsiteY3" fmla="*/ 696759 h 1320647"/>
                <a:gd name="connsiteX4" fmla="*/ 0 w 417385"/>
                <a:gd name="connsiteY4" fmla="*/ 219076 h 1320647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6452"/>
                <a:gd name="connsiteY0" fmla="*/ 219076 h 1334935"/>
                <a:gd name="connsiteX1" fmla="*/ 416927 w 426452"/>
                <a:gd name="connsiteY1" fmla="*/ 0 h 1334935"/>
                <a:gd name="connsiteX2" fmla="*/ 426452 w 426452"/>
                <a:gd name="connsiteY2" fmla="*/ 1334935 h 1334935"/>
                <a:gd name="connsiteX3" fmla="*/ 176212 w 426452"/>
                <a:gd name="connsiteY3" fmla="*/ 696759 h 1334935"/>
                <a:gd name="connsiteX4" fmla="*/ 0 w 426452"/>
                <a:gd name="connsiteY4" fmla="*/ 219076 h 1334935"/>
                <a:gd name="connsiteX0" fmla="*/ 0 w 420102"/>
                <a:gd name="connsiteY0" fmla="*/ 219076 h 1331760"/>
                <a:gd name="connsiteX1" fmla="*/ 416927 w 420102"/>
                <a:gd name="connsiteY1" fmla="*/ 0 h 1331760"/>
                <a:gd name="connsiteX2" fmla="*/ 420102 w 420102"/>
                <a:gd name="connsiteY2" fmla="*/ 1331760 h 1331760"/>
                <a:gd name="connsiteX3" fmla="*/ 176212 w 420102"/>
                <a:gd name="connsiteY3" fmla="*/ 696759 h 1331760"/>
                <a:gd name="connsiteX4" fmla="*/ 0 w 420102"/>
                <a:gd name="connsiteY4" fmla="*/ 219076 h 1331760"/>
                <a:gd name="connsiteX0" fmla="*/ 0 w 423533"/>
                <a:gd name="connsiteY0" fmla="*/ 219076 h 1331760"/>
                <a:gd name="connsiteX1" fmla="*/ 423277 w 423533"/>
                <a:gd name="connsiteY1" fmla="*/ 0 h 1331760"/>
                <a:gd name="connsiteX2" fmla="*/ 420102 w 423533"/>
                <a:gd name="connsiteY2" fmla="*/ 1331760 h 1331760"/>
                <a:gd name="connsiteX3" fmla="*/ 176212 w 423533"/>
                <a:gd name="connsiteY3" fmla="*/ 696759 h 1331760"/>
                <a:gd name="connsiteX4" fmla="*/ 0 w 423533"/>
                <a:gd name="connsiteY4" fmla="*/ 219076 h 1331760"/>
                <a:gd name="connsiteX0" fmla="*/ 0 w 423659"/>
                <a:gd name="connsiteY0" fmla="*/ 219076 h 1336522"/>
                <a:gd name="connsiteX1" fmla="*/ 423277 w 423659"/>
                <a:gd name="connsiteY1" fmla="*/ 0 h 1336522"/>
                <a:gd name="connsiteX2" fmla="*/ 422483 w 423659"/>
                <a:gd name="connsiteY2" fmla="*/ 1336522 h 1336522"/>
                <a:gd name="connsiteX3" fmla="*/ 176212 w 423659"/>
                <a:gd name="connsiteY3" fmla="*/ 696759 h 1336522"/>
                <a:gd name="connsiteX4" fmla="*/ 0 w 423659"/>
                <a:gd name="connsiteY4" fmla="*/ 219076 h 133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659" h="1336522">
                  <a:moveTo>
                    <a:pt x="0" y="219076"/>
                  </a:moveTo>
                  <a:lnTo>
                    <a:pt x="423277" y="0"/>
                  </a:lnTo>
                  <a:cubicBezTo>
                    <a:pt x="424864" y="549753"/>
                    <a:pt x="420896" y="786769"/>
                    <a:pt x="422483" y="1336522"/>
                  </a:cubicBezTo>
                  <a:lnTo>
                    <a:pt x="176212" y="696759"/>
                  </a:lnTo>
                  <a:lnTo>
                    <a:pt x="0" y="219076"/>
                  </a:lnTo>
                  <a:close/>
                </a:path>
              </a:pathLst>
            </a:custGeom>
            <a:solidFill>
              <a:srgbClr val="F68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D7E15F-0F0B-4FD5-AFBC-3098F6E9D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7432" y="1144775"/>
            <a:ext cx="1335137" cy="6858000"/>
          </a:xfrm>
          <a:prstGeom prst="rect">
            <a:avLst/>
          </a:prstGeom>
          <a:effectLst>
            <a:glow rad="127000">
              <a:srgbClr val="00B0F0">
                <a:alpha val="25000"/>
              </a:srgbClr>
            </a:glo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4AE346-DD3F-42E7-A760-0E570869623C}"/>
              </a:ext>
            </a:extLst>
          </p:cNvPr>
          <p:cNvSpPr/>
          <p:nvPr/>
        </p:nvSpPr>
        <p:spPr>
          <a:xfrm>
            <a:off x="416724" y="2577054"/>
            <a:ext cx="4436987" cy="698529"/>
          </a:xfrm>
          <a:custGeom>
            <a:avLst/>
            <a:gdLst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823265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432740 w 7823265"/>
              <a:gd name="connsiteY2" fmla="*/ 1333500 h 1333500"/>
              <a:gd name="connsiteX3" fmla="*/ 0 w 7823265"/>
              <a:gd name="connsiteY3" fmla="*/ 1333500 h 1333500"/>
              <a:gd name="connsiteX4" fmla="*/ 0 w 7823265"/>
              <a:gd name="connsiteY4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823265"/>
              <a:gd name="connsiteY0" fmla="*/ 0 h 1333500"/>
              <a:gd name="connsiteX1" fmla="*/ 7823265 w 7823265"/>
              <a:gd name="connsiteY1" fmla="*/ 0 h 1333500"/>
              <a:gd name="connsiteX2" fmla="*/ 7654990 w 7823265"/>
              <a:gd name="connsiteY2" fmla="*/ 581025 h 1333500"/>
              <a:gd name="connsiteX3" fmla="*/ 7432740 w 7823265"/>
              <a:gd name="connsiteY3" fmla="*/ 1333500 h 1333500"/>
              <a:gd name="connsiteX4" fmla="*/ 0 w 7823265"/>
              <a:gd name="connsiteY4" fmla="*/ 1333500 h 1333500"/>
              <a:gd name="connsiteX5" fmla="*/ 0 w 7823265"/>
              <a:gd name="connsiteY5" fmla="*/ 0 h 1333500"/>
              <a:gd name="connsiteX0" fmla="*/ 0 w 7654990"/>
              <a:gd name="connsiteY0" fmla="*/ 0 h 1333500"/>
              <a:gd name="connsiteX1" fmla="*/ 7499415 w 7654990"/>
              <a:gd name="connsiteY1" fmla="*/ 0 h 1333500"/>
              <a:gd name="connsiteX2" fmla="*/ 7654990 w 7654990"/>
              <a:gd name="connsiteY2" fmla="*/ 581025 h 1333500"/>
              <a:gd name="connsiteX3" fmla="*/ 7432740 w 7654990"/>
              <a:gd name="connsiteY3" fmla="*/ 1333500 h 1333500"/>
              <a:gd name="connsiteX4" fmla="*/ 0 w 7654990"/>
              <a:gd name="connsiteY4" fmla="*/ 1333500 h 1333500"/>
              <a:gd name="connsiteX5" fmla="*/ 0 w 765499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4327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  <a:gd name="connsiteX0" fmla="*/ 0 w 7661340"/>
              <a:gd name="connsiteY0" fmla="*/ 0 h 1333500"/>
              <a:gd name="connsiteX1" fmla="*/ 7499415 w 7661340"/>
              <a:gd name="connsiteY1" fmla="*/ 0 h 1333500"/>
              <a:gd name="connsiteX2" fmla="*/ 7661340 w 7661340"/>
              <a:gd name="connsiteY2" fmla="*/ 441325 h 1333500"/>
              <a:gd name="connsiteX3" fmla="*/ 7343840 w 7661340"/>
              <a:gd name="connsiteY3" fmla="*/ 1333500 h 1333500"/>
              <a:gd name="connsiteX4" fmla="*/ 0 w 7661340"/>
              <a:gd name="connsiteY4" fmla="*/ 1333500 h 1333500"/>
              <a:gd name="connsiteX5" fmla="*/ 0 w 7661340"/>
              <a:gd name="connsiteY5" fmla="*/ 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1340" h="1333500">
                <a:moveTo>
                  <a:pt x="0" y="0"/>
                </a:moveTo>
                <a:lnTo>
                  <a:pt x="7499415" y="0"/>
                </a:lnTo>
                <a:lnTo>
                  <a:pt x="7661340" y="441325"/>
                </a:lnTo>
                <a:lnTo>
                  <a:pt x="7343840" y="1333500"/>
                </a:lnTo>
                <a:lnTo>
                  <a:pt x="0" y="13335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3000">
                <a:srgbClr val="F05522"/>
              </a:gs>
              <a:gs pos="100000">
                <a:srgbClr val="F6811E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РИСК-МЕНЕДЖМЕНТ измерений </a:t>
            </a:r>
          </a:p>
          <a:p>
            <a:pPr algn="ctr"/>
            <a:r>
              <a:rPr lang="ru-RU" dirty="0"/>
              <a:t>на основе </a:t>
            </a:r>
            <a:r>
              <a:rPr lang="en-US" dirty="0"/>
              <a:t>FMEA</a:t>
            </a:r>
            <a:r>
              <a:rPr lang="ru-RU" dirty="0"/>
              <a:t>-анализа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4E28B5-8D0F-4A91-A830-EA923E6024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24" y="519971"/>
            <a:ext cx="2158226" cy="1564478"/>
          </a:xfrm>
          <a:prstGeom prst="rect">
            <a:avLst/>
          </a:prstGeom>
          <a:effectLst>
            <a:glow rad="127000">
              <a:srgbClr val="FFC000">
                <a:alpha val="16000"/>
              </a:srgbClr>
            </a:glo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57CC7FA-5D3D-4CF7-AAE1-3CDAD13719EE}"/>
              </a:ext>
            </a:extLst>
          </p:cNvPr>
          <p:cNvSpPr txBox="1"/>
          <p:nvPr/>
        </p:nvSpPr>
        <p:spPr>
          <a:xfrm>
            <a:off x="343814" y="800973"/>
            <a:ext cx="8579206" cy="1383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Times New Roman"/>
              </a:rPr>
              <a:t>Анализ функции суммарных потерь производства от показателей достоверности измерительного контроля приоритетных показателей назначения продукции, </a:t>
            </a:r>
            <a:r>
              <a:rPr lang="ru-RU" sz="1400" dirty="0" err="1">
                <a:latin typeface="Calibri" panose="020F0502020204030204" pitchFamily="34" charset="0"/>
                <a:ea typeface="Times New Roman"/>
              </a:rPr>
              <a:t>учитываюших</a:t>
            </a:r>
            <a:r>
              <a:rPr lang="ru-RU" sz="1400" dirty="0">
                <a:latin typeface="Calibri" panose="020F0502020204030204" pitchFamily="34" charset="0"/>
                <a:ea typeface="Times New Roman"/>
              </a:rPr>
              <a:t> характеристики методов и средств измерений, стандартных образцов,  испытательного и контрольного оборудования, средств допускового контроля;</a:t>
            </a: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Times New Roman"/>
              </a:rPr>
              <a:t>Приращение коэффициента готовности продукции – критерий эффективности метрологического обеспечения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56AD20-8479-4C60-A1AD-4408370EE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997" y="2256469"/>
            <a:ext cx="2804803" cy="1723000"/>
          </a:xfrm>
          <a:prstGeom prst="rect">
            <a:avLst/>
          </a:prstGeom>
          <a:effectLst>
            <a:glow rad="127000">
              <a:schemeClr val="accent5">
                <a:lumMod val="40000"/>
                <a:lumOff val="60000"/>
                <a:alpha val="16000"/>
              </a:schemeClr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594389-5ED6-450B-9D9B-0F59AFF3E92A}"/>
              </a:ext>
            </a:extLst>
          </p:cNvPr>
          <p:cNvSpPr txBox="1"/>
          <p:nvPr/>
        </p:nvSpPr>
        <p:spPr>
          <a:xfrm>
            <a:off x="6239866" y="2719760"/>
            <a:ext cx="2487410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/>
              <a:t>ГОСТ Р 51901.12-2007 (МЭК 60812:2006) Менеджмент риска.</a:t>
            </a:r>
          </a:p>
          <a:p>
            <a:r>
              <a:rPr lang="ru-RU" sz="1050" dirty="0"/>
              <a:t>Метод </a:t>
            </a:r>
            <a:r>
              <a:rPr lang="ru-RU" sz="1200" dirty="0"/>
              <a:t>анализа</a:t>
            </a:r>
            <a:r>
              <a:rPr lang="ru-RU" sz="1050" dirty="0"/>
              <a:t> видов и последствий отказов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13D9FF-9A50-492F-9315-65BDBA18817C}"/>
              </a:ext>
            </a:extLst>
          </p:cNvPr>
          <p:cNvSpPr txBox="1"/>
          <p:nvPr/>
        </p:nvSpPr>
        <p:spPr>
          <a:xfrm>
            <a:off x="545558" y="3768188"/>
            <a:ext cx="6674544" cy="119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Times New Roman"/>
              </a:rPr>
              <a:t>Построение иерархической модели системы (продукции) с логикой связи между элементами, которые являются объектами измерений и контроля;</a:t>
            </a:r>
          </a:p>
          <a:p>
            <a:pPr marL="342900" lvl="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Times New Roman"/>
              </a:rPr>
              <a:t>Риск последствий отказа каждого контролируемого элемента продукции связан с вероятностью обнаружения, которая зависит от применяемых методов и средств измерений и их состояния</a:t>
            </a:r>
          </a:p>
        </p:txBody>
      </p:sp>
    </p:spTree>
    <p:extLst>
      <p:ext uri="{BB962C8B-B14F-4D97-AF65-F5344CB8AC3E}">
        <p14:creationId xmlns:p14="http://schemas.microsoft.com/office/powerpoint/2010/main" val="23968018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ED6B49"/>
      </a:accent1>
      <a:accent2>
        <a:srgbClr val="BFBFBF"/>
      </a:accent2>
      <a:accent3>
        <a:srgbClr val="7F7F7F"/>
      </a:accent3>
      <a:accent4>
        <a:srgbClr val="BFBFBF"/>
      </a:accent4>
      <a:accent5>
        <a:srgbClr val="385E9D"/>
      </a:accent5>
      <a:accent6>
        <a:srgbClr val="FFFFFF"/>
      </a:accent6>
      <a:hlink>
        <a:srgbClr val="385E9D"/>
      </a:hlink>
      <a:folHlink>
        <a:srgbClr val="44546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81C6ECF8-A873-4050-96EC-D3A50A0FF18B}" vid="{33ABD8AD-3081-4896-A7B8-CCCB1D06A56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1354</TotalTime>
  <Words>1271</Words>
  <Application>Microsoft Office PowerPoint</Application>
  <PresentationFormat>Экран (16:9)</PresentationFormat>
  <Paragraphs>536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TimesNewRoman</vt:lpstr>
      <vt:lpstr>Тема1</vt:lpstr>
      <vt:lpstr>Мониторинг результативности метрологического обеспечения современного производства</vt:lpstr>
      <vt:lpstr>Презентация PowerPoint</vt:lpstr>
      <vt:lpstr>Презентация PowerPoint</vt:lpstr>
      <vt:lpstr>Презентация PowerPoint</vt:lpstr>
      <vt:lpstr>АНАЛИЗ и МОНИТОРИНГ РЕЗУЛЬТАТИВНОСТИ МЕТРОЛОГИЧЕСКОГО ОБЕСПЕЧЕНИЯ ПРОИЗВОДСТВЕННЫХ ПРОЦЕССОВ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Азыркина Софья Викторовна</dc:creator>
  <cp:lastModifiedBy>Кривов Анатолий Сергеевич</cp:lastModifiedBy>
  <cp:revision>103</cp:revision>
  <dcterms:created xsi:type="dcterms:W3CDTF">2022-01-25T10:04:36Z</dcterms:created>
  <dcterms:modified xsi:type="dcterms:W3CDTF">2025-04-09T13:49:50Z</dcterms:modified>
</cp:coreProperties>
</file>